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14"/>
  </p:notesMasterIdLst>
  <p:handoutMasterIdLst>
    <p:handoutMasterId r:id="rId15"/>
  </p:handoutMasterIdLst>
  <p:sldIdLst>
    <p:sldId id="305" r:id="rId5"/>
    <p:sldId id="302" r:id="rId6"/>
    <p:sldId id="301" r:id="rId7"/>
    <p:sldId id="299" r:id="rId8"/>
    <p:sldId id="259" r:id="rId9"/>
    <p:sldId id="303" r:id="rId10"/>
    <p:sldId id="304" r:id="rId11"/>
    <p:sldId id="306" r:id="rId12"/>
    <p:sldId id="307" r:id="rId13"/>
  </p:sldIdLst>
  <p:sldSz cx="12192000" cy="6858000"/>
  <p:notesSz cx="6858000" cy="9144000"/>
  <p:defaultTextStyle>
    <a:defPPr rtl="0">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82C4D"/>
    <a:srgbClr val="4497B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073A0DAA-6AF3-43AB-8588-CEC1D06C72B9}"/>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814" autoAdjust="0"/>
    <p:restoredTop sz="94604" autoAdjust="0"/>
  </p:normalViewPr>
  <p:slideViewPr>
    <p:cSldViewPr snapToGrid="0">
      <p:cViewPr varScale="1">
        <p:scale>
          <a:sx n="106" d="100"/>
          <a:sy n="106" d="100"/>
        </p:scale>
        <p:origin x="1434" y="96"/>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snapToGrid="0">
      <p:cViewPr varScale="1">
        <p:scale>
          <a:sx n="90" d="100"/>
          <a:sy n="90" d="100"/>
        </p:scale>
        <p:origin x="3750" y="6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a:extLst>
              <a:ext uri="{FF2B5EF4-FFF2-40B4-BE49-F238E27FC236}">
                <a16:creationId xmlns:a16="http://schemas.microsoft.com/office/drawing/2014/main" id="{B76F666D-E0C2-435B-BAA8-9287F9E5D38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it-IT" dirty="0"/>
          </a:p>
        </p:txBody>
      </p:sp>
      <p:sp>
        <p:nvSpPr>
          <p:cNvPr id="3" name="Segnaposto data 2">
            <a:extLst>
              <a:ext uri="{FF2B5EF4-FFF2-40B4-BE49-F238E27FC236}">
                <a16:creationId xmlns:a16="http://schemas.microsoft.com/office/drawing/2014/main" id="{19FEBCAF-CB3F-4928-91AA-D61472F880C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5910C252-6BAA-4DA1-B375-5BC4F62E35DC}" type="datetime1">
              <a:rPr lang="it-IT" smtClean="0"/>
              <a:t>06/02/2025</a:t>
            </a:fld>
            <a:endParaRPr lang="it-IT" dirty="0"/>
          </a:p>
        </p:txBody>
      </p:sp>
      <p:sp>
        <p:nvSpPr>
          <p:cNvPr id="4" name="Segnaposto piè di pagina 3">
            <a:extLst>
              <a:ext uri="{FF2B5EF4-FFF2-40B4-BE49-F238E27FC236}">
                <a16:creationId xmlns:a16="http://schemas.microsoft.com/office/drawing/2014/main" id="{69256698-63C6-4CCC-81CB-EA5604C30F1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it-IT" dirty="0"/>
          </a:p>
        </p:txBody>
      </p:sp>
      <p:sp>
        <p:nvSpPr>
          <p:cNvPr id="5" name="Segnaposto numero diapositiva 4">
            <a:extLst>
              <a:ext uri="{FF2B5EF4-FFF2-40B4-BE49-F238E27FC236}">
                <a16:creationId xmlns:a16="http://schemas.microsoft.com/office/drawing/2014/main" id="{B2467FDA-05D7-4760-A373-5D6AEAAF427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682C0B10-7CAE-41E4-AB02-7E8B1FF2B898}" type="slidenum">
              <a:rPr lang="it-IT" smtClean="0"/>
              <a:t>‹N›</a:t>
            </a:fld>
            <a:endParaRPr lang="it-IT" dirty="0"/>
          </a:p>
        </p:txBody>
      </p:sp>
    </p:spTree>
    <p:extLst>
      <p:ext uri="{BB962C8B-B14F-4D97-AF65-F5344CB8AC3E}">
        <p14:creationId xmlns:p14="http://schemas.microsoft.com/office/powerpoint/2010/main" val="36875375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it-IT" dirty="0"/>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8140F9C-702C-4EF1-BBD5-EB8FAB3C4E97}" type="datetime1">
              <a:rPr lang="it-IT" smtClean="0"/>
              <a:pPr/>
              <a:t>06/02/2025</a:t>
            </a:fld>
            <a:endParaRPr lang="it-IT" dirty="0"/>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it-IT" dirty="0"/>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it-IT" dirty="0"/>
              <a:t>Modifica gli stili del testo dello schema</a:t>
            </a:r>
          </a:p>
          <a:p>
            <a:pPr lvl="1" rtl="0"/>
            <a:r>
              <a:rPr lang="it-IT" dirty="0"/>
              <a:t>Secondo livello</a:t>
            </a:r>
          </a:p>
          <a:p>
            <a:pPr lvl="2" rtl="0"/>
            <a:r>
              <a:rPr lang="it-IT" dirty="0"/>
              <a:t>Terzo livello</a:t>
            </a:r>
          </a:p>
          <a:p>
            <a:pPr lvl="3" rtl="0"/>
            <a:r>
              <a:rPr lang="it-IT" dirty="0"/>
              <a:t>Quarto livello</a:t>
            </a:r>
          </a:p>
          <a:p>
            <a:pPr lvl="4" rtl="0"/>
            <a:r>
              <a:rPr lang="it-IT" dirty="0"/>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it-IT" dirty="0"/>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8530193B-564F-4854-8A52-728F3FB19C85}" type="slidenum">
              <a:rPr lang="it-IT" smtClean="0"/>
              <a:t>‹N›</a:t>
            </a:fld>
            <a:endParaRPr lang="it-IT" dirty="0"/>
          </a:p>
        </p:txBody>
      </p:sp>
    </p:spTree>
    <p:extLst>
      <p:ext uri="{BB962C8B-B14F-4D97-AF65-F5344CB8AC3E}">
        <p14:creationId xmlns:p14="http://schemas.microsoft.com/office/powerpoint/2010/main" val="36038165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3275b47cbc8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4" name="Google Shape;194;g3275b47cbc8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516CFA5-F452-47D4-BB94-0CB9B6ED353A}"/>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8E999155-019F-4CB6-BE02-C6BE282491CB}"/>
              </a:ext>
            </a:extLst>
          </p:cNvPr>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DFF7FD11-43B8-4E46-95EA-2A61CC79270F}"/>
              </a:ext>
            </a:extLst>
          </p:cNvPr>
          <p:cNvSpPr>
            <a:spLocks noGrp="1"/>
          </p:cNvSpPr>
          <p:nvPr>
            <p:ph type="dt" sz="half" idx="10"/>
          </p:nvPr>
        </p:nvSpPr>
        <p:spPr/>
        <p:txBody>
          <a:bodyPr/>
          <a:lstStyle/>
          <a:p>
            <a:fld id="{D81C9580-E910-4F36-A0D0-24232815632B}" type="datetimeFigureOut">
              <a:rPr lang="it-IT" smtClean="0"/>
              <a:t>06/02/2025</a:t>
            </a:fld>
            <a:endParaRPr lang="it-IT"/>
          </a:p>
        </p:txBody>
      </p:sp>
      <p:sp>
        <p:nvSpPr>
          <p:cNvPr id="5" name="Segnaposto piè di pagina 4">
            <a:extLst>
              <a:ext uri="{FF2B5EF4-FFF2-40B4-BE49-F238E27FC236}">
                <a16:creationId xmlns:a16="http://schemas.microsoft.com/office/drawing/2014/main" id="{A7A756AE-73FA-4B0E-A126-2795FB3C6C32}"/>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DFA6922E-2C19-494D-A2C0-1EE9BEAA35B4}"/>
              </a:ext>
            </a:extLst>
          </p:cNvPr>
          <p:cNvSpPr>
            <a:spLocks noGrp="1"/>
          </p:cNvSpPr>
          <p:nvPr>
            <p:ph type="sldNum" sz="quarter" idx="12"/>
          </p:nvPr>
        </p:nvSpPr>
        <p:spPr/>
        <p:txBody>
          <a:bodyPr/>
          <a:lstStyle/>
          <a:p>
            <a:fld id="{C2E85AF3-9294-4481-B6BD-1BB4FE3E516B}" type="slidenum">
              <a:rPr lang="it-IT" smtClean="0"/>
              <a:t>‹N›</a:t>
            </a:fld>
            <a:endParaRPr lang="it-IT"/>
          </a:p>
        </p:txBody>
      </p:sp>
    </p:spTree>
    <p:extLst>
      <p:ext uri="{BB962C8B-B14F-4D97-AF65-F5344CB8AC3E}">
        <p14:creationId xmlns:p14="http://schemas.microsoft.com/office/powerpoint/2010/main" val="4218959578"/>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CE763B72-B96F-403A-BC5E-E5967756B40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0C8E5086-BFA2-4D44-9AA2-5C4B5815C82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0F956ECC-8A2B-482F-A2E4-C887A3DAEF7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81C9580-E910-4F36-A0D0-24232815632B}" type="datetimeFigureOut">
              <a:rPr lang="it-IT" smtClean="0"/>
              <a:t>06/02/2025</a:t>
            </a:fld>
            <a:endParaRPr lang="it-IT"/>
          </a:p>
        </p:txBody>
      </p:sp>
      <p:sp>
        <p:nvSpPr>
          <p:cNvPr id="5" name="Segnaposto piè di pagina 4">
            <a:extLst>
              <a:ext uri="{FF2B5EF4-FFF2-40B4-BE49-F238E27FC236}">
                <a16:creationId xmlns:a16="http://schemas.microsoft.com/office/drawing/2014/main" id="{F51595A1-B6A9-40F8-9140-AA3D34A294A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729DC2A2-EF9D-4511-A366-534ABA53F59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2E85AF3-9294-4481-B6BD-1BB4FE3E516B}" type="slidenum">
              <a:rPr lang="it-IT" smtClean="0"/>
              <a:t>‹N›</a:t>
            </a:fld>
            <a:endParaRPr lang="it-IT"/>
          </a:p>
        </p:txBody>
      </p:sp>
    </p:spTree>
    <p:extLst>
      <p:ext uri="{BB962C8B-B14F-4D97-AF65-F5344CB8AC3E}">
        <p14:creationId xmlns:p14="http://schemas.microsoft.com/office/powerpoint/2010/main" val="2810642942"/>
      </p:ext>
    </p:extLst>
  </p:cSld>
  <p:clrMap bg1="lt1" tx1="dk1" bg2="lt2" tx2="dk2" accent1="accent1" accent2="accent2" accent3="accent3" accent4="accent4" accent5="accent5" accent6="accent6" hlink="hlink" folHlink="folHlink"/>
  <p:sldLayoutIdLst>
    <p:sldLayoutId id="2147483650"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jp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jpg"/><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hyperlink" Target="https://formazione.enea.it/" TargetMode="External"/><Relationship Id="rId1" Type="http://schemas.openxmlformats.org/officeDocument/2006/relationships/slideLayout" Target="../slideLayouts/slideLayout1.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1.png"/><Relationship Id="rId7" Type="http://schemas.openxmlformats.org/officeDocument/2006/relationships/image" Target="../media/image10.png"/><Relationship Id="rId2" Type="http://schemas.openxmlformats.org/officeDocument/2006/relationships/image" Target="../media/image20.jpe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0.png"/><Relationship Id="rId18" Type="http://schemas.openxmlformats.org/officeDocument/2006/relationships/hyperlink" Target="https://edu.inaf.it/" TargetMode="External"/><Relationship Id="rId3" Type="http://schemas.openxmlformats.org/officeDocument/2006/relationships/image" Target="../media/image9.png"/><Relationship Id="rId7" Type="http://schemas.openxmlformats.org/officeDocument/2006/relationships/hyperlink" Target="https://www.media.inaf.it/wp-content/uploads/2024/11/video_25-novembre-orizzontale.mp4?_=1" TargetMode="External"/><Relationship Id="rId12" Type="http://schemas.openxmlformats.org/officeDocument/2006/relationships/image" Target="../media/image29.png"/><Relationship Id="rId17" Type="http://schemas.openxmlformats.org/officeDocument/2006/relationships/hyperlink" Target="https://sites.google.com/inaf.it/universall/" TargetMode="External"/><Relationship Id="rId2" Type="http://schemas.openxmlformats.org/officeDocument/2006/relationships/notesSlide" Target="../notesSlides/notesSlide1.xml"/><Relationship Id="rId16" Type="http://schemas.openxmlformats.org/officeDocument/2006/relationships/image" Target="../media/image33.png"/><Relationship Id="rId1" Type="http://schemas.openxmlformats.org/officeDocument/2006/relationships/slideLayout" Target="../slideLayouts/slideLayout1.xml"/><Relationship Id="rId6" Type="http://schemas.openxmlformats.org/officeDocument/2006/relationships/image" Target="../media/image25.png"/><Relationship Id="rId11" Type="http://schemas.openxmlformats.org/officeDocument/2006/relationships/hyperlink" Target="https://astrokids.inaf.it/" TargetMode="External"/><Relationship Id="rId5" Type="http://schemas.openxmlformats.org/officeDocument/2006/relationships/image" Target="../media/image4.png"/><Relationship Id="rId15" Type="http://schemas.openxmlformats.org/officeDocument/2006/relationships/image" Target="../media/image32.png"/><Relationship Id="rId10" Type="http://schemas.openxmlformats.org/officeDocument/2006/relationships/image" Target="../media/image28.png"/><Relationship Id="rId19" Type="http://schemas.openxmlformats.org/officeDocument/2006/relationships/image" Target="../media/image34.png"/><Relationship Id="rId4" Type="http://schemas.openxmlformats.org/officeDocument/2006/relationships/image" Target="../media/image10.png"/><Relationship Id="rId9" Type="http://schemas.openxmlformats.org/officeDocument/2006/relationships/image" Target="../media/image27.png"/><Relationship Id="rId14" Type="http://schemas.openxmlformats.org/officeDocument/2006/relationships/image" Target="../media/image31.png"/></Relationships>
</file>

<file path=ppt/slides/_rels/slide6.xml.rels><?xml version="1.0" encoding="UTF-8" standalone="yes"?>
<Relationships xmlns="http://schemas.openxmlformats.org/package/2006/relationships"><Relationship Id="rId8" Type="http://schemas.openxmlformats.org/officeDocument/2006/relationships/image" Target="../media/image40.jpg"/><Relationship Id="rId13" Type="http://schemas.openxmlformats.org/officeDocument/2006/relationships/image" Target="../media/image45.jpg"/><Relationship Id="rId3" Type="http://schemas.openxmlformats.org/officeDocument/2006/relationships/image" Target="../media/image2.png"/><Relationship Id="rId7" Type="http://schemas.openxmlformats.org/officeDocument/2006/relationships/image" Target="../media/image39.jpg"/><Relationship Id="rId12" Type="http://schemas.openxmlformats.org/officeDocument/2006/relationships/image" Target="../media/image44.png"/><Relationship Id="rId2" Type="http://schemas.openxmlformats.org/officeDocument/2006/relationships/image" Target="../media/image35.jpg"/><Relationship Id="rId1" Type="http://schemas.openxmlformats.org/officeDocument/2006/relationships/slideLayout" Target="../slideLayouts/slideLayout1.xml"/><Relationship Id="rId6" Type="http://schemas.openxmlformats.org/officeDocument/2006/relationships/image" Target="../media/image38.jpg"/><Relationship Id="rId11" Type="http://schemas.openxmlformats.org/officeDocument/2006/relationships/image" Target="../media/image43.jpg"/><Relationship Id="rId5" Type="http://schemas.openxmlformats.org/officeDocument/2006/relationships/image" Target="../media/image37.jpg"/><Relationship Id="rId10" Type="http://schemas.openxmlformats.org/officeDocument/2006/relationships/image" Target="../media/image42.jpg"/><Relationship Id="rId4" Type="http://schemas.openxmlformats.org/officeDocument/2006/relationships/image" Target="../media/image36.jpg"/><Relationship Id="rId9" Type="http://schemas.openxmlformats.org/officeDocument/2006/relationships/image" Target="../media/image41.jpg"/><Relationship Id="rId14" Type="http://schemas.openxmlformats.org/officeDocument/2006/relationships/image" Target="../media/image46.jpg"/></Relationships>
</file>

<file path=ppt/slides/_rels/slide7.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image" Target="../media/image47.png"/><Relationship Id="rId1" Type="http://schemas.openxmlformats.org/officeDocument/2006/relationships/slideLayout" Target="../slideLayouts/slideLayout1.xml"/><Relationship Id="rId6" Type="http://schemas.openxmlformats.org/officeDocument/2006/relationships/image" Target="../media/image51.png"/><Relationship Id="rId5" Type="http://schemas.openxmlformats.org/officeDocument/2006/relationships/image" Target="../media/image50.emf"/><Relationship Id="rId4" Type="http://schemas.openxmlformats.org/officeDocument/2006/relationships/image" Target="../media/image49.emf"/><Relationship Id="rId9" Type="http://schemas.openxmlformats.org/officeDocument/2006/relationships/image" Target="../media/image54.png"/></Relationships>
</file>

<file path=ppt/slides/_rels/slide8.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jpg"/><Relationship Id="rId7" Type="http://schemas.openxmlformats.org/officeDocument/2006/relationships/image" Target="../media/image59.jpeg"/><Relationship Id="rId2" Type="http://schemas.openxmlformats.org/officeDocument/2006/relationships/hyperlink" Target="https://www.istat.it/attivita-e-servizi-per-tipo-di-utenti/studenti-e-docenti/pacchetti-didattici/" TargetMode="External"/><Relationship Id="rId1" Type="http://schemas.openxmlformats.org/officeDocument/2006/relationships/slideLayout" Target="../slideLayouts/slideLayout1.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png"/><Relationship Id="rId9" Type="http://schemas.openxmlformats.org/officeDocument/2006/relationships/image" Target="../media/image61.png"/></Relationships>
</file>

<file path=ppt/slides/_rels/slide9.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jpg"/><Relationship Id="rId7" Type="http://schemas.openxmlformats.org/officeDocument/2006/relationships/image" Target="../media/image59.jpeg"/><Relationship Id="rId2" Type="http://schemas.openxmlformats.org/officeDocument/2006/relationships/hyperlink" Target="https://www.istat.it/attivita-e-servizi-per-tipo-di-utenti/studenti-e-docenti/pacchetti-didattici/" TargetMode="External"/><Relationship Id="rId1" Type="http://schemas.openxmlformats.org/officeDocument/2006/relationships/slideLayout" Target="../slideLayouts/slideLayout1.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png"/><Relationship Id="rId9" Type="http://schemas.openxmlformats.org/officeDocument/2006/relationships/image" Target="../media/image6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descr="Immagine che contiene testo, schermata, persona&#10;&#10;Descrizione generata automaticamente">
            <a:extLst>
              <a:ext uri="{FF2B5EF4-FFF2-40B4-BE49-F238E27FC236}">
                <a16:creationId xmlns:a16="http://schemas.microsoft.com/office/drawing/2014/main" id="{6479BAFE-9799-8385-A15D-D4BCFDF2EC1F}"/>
              </a:ext>
            </a:extLst>
          </p:cNvPr>
          <p:cNvPicPr>
            <a:picLocks noChangeAspect="1"/>
          </p:cNvPicPr>
          <p:nvPr/>
        </p:nvPicPr>
        <p:blipFill>
          <a:blip r:embed="rId2"/>
          <a:stretch>
            <a:fillRect/>
          </a:stretch>
        </p:blipFill>
        <p:spPr>
          <a:xfrm>
            <a:off x="0" y="428"/>
            <a:ext cx="12192000" cy="6857143"/>
          </a:xfrm>
          <a:prstGeom prst="rect">
            <a:avLst/>
          </a:prstGeom>
        </p:spPr>
      </p:pic>
    </p:spTree>
    <p:extLst>
      <p:ext uri="{BB962C8B-B14F-4D97-AF65-F5344CB8AC3E}">
        <p14:creationId xmlns:p14="http://schemas.microsoft.com/office/powerpoint/2010/main" val="37917996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21A323-CB56-45B8-F962-D3022279EF42}"/>
              </a:ext>
            </a:extLst>
          </p:cNvPr>
          <p:cNvSpPr>
            <a:spLocks noGrp="1"/>
          </p:cNvSpPr>
          <p:nvPr>
            <p:ph type="title"/>
          </p:nvPr>
        </p:nvSpPr>
        <p:spPr>
          <a:xfrm>
            <a:off x="848969" y="226337"/>
            <a:ext cx="10494062" cy="2444435"/>
          </a:xfrm>
          <a:ln w="57150">
            <a:solidFill>
              <a:schemeClr val="accent1"/>
            </a:solidFill>
          </a:ln>
        </p:spPr>
        <p:txBody>
          <a:bodyPr>
            <a:normAutofit fontScale="90000"/>
          </a:bodyPr>
          <a:lstStyle/>
          <a:p>
            <a:pPr algn="ctr">
              <a:spcBef>
                <a:spcPts val="600"/>
              </a:spcBef>
              <a:spcAft>
                <a:spcPts val="600"/>
              </a:spcAft>
            </a:pPr>
            <a:br>
              <a:rPr lang="it-IT" sz="4000" dirty="0">
                <a:ln w="0"/>
                <a:solidFill>
                  <a:schemeClr val="accent1"/>
                </a:solidFill>
                <a:effectLst>
                  <a:outerShdw blurRad="38100" dist="25400" dir="5400000" algn="ctr" rotWithShape="0">
                    <a:srgbClr val="6E747A">
                      <a:alpha val="43000"/>
                    </a:srgbClr>
                  </a:outerShdw>
                </a:effectLst>
                <a:latin typeface="+mn-lt"/>
                <a:ea typeface="+mn-ea"/>
                <a:cs typeface="+mn-cs"/>
              </a:rPr>
            </a:br>
            <a:br>
              <a:rPr lang="it-IT" sz="4000" dirty="0">
                <a:ln w="0"/>
                <a:solidFill>
                  <a:schemeClr val="accent1"/>
                </a:solidFill>
                <a:effectLst>
                  <a:outerShdw blurRad="38100" dist="25400" dir="5400000" algn="ctr" rotWithShape="0">
                    <a:srgbClr val="6E747A">
                      <a:alpha val="43000"/>
                    </a:srgbClr>
                  </a:outerShdw>
                </a:effectLst>
                <a:latin typeface="+mn-lt"/>
                <a:ea typeface="+mn-ea"/>
                <a:cs typeface="+mn-cs"/>
              </a:rPr>
            </a:br>
            <a:r>
              <a:rPr lang="it-IT" sz="4000" dirty="0">
                <a:ln w="0"/>
                <a:solidFill>
                  <a:schemeClr val="accent1"/>
                </a:solidFill>
                <a:effectLst>
                  <a:outerShdw blurRad="38100" dist="25400" dir="5400000" algn="ctr" rotWithShape="0">
                    <a:srgbClr val="6E747A">
                      <a:alpha val="43000"/>
                    </a:srgbClr>
                  </a:outerShdw>
                </a:effectLst>
                <a:latin typeface="+mn-lt"/>
                <a:ea typeface="+mn-ea"/>
                <a:cs typeface="+mn-cs"/>
              </a:rPr>
              <a:t>I </a:t>
            </a:r>
            <a:r>
              <a:rPr lang="it-IT" sz="6700" dirty="0">
                <a:ln w="0"/>
                <a:solidFill>
                  <a:schemeClr val="accent1"/>
                </a:solidFill>
                <a:effectLst>
                  <a:outerShdw blurRad="38100" dist="25400" dir="5400000" algn="ctr" rotWithShape="0">
                    <a:srgbClr val="6E747A">
                      <a:alpha val="43000"/>
                    </a:srgbClr>
                  </a:outerShdw>
                </a:effectLst>
                <a:latin typeface="+mn-lt"/>
                <a:ea typeface="+mn-ea"/>
                <a:cs typeface="+mn-cs"/>
              </a:rPr>
              <a:t>CUG</a:t>
            </a:r>
            <a:r>
              <a:rPr lang="it-IT" sz="4000" dirty="0">
                <a:ln w="0"/>
                <a:solidFill>
                  <a:schemeClr val="accent1"/>
                </a:solidFill>
                <a:effectLst>
                  <a:outerShdw blurRad="38100" dist="25400" dir="5400000" algn="ctr" rotWithShape="0">
                    <a:srgbClr val="6E747A">
                      <a:alpha val="43000"/>
                    </a:srgbClr>
                  </a:outerShdw>
                </a:effectLst>
                <a:latin typeface="+mn-lt"/>
                <a:ea typeface="+mn-ea"/>
                <a:cs typeface="+mn-cs"/>
              </a:rPr>
              <a:t> degli enti di Ricerca e </a:t>
            </a:r>
            <a:br>
              <a:rPr lang="it-IT" sz="4000" dirty="0">
                <a:ln w="0"/>
                <a:solidFill>
                  <a:schemeClr val="accent1"/>
                </a:solidFill>
                <a:effectLst>
                  <a:outerShdw blurRad="38100" dist="25400" dir="5400000" algn="ctr" rotWithShape="0">
                    <a:srgbClr val="6E747A">
                      <a:alpha val="43000"/>
                    </a:srgbClr>
                  </a:outerShdw>
                </a:effectLst>
                <a:latin typeface="+mn-lt"/>
                <a:ea typeface="+mn-ea"/>
                <a:cs typeface="+mn-cs"/>
              </a:rPr>
            </a:br>
            <a:r>
              <a:rPr lang="it-IT" sz="4000" dirty="0">
                <a:ln w="0"/>
                <a:solidFill>
                  <a:schemeClr val="accent1"/>
                </a:solidFill>
                <a:effectLst>
                  <a:outerShdw blurRad="38100" dist="25400" dir="5400000" algn="ctr" rotWithShape="0">
                    <a:srgbClr val="6E747A">
                      <a:alpha val="43000"/>
                    </a:srgbClr>
                  </a:outerShdw>
                </a:effectLst>
                <a:latin typeface="+mn-lt"/>
                <a:ea typeface="+mn-ea"/>
                <a:cs typeface="+mn-cs"/>
              </a:rPr>
              <a:t>della Sapienza Università di Roma </a:t>
            </a:r>
            <a:br>
              <a:rPr lang="it-IT" sz="4900" dirty="0">
                <a:ln w="0"/>
                <a:solidFill>
                  <a:schemeClr val="accent1"/>
                </a:solidFill>
                <a:effectLst>
                  <a:outerShdw blurRad="38100" dist="25400" dir="5400000" algn="ctr" rotWithShape="0">
                    <a:srgbClr val="6E747A">
                      <a:alpha val="43000"/>
                    </a:srgbClr>
                  </a:outerShdw>
                </a:effectLst>
                <a:latin typeface="+mn-lt"/>
                <a:ea typeface="+mn-ea"/>
                <a:cs typeface="+mn-cs"/>
              </a:rPr>
            </a:br>
            <a:r>
              <a:rPr lang="it-IT" sz="4000" dirty="0">
                <a:ln w="0"/>
                <a:solidFill>
                  <a:schemeClr val="accent1"/>
                </a:solidFill>
                <a:effectLst>
                  <a:outerShdw blurRad="38100" dist="25400" dir="5400000" algn="ctr" rotWithShape="0">
                    <a:srgbClr val="6E747A">
                      <a:alpha val="43000"/>
                    </a:srgbClr>
                  </a:outerShdw>
                </a:effectLst>
                <a:latin typeface="+mn-lt"/>
                <a:ea typeface="+mn-ea"/>
                <a:cs typeface="+mn-cs"/>
              </a:rPr>
              <a:t>per le </a:t>
            </a:r>
            <a:r>
              <a:rPr lang="it-IT" sz="7300" dirty="0">
                <a:ln w="0"/>
                <a:solidFill>
                  <a:schemeClr val="accent1"/>
                </a:solidFill>
                <a:effectLst>
                  <a:outerShdw blurRad="38100" dist="25400" dir="5400000" algn="ctr" rotWithShape="0">
                    <a:srgbClr val="6E747A">
                      <a:alpha val="43000"/>
                    </a:srgbClr>
                  </a:outerShdw>
                </a:effectLst>
                <a:latin typeface="+mn-lt"/>
                <a:ea typeface="+mn-ea"/>
                <a:cs typeface="+mn-cs"/>
              </a:rPr>
              <a:t>scuole</a:t>
            </a:r>
            <a:br>
              <a:rPr lang="it-IT" sz="7300" dirty="0">
                <a:ln w="0"/>
                <a:solidFill>
                  <a:schemeClr val="accent1"/>
                </a:solidFill>
                <a:effectLst>
                  <a:outerShdw blurRad="38100" dist="25400" dir="5400000" algn="ctr" rotWithShape="0">
                    <a:srgbClr val="6E747A">
                      <a:alpha val="43000"/>
                    </a:srgbClr>
                  </a:outerShdw>
                </a:effectLst>
                <a:latin typeface="+mn-lt"/>
                <a:ea typeface="+mn-ea"/>
                <a:cs typeface="+mn-cs"/>
              </a:rPr>
            </a:br>
            <a:r>
              <a:rPr lang="it-IT" sz="7300" dirty="0">
                <a:ln w="0"/>
                <a:solidFill>
                  <a:schemeClr val="accent1"/>
                </a:solidFill>
                <a:effectLst>
                  <a:outerShdw blurRad="38100" dist="25400" dir="5400000" algn="ctr" rotWithShape="0">
                    <a:srgbClr val="6E747A">
                      <a:alpha val="43000"/>
                    </a:srgbClr>
                  </a:outerShdw>
                </a:effectLst>
                <a:latin typeface="+mn-lt"/>
                <a:ea typeface="+mn-ea"/>
                <a:cs typeface="+mn-cs"/>
              </a:rPr>
              <a:t> </a:t>
            </a:r>
            <a:r>
              <a:rPr lang="it-IT" sz="6000" dirty="0">
                <a:ln w="0"/>
                <a:solidFill>
                  <a:schemeClr val="accent1"/>
                </a:solidFill>
                <a:effectLst>
                  <a:outerShdw blurRad="38100" dist="25400" dir="5400000" algn="ctr" rotWithShape="0">
                    <a:srgbClr val="6E747A">
                      <a:alpha val="43000"/>
                    </a:srgbClr>
                  </a:outerShdw>
                </a:effectLst>
                <a:latin typeface="+mn-lt"/>
                <a:ea typeface="+mn-ea"/>
                <a:cs typeface="+mn-cs"/>
              </a:rPr>
              <a:t> </a:t>
            </a:r>
            <a:endParaRPr lang="it-IT" dirty="0"/>
          </a:p>
        </p:txBody>
      </p:sp>
      <p:pic>
        <p:nvPicPr>
          <p:cNvPr id="4" name="Immagine 3" descr="Immagine che contiene Elementi grafici, Carattere, logo, grafica&#10;&#10;Descrizione generata automaticamente">
            <a:extLst>
              <a:ext uri="{FF2B5EF4-FFF2-40B4-BE49-F238E27FC236}">
                <a16:creationId xmlns:a16="http://schemas.microsoft.com/office/drawing/2014/main" id="{89543609-1E8E-D30E-5629-DAF4994F78AB}"/>
              </a:ext>
            </a:extLst>
          </p:cNvPr>
          <p:cNvPicPr>
            <a:picLocks noChangeAspect="1"/>
          </p:cNvPicPr>
          <p:nvPr/>
        </p:nvPicPr>
        <p:blipFill>
          <a:blip r:embed="rId2"/>
          <a:stretch>
            <a:fillRect/>
          </a:stretch>
        </p:blipFill>
        <p:spPr>
          <a:xfrm>
            <a:off x="208977" y="4865012"/>
            <a:ext cx="2630363" cy="1188925"/>
          </a:xfrm>
          <a:prstGeom prst="rect">
            <a:avLst/>
          </a:prstGeom>
        </p:spPr>
      </p:pic>
      <p:pic>
        <p:nvPicPr>
          <p:cNvPr id="6" name="Immagine 5" descr="Immagine che contiene testo, logo, Carattere, Marchio&#10;&#10;Descrizione generata automaticamente">
            <a:extLst>
              <a:ext uri="{FF2B5EF4-FFF2-40B4-BE49-F238E27FC236}">
                <a16:creationId xmlns:a16="http://schemas.microsoft.com/office/drawing/2014/main" id="{BF20D485-8AFF-BABC-C3E4-FB3A9B9B0278}"/>
              </a:ext>
            </a:extLst>
          </p:cNvPr>
          <p:cNvPicPr>
            <a:picLocks noChangeAspect="1"/>
          </p:cNvPicPr>
          <p:nvPr/>
        </p:nvPicPr>
        <p:blipFill>
          <a:blip r:embed="rId3"/>
          <a:stretch>
            <a:fillRect/>
          </a:stretch>
        </p:blipFill>
        <p:spPr>
          <a:xfrm>
            <a:off x="8844757" y="5020487"/>
            <a:ext cx="2812342" cy="872314"/>
          </a:xfrm>
          <a:prstGeom prst="rect">
            <a:avLst/>
          </a:prstGeom>
        </p:spPr>
      </p:pic>
      <p:pic>
        <p:nvPicPr>
          <p:cNvPr id="7" name="Google Shape;202;g3275b47cbc8_0_0">
            <a:extLst>
              <a:ext uri="{FF2B5EF4-FFF2-40B4-BE49-F238E27FC236}">
                <a16:creationId xmlns:a16="http://schemas.microsoft.com/office/drawing/2014/main" id="{1626DEC4-D467-E4A8-D13C-75407AC37012}"/>
              </a:ext>
            </a:extLst>
          </p:cNvPr>
          <p:cNvPicPr preferRelativeResize="0"/>
          <p:nvPr/>
        </p:nvPicPr>
        <p:blipFill>
          <a:blip r:embed="rId4">
            <a:alphaModFix/>
          </a:blip>
          <a:stretch>
            <a:fillRect/>
          </a:stretch>
        </p:blipFill>
        <p:spPr>
          <a:xfrm>
            <a:off x="8538456" y="2930597"/>
            <a:ext cx="3118643" cy="1674589"/>
          </a:xfrm>
          <a:prstGeom prst="rect">
            <a:avLst/>
          </a:prstGeom>
          <a:noFill/>
          <a:ln>
            <a:noFill/>
          </a:ln>
        </p:spPr>
      </p:pic>
      <p:pic>
        <p:nvPicPr>
          <p:cNvPr id="8" name="Immagine 7" descr="Immagine che contiene Carattere, Elementi grafici, grafica, logo&#10;&#10;Descrizione generata automaticamente">
            <a:extLst>
              <a:ext uri="{FF2B5EF4-FFF2-40B4-BE49-F238E27FC236}">
                <a16:creationId xmlns:a16="http://schemas.microsoft.com/office/drawing/2014/main" id="{CD09FB50-4737-56C6-89DA-82FC5DA2A10C}"/>
              </a:ext>
            </a:extLst>
          </p:cNvPr>
          <p:cNvPicPr>
            <a:picLocks noChangeAspect="1"/>
          </p:cNvPicPr>
          <p:nvPr/>
        </p:nvPicPr>
        <p:blipFill>
          <a:blip r:embed="rId5"/>
          <a:stretch>
            <a:fillRect/>
          </a:stretch>
        </p:blipFill>
        <p:spPr>
          <a:xfrm>
            <a:off x="5138433" y="3306013"/>
            <a:ext cx="2100545" cy="1072836"/>
          </a:xfrm>
          <a:prstGeom prst="rect">
            <a:avLst/>
          </a:prstGeom>
        </p:spPr>
      </p:pic>
      <p:pic>
        <p:nvPicPr>
          <p:cNvPr id="9" name="Immagine 8" descr="Immagine che contiene testo, Carattere, logo, Elementi grafici&#10;&#10;Descrizione generata automaticamente">
            <a:extLst>
              <a:ext uri="{FF2B5EF4-FFF2-40B4-BE49-F238E27FC236}">
                <a16:creationId xmlns:a16="http://schemas.microsoft.com/office/drawing/2014/main" id="{9FFCE3D6-4B31-55F6-32E9-B1FE4B002647}"/>
              </a:ext>
            </a:extLst>
          </p:cNvPr>
          <p:cNvPicPr>
            <a:picLocks noChangeAspect="1"/>
          </p:cNvPicPr>
          <p:nvPr/>
        </p:nvPicPr>
        <p:blipFill>
          <a:blip r:embed="rId6"/>
          <a:stretch>
            <a:fillRect/>
          </a:stretch>
        </p:blipFill>
        <p:spPr>
          <a:xfrm>
            <a:off x="3167834" y="5621502"/>
            <a:ext cx="2480649" cy="864869"/>
          </a:xfrm>
          <a:prstGeom prst="rect">
            <a:avLst/>
          </a:prstGeom>
        </p:spPr>
      </p:pic>
      <p:pic>
        <p:nvPicPr>
          <p:cNvPr id="12" name="Immagine 11">
            <a:extLst>
              <a:ext uri="{FF2B5EF4-FFF2-40B4-BE49-F238E27FC236}">
                <a16:creationId xmlns:a16="http://schemas.microsoft.com/office/drawing/2014/main" id="{2AD40B1F-9D99-0956-BF4C-EF33E087A6A4}"/>
              </a:ext>
            </a:extLst>
          </p:cNvPr>
          <p:cNvPicPr>
            <a:picLocks noChangeAspect="1"/>
          </p:cNvPicPr>
          <p:nvPr/>
        </p:nvPicPr>
        <p:blipFill>
          <a:blip r:embed="rId7"/>
          <a:stretch>
            <a:fillRect/>
          </a:stretch>
        </p:blipFill>
        <p:spPr>
          <a:xfrm>
            <a:off x="6965956" y="5356384"/>
            <a:ext cx="1185540" cy="1072835"/>
          </a:xfrm>
          <a:prstGeom prst="rect">
            <a:avLst/>
          </a:prstGeom>
        </p:spPr>
      </p:pic>
      <p:pic>
        <p:nvPicPr>
          <p:cNvPr id="10" name="Immagine 9" descr="Immagine che contiene Elementi grafici, testo, Carattere, logo&#10;&#10;Descrizione generata automaticamente">
            <a:extLst>
              <a:ext uri="{FF2B5EF4-FFF2-40B4-BE49-F238E27FC236}">
                <a16:creationId xmlns:a16="http://schemas.microsoft.com/office/drawing/2014/main" id="{3A519F17-5A36-24A3-1223-1501A8F554CE}"/>
              </a:ext>
            </a:extLst>
          </p:cNvPr>
          <p:cNvPicPr>
            <a:picLocks noChangeAspect="1"/>
          </p:cNvPicPr>
          <p:nvPr/>
        </p:nvPicPr>
        <p:blipFill>
          <a:blip r:embed="rId8"/>
          <a:stretch>
            <a:fillRect/>
          </a:stretch>
        </p:blipFill>
        <p:spPr>
          <a:xfrm>
            <a:off x="1412631" y="3005136"/>
            <a:ext cx="2036739" cy="1628401"/>
          </a:xfrm>
          <a:prstGeom prst="rect">
            <a:avLst/>
          </a:prstGeom>
        </p:spPr>
      </p:pic>
    </p:spTree>
    <p:extLst>
      <p:ext uri="{BB962C8B-B14F-4D97-AF65-F5344CB8AC3E}">
        <p14:creationId xmlns:p14="http://schemas.microsoft.com/office/powerpoint/2010/main" val="18379002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0B6CAC-F111-4AED-27C7-C8A8FA77AF34}"/>
            </a:ext>
          </a:extLst>
        </p:cNvPr>
        <p:cNvGrpSpPr/>
        <p:nvPr/>
      </p:nvGrpSpPr>
      <p:grpSpPr>
        <a:xfrm>
          <a:off x="0" y="0"/>
          <a:ext cx="0" cy="0"/>
          <a:chOff x="0" y="0"/>
          <a:chExt cx="0" cy="0"/>
        </a:xfrm>
      </p:grpSpPr>
      <p:sp>
        <p:nvSpPr>
          <p:cNvPr id="8" name="CasellaDiTesto 7">
            <a:extLst>
              <a:ext uri="{FF2B5EF4-FFF2-40B4-BE49-F238E27FC236}">
                <a16:creationId xmlns:a16="http://schemas.microsoft.com/office/drawing/2014/main" id="{26396EF3-5B5A-C88D-CFAA-04F49B163408}"/>
              </a:ext>
            </a:extLst>
          </p:cNvPr>
          <p:cNvSpPr txBox="1"/>
          <p:nvPr/>
        </p:nvSpPr>
        <p:spPr>
          <a:xfrm>
            <a:off x="469783" y="1572263"/>
            <a:ext cx="3070371" cy="2031325"/>
          </a:xfrm>
          <a:prstGeom prst="rect">
            <a:avLst/>
          </a:prstGeom>
          <a:noFill/>
        </p:spPr>
        <p:txBody>
          <a:bodyPr wrap="square" rtlCol="0">
            <a:spAutoFit/>
          </a:bodyPr>
          <a:lstStyle/>
          <a:p>
            <a:r>
              <a:rPr lang="it-IT" sz="2000" b="1" dirty="0">
                <a:solidFill>
                  <a:srgbClr val="FF0000"/>
                </a:solidFill>
              </a:rPr>
              <a:t>Risorse Educative</a:t>
            </a:r>
          </a:p>
          <a:p>
            <a:r>
              <a:rPr lang="it-IT" sz="1000" dirty="0">
                <a:solidFill>
                  <a:srgbClr val="000000"/>
                </a:solidFill>
                <a:latin typeface="Titillium Web" panose="00000500000000000000" pitchFamily="2" charset="0"/>
              </a:rPr>
              <a:t>Materiali per studenti e docenti: video, schede, opuscoli e corsi di </a:t>
            </a:r>
            <a:r>
              <a:rPr lang="it-IT" sz="1000" u="sng" dirty="0">
                <a:solidFill>
                  <a:srgbClr val="063E6E"/>
                </a:solidFill>
                <a:latin typeface="Titillium Web" panose="00000500000000000000" pitchFamily="2" charset="0"/>
                <a:hlinkClick r:id="rId2" tooltip="collegamento esterno dedicato alla formazione a distanza"/>
              </a:rPr>
              <a:t>e-learning</a:t>
            </a:r>
            <a:r>
              <a:rPr lang="it-IT" sz="1000" dirty="0">
                <a:solidFill>
                  <a:srgbClr val="000000"/>
                </a:solidFill>
                <a:latin typeface="Titillium Web" panose="00000500000000000000" pitchFamily="2" charset="0"/>
              </a:rPr>
              <a:t> per presentare il mondo della scienza e tanti argomenti importanti, come l’ambiente, l’energia, il clima, i rifiuti, la qualità dell’aria e molto altro ancora.</a:t>
            </a:r>
            <a:endParaRPr lang="it-IT" sz="1000" dirty="0"/>
          </a:p>
          <a:p>
            <a:endParaRPr lang="it-IT" sz="1000" dirty="0"/>
          </a:p>
          <a:p>
            <a:endParaRPr lang="it-IT" sz="1000" dirty="0"/>
          </a:p>
          <a:p>
            <a:endParaRPr lang="it-IT" dirty="0"/>
          </a:p>
          <a:p>
            <a:endParaRPr lang="it-IT" dirty="0"/>
          </a:p>
        </p:txBody>
      </p:sp>
      <p:sp>
        <p:nvSpPr>
          <p:cNvPr id="11" name="CasellaDiTesto 10">
            <a:extLst>
              <a:ext uri="{FF2B5EF4-FFF2-40B4-BE49-F238E27FC236}">
                <a16:creationId xmlns:a16="http://schemas.microsoft.com/office/drawing/2014/main" id="{4FF6ADC2-7089-20C1-8761-31F35D94AF3B}"/>
              </a:ext>
            </a:extLst>
          </p:cNvPr>
          <p:cNvSpPr txBox="1"/>
          <p:nvPr/>
        </p:nvSpPr>
        <p:spPr>
          <a:xfrm>
            <a:off x="4216609" y="1598051"/>
            <a:ext cx="3565321" cy="1015663"/>
          </a:xfrm>
          <a:prstGeom prst="rect">
            <a:avLst/>
          </a:prstGeom>
          <a:noFill/>
        </p:spPr>
        <p:txBody>
          <a:bodyPr wrap="square" rtlCol="0">
            <a:spAutoFit/>
          </a:bodyPr>
          <a:lstStyle/>
          <a:p>
            <a:r>
              <a:rPr lang="it-IT" sz="2000" b="1" dirty="0">
                <a:solidFill>
                  <a:srgbClr val="FF0000"/>
                </a:solidFill>
              </a:rPr>
              <a:t>Progetti e iniziative educative</a:t>
            </a:r>
          </a:p>
          <a:p>
            <a:r>
              <a:rPr lang="it-IT" sz="1000" dirty="0"/>
              <a:t>Iniziative per le scuole elementari, per le medie e le medie superiori, esperimenti semplici e divertenti per i più piccoli, e Percorsi per le Competenze Trasversali e l’Orientamento (PCTO) per avvicinare i più grandi alle professioni scientifiche.</a:t>
            </a:r>
          </a:p>
        </p:txBody>
      </p:sp>
      <p:sp>
        <p:nvSpPr>
          <p:cNvPr id="13" name="CasellaDiTesto 12">
            <a:extLst>
              <a:ext uri="{FF2B5EF4-FFF2-40B4-BE49-F238E27FC236}">
                <a16:creationId xmlns:a16="http://schemas.microsoft.com/office/drawing/2014/main" id="{5F3751F2-16D5-18EC-3097-339DCA48429F}"/>
              </a:ext>
            </a:extLst>
          </p:cNvPr>
          <p:cNvSpPr txBox="1"/>
          <p:nvPr/>
        </p:nvSpPr>
        <p:spPr>
          <a:xfrm>
            <a:off x="8199677" y="1613438"/>
            <a:ext cx="3430530" cy="861774"/>
          </a:xfrm>
          <a:prstGeom prst="rect">
            <a:avLst/>
          </a:prstGeom>
          <a:noFill/>
        </p:spPr>
        <p:txBody>
          <a:bodyPr wrap="square" rtlCol="0">
            <a:spAutoFit/>
          </a:bodyPr>
          <a:lstStyle/>
          <a:p>
            <a:r>
              <a:rPr lang="it-IT" sz="2000" b="1" dirty="0">
                <a:solidFill>
                  <a:srgbClr val="FF0000"/>
                </a:solidFill>
              </a:rPr>
              <a:t>Parità di genere e STEM</a:t>
            </a:r>
          </a:p>
          <a:p>
            <a:r>
              <a:rPr lang="it-IT" sz="1000" b="0" i="0" dirty="0">
                <a:solidFill>
                  <a:srgbClr val="000000"/>
                </a:solidFill>
                <a:effectLst/>
                <a:latin typeface="+mj-lt"/>
              </a:rPr>
              <a:t>Incontri con il Comitato Unico di Garanzia dell'ENEA per affrontare il tema degli stereotipi culturali che condizionano le giovani donne nella scelta dei percorsi universitari STEM.</a:t>
            </a:r>
            <a:endParaRPr lang="it-IT" sz="1000" dirty="0">
              <a:solidFill>
                <a:srgbClr val="FF0000"/>
              </a:solidFill>
              <a:latin typeface="+mj-lt"/>
            </a:endParaRPr>
          </a:p>
        </p:txBody>
      </p:sp>
      <p:pic>
        <p:nvPicPr>
          <p:cNvPr id="14" name="Immagine 13">
            <a:extLst>
              <a:ext uri="{FF2B5EF4-FFF2-40B4-BE49-F238E27FC236}">
                <a16:creationId xmlns:a16="http://schemas.microsoft.com/office/drawing/2014/main" id="{2BBDFA42-D330-13FD-B611-3BE126466417}"/>
              </a:ext>
            </a:extLst>
          </p:cNvPr>
          <p:cNvPicPr>
            <a:picLocks noChangeAspect="1"/>
          </p:cNvPicPr>
          <p:nvPr/>
        </p:nvPicPr>
        <p:blipFill>
          <a:blip r:embed="rId3"/>
          <a:stretch>
            <a:fillRect/>
          </a:stretch>
        </p:blipFill>
        <p:spPr>
          <a:xfrm>
            <a:off x="8244966" y="4513173"/>
            <a:ext cx="3070371" cy="2360142"/>
          </a:xfrm>
          <a:prstGeom prst="rect">
            <a:avLst/>
          </a:prstGeom>
        </p:spPr>
      </p:pic>
      <p:pic>
        <p:nvPicPr>
          <p:cNvPr id="15" name="Immagine 14">
            <a:extLst>
              <a:ext uri="{FF2B5EF4-FFF2-40B4-BE49-F238E27FC236}">
                <a16:creationId xmlns:a16="http://schemas.microsoft.com/office/drawing/2014/main" id="{E7686301-AE98-88F7-C30D-233337A01256}"/>
              </a:ext>
            </a:extLst>
          </p:cNvPr>
          <p:cNvPicPr>
            <a:picLocks noChangeAspect="1"/>
          </p:cNvPicPr>
          <p:nvPr/>
        </p:nvPicPr>
        <p:blipFill>
          <a:blip r:embed="rId4"/>
          <a:stretch>
            <a:fillRect/>
          </a:stretch>
        </p:blipFill>
        <p:spPr>
          <a:xfrm>
            <a:off x="7650758" y="4513173"/>
            <a:ext cx="4412609" cy="389611"/>
          </a:xfrm>
          <a:prstGeom prst="rect">
            <a:avLst/>
          </a:prstGeom>
        </p:spPr>
      </p:pic>
      <p:pic>
        <p:nvPicPr>
          <p:cNvPr id="2" name="Immagine 1" descr="Immagine che contiene Carattere, Elementi grafici, testo, logo&#10;&#10;Descrizione generata automaticamente">
            <a:extLst>
              <a:ext uri="{FF2B5EF4-FFF2-40B4-BE49-F238E27FC236}">
                <a16:creationId xmlns:a16="http://schemas.microsoft.com/office/drawing/2014/main" id="{154DC173-AB74-2558-4B05-9A06E4DCE04E}"/>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539758" y="432628"/>
            <a:ext cx="1325839" cy="793060"/>
          </a:xfrm>
          <a:prstGeom prst="rect">
            <a:avLst/>
          </a:prstGeom>
          <a:noFill/>
          <a:ln>
            <a:noFill/>
          </a:ln>
        </p:spPr>
      </p:pic>
      <p:pic>
        <p:nvPicPr>
          <p:cNvPr id="19" name="Immagine 18">
            <a:extLst>
              <a:ext uri="{FF2B5EF4-FFF2-40B4-BE49-F238E27FC236}">
                <a16:creationId xmlns:a16="http://schemas.microsoft.com/office/drawing/2014/main" id="{53BB0405-B4A7-6288-7AA8-A7801C1C9BAD}"/>
              </a:ext>
            </a:extLst>
          </p:cNvPr>
          <p:cNvPicPr>
            <a:picLocks noChangeAspect="1"/>
          </p:cNvPicPr>
          <p:nvPr/>
        </p:nvPicPr>
        <p:blipFill>
          <a:blip r:embed="rId6"/>
          <a:stretch>
            <a:fillRect/>
          </a:stretch>
        </p:blipFill>
        <p:spPr>
          <a:xfrm>
            <a:off x="338231" y="4540274"/>
            <a:ext cx="3348262" cy="1326372"/>
          </a:xfrm>
          <a:prstGeom prst="rect">
            <a:avLst/>
          </a:prstGeom>
        </p:spPr>
      </p:pic>
      <p:pic>
        <p:nvPicPr>
          <p:cNvPr id="27" name="Immagine 26">
            <a:extLst>
              <a:ext uri="{FF2B5EF4-FFF2-40B4-BE49-F238E27FC236}">
                <a16:creationId xmlns:a16="http://schemas.microsoft.com/office/drawing/2014/main" id="{7B18FED3-4D31-8996-FCAC-285851FC0966}"/>
              </a:ext>
            </a:extLst>
          </p:cNvPr>
          <p:cNvPicPr>
            <a:picLocks noChangeAspect="1"/>
          </p:cNvPicPr>
          <p:nvPr/>
        </p:nvPicPr>
        <p:blipFill>
          <a:blip r:embed="rId7"/>
          <a:stretch>
            <a:fillRect/>
          </a:stretch>
        </p:blipFill>
        <p:spPr>
          <a:xfrm>
            <a:off x="4291552" y="2906380"/>
            <a:ext cx="1536006" cy="1530275"/>
          </a:xfrm>
          <a:prstGeom prst="rect">
            <a:avLst/>
          </a:prstGeom>
        </p:spPr>
      </p:pic>
      <p:pic>
        <p:nvPicPr>
          <p:cNvPr id="29" name="Immagine 28">
            <a:extLst>
              <a:ext uri="{FF2B5EF4-FFF2-40B4-BE49-F238E27FC236}">
                <a16:creationId xmlns:a16="http://schemas.microsoft.com/office/drawing/2014/main" id="{E0706CF2-F9C8-CE5F-8071-9B150727AB56}"/>
              </a:ext>
            </a:extLst>
          </p:cNvPr>
          <p:cNvPicPr>
            <a:picLocks noChangeAspect="1"/>
          </p:cNvPicPr>
          <p:nvPr/>
        </p:nvPicPr>
        <p:blipFill>
          <a:blip r:embed="rId8"/>
          <a:stretch>
            <a:fillRect/>
          </a:stretch>
        </p:blipFill>
        <p:spPr>
          <a:xfrm>
            <a:off x="5612727" y="3671518"/>
            <a:ext cx="1676886" cy="1683311"/>
          </a:xfrm>
          <a:prstGeom prst="rect">
            <a:avLst/>
          </a:prstGeom>
        </p:spPr>
      </p:pic>
      <p:pic>
        <p:nvPicPr>
          <p:cNvPr id="31" name="Immagine 30">
            <a:extLst>
              <a:ext uri="{FF2B5EF4-FFF2-40B4-BE49-F238E27FC236}">
                <a16:creationId xmlns:a16="http://schemas.microsoft.com/office/drawing/2014/main" id="{A3023F4B-EA2C-25E0-69BB-CC430759A656}"/>
              </a:ext>
            </a:extLst>
          </p:cNvPr>
          <p:cNvPicPr>
            <a:picLocks noChangeAspect="1"/>
          </p:cNvPicPr>
          <p:nvPr/>
        </p:nvPicPr>
        <p:blipFill>
          <a:blip r:embed="rId9"/>
          <a:stretch>
            <a:fillRect/>
          </a:stretch>
        </p:blipFill>
        <p:spPr>
          <a:xfrm>
            <a:off x="4393273" y="4681601"/>
            <a:ext cx="1729470" cy="1696083"/>
          </a:xfrm>
          <a:prstGeom prst="rect">
            <a:avLst/>
          </a:prstGeom>
        </p:spPr>
      </p:pic>
      <p:pic>
        <p:nvPicPr>
          <p:cNvPr id="35" name="Immagine 34">
            <a:extLst>
              <a:ext uri="{FF2B5EF4-FFF2-40B4-BE49-F238E27FC236}">
                <a16:creationId xmlns:a16="http://schemas.microsoft.com/office/drawing/2014/main" id="{E6A075EC-C351-63CE-5CC5-3BA39F74A46E}"/>
              </a:ext>
            </a:extLst>
          </p:cNvPr>
          <p:cNvPicPr>
            <a:picLocks noChangeAspect="1"/>
          </p:cNvPicPr>
          <p:nvPr/>
        </p:nvPicPr>
        <p:blipFill>
          <a:blip r:embed="rId10"/>
          <a:stretch>
            <a:fillRect/>
          </a:stretch>
        </p:blipFill>
        <p:spPr>
          <a:xfrm>
            <a:off x="7996393" y="2799689"/>
            <a:ext cx="3725824" cy="1094517"/>
          </a:xfrm>
          <a:prstGeom prst="rect">
            <a:avLst/>
          </a:prstGeom>
        </p:spPr>
      </p:pic>
      <p:pic>
        <p:nvPicPr>
          <p:cNvPr id="41" name="Immagine 40">
            <a:extLst>
              <a:ext uri="{FF2B5EF4-FFF2-40B4-BE49-F238E27FC236}">
                <a16:creationId xmlns:a16="http://schemas.microsoft.com/office/drawing/2014/main" id="{2D405FA1-B5C9-2EA8-60D1-7A158D65B8F3}"/>
              </a:ext>
            </a:extLst>
          </p:cNvPr>
          <p:cNvPicPr>
            <a:picLocks noChangeAspect="1"/>
          </p:cNvPicPr>
          <p:nvPr/>
        </p:nvPicPr>
        <p:blipFill>
          <a:blip r:embed="rId11"/>
          <a:stretch>
            <a:fillRect/>
          </a:stretch>
        </p:blipFill>
        <p:spPr>
          <a:xfrm>
            <a:off x="10656543" y="3346947"/>
            <a:ext cx="1317587" cy="1167336"/>
          </a:xfrm>
          <a:prstGeom prst="rect">
            <a:avLst/>
          </a:prstGeom>
        </p:spPr>
      </p:pic>
      <p:sp>
        <p:nvSpPr>
          <p:cNvPr id="42" name="Rettangolo 41">
            <a:extLst>
              <a:ext uri="{FF2B5EF4-FFF2-40B4-BE49-F238E27FC236}">
                <a16:creationId xmlns:a16="http://schemas.microsoft.com/office/drawing/2014/main" id="{9E7377B3-E612-FF07-06F0-40A6478F058F}"/>
              </a:ext>
            </a:extLst>
          </p:cNvPr>
          <p:cNvSpPr/>
          <p:nvPr/>
        </p:nvSpPr>
        <p:spPr>
          <a:xfrm>
            <a:off x="469783" y="247204"/>
            <a:ext cx="10953751" cy="1077218"/>
          </a:xfrm>
          <a:prstGeom prst="rect">
            <a:avLst/>
          </a:prstGeom>
          <a:noFill/>
        </p:spPr>
        <p:txBody>
          <a:bodyPr wrap="square" lIns="91440" tIns="45720" rIns="91440" bIns="45720">
            <a:spAutoFit/>
          </a:bodyPr>
          <a:lstStyle/>
          <a:p>
            <a:pPr algn="ctr"/>
            <a:r>
              <a:rPr lang="it-IT" sz="3200" dirty="0">
                <a:ln w="0"/>
                <a:solidFill>
                  <a:schemeClr val="accent1"/>
                </a:solidFill>
                <a:effectLst>
                  <a:outerShdw blurRad="38100" dist="25400" dir="5400000" algn="ctr" rotWithShape="0">
                    <a:srgbClr val="6E747A">
                      <a:alpha val="43000"/>
                    </a:srgbClr>
                  </a:outerShdw>
                </a:effectLst>
              </a:rPr>
              <a:t>Agenzia nazionale per le nuove tecnologie,</a:t>
            </a:r>
          </a:p>
          <a:p>
            <a:pPr algn="ctr"/>
            <a:r>
              <a:rPr lang="it-IT" sz="3200" dirty="0">
                <a:ln w="0"/>
                <a:solidFill>
                  <a:schemeClr val="accent1"/>
                </a:solidFill>
                <a:effectLst>
                  <a:outerShdw blurRad="38100" dist="25400" dir="5400000" algn="ctr" rotWithShape="0">
                    <a:srgbClr val="6E747A">
                      <a:alpha val="43000"/>
                    </a:srgbClr>
                  </a:outerShdw>
                </a:effectLst>
              </a:rPr>
              <a:t> l'energia e lo sviluppo economico sostenibile</a:t>
            </a:r>
            <a:endParaRPr lang="it-IT" sz="32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pic>
        <p:nvPicPr>
          <p:cNvPr id="5" name="Immagine 4">
            <a:extLst>
              <a:ext uri="{FF2B5EF4-FFF2-40B4-BE49-F238E27FC236}">
                <a16:creationId xmlns:a16="http://schemas.microsoft.com/office/drawing/2014/main" id="{014CE8D9-D894-5F27-3617-425B3245B972}"/>
              </a:ext>
            </a:extLst>
          </p:cNvPr>
          <p:cNvPicPr>
            <a:picLocks noChangeAspect="1"/>
          </p:cNvPicPr>
          <p:nvPr/>
        </p:nvPicPr>
        <p:blipFill>
          <a:blip r:embed="rId12"/>
          <a:stretch>
            <a:fillRect/>
          </a:stretch>
        </p:blipFill>
        <p:spPr>
          <a:xfrm>
            <a:off x="200949" y="171748"/>
            <a:ext cx="1731590" cy="791214"/>
          </a:xfrm>
          <a:prstGeom prst="rect">
            <a:avLst/>
          </a:prstGeom>
        </p:spPr>
      </p:pic>
      <p:pic>
        <p:nvPicPr>
          <p:cNvPr id="7" name="Immagine 6">
            <a:extLst>
              <a:ext uri="{FF2B5EF4-FFF2-40B4-BE49-F238E27FC236}">
                <a16:creationId xmlns:a16="http://schemas.microsoft.com/office/drawing/2014/main" id="{6E9A2DC0-D49D-D665-9114-B69C075611CD}"/>
              </a:ext>
            </a:extLst>
          </p:cNvPr>
          <p:cNvPicPr>
            <a:picLocks noChangeAspect="1"/>
          </p:cNvPicPr>
          <p:nvPr/>
        </p:nvPicPr>
        <p:blipFill>
          <a:blip r:embed="rId13"/>
          <a:stretch>
            <a:fillRect/>
          </a:stretch>
        </p:blipFill>
        <p:spPr>
          <a:xfrm>
            <a:off x="375455" y="3032008"/>
            <a:ext cx="3109482" cy="1696082"/>
          </a:xfrm>
          <a:prstGeom prst="rect">
            <a:avLst/>
          </a:prstGeom>
        </p:spPr>
      </p:pic>
    </p:spTree>
    <p:extLst>
      <p:ext uri="{BB962C8B-B14F-4D97-AF65-F5344CB8AC3E}">
        <p14:creationId xmlns:p14="http://schemas.microsoft.com/office/powerpoint/2010/main" val="30699614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A logo with blue letters and a circle&#10;&#10;Description automatically generated">
            <a:extLst>
              <a:ext uri="{FF2B5EF4-FFF2-40B4-BE49-F238E27FC236}">
                <a16:creationId xmlns:a16="http://schemas.microsoft.com/office/drawing/2014/main" id="{46BBAB38-D3F8-95CC-7329-E04A01D359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7926" y="40319"/>
            <a:ext cx="2209171" cy="1931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asellaDiTesto 6">
            <a:extLst>
              <a:ext uri="{FF2B5EF4-FFF2-40B4-BE49-F238E27FC236}">
                <a16:creationId xmlns:a16="http://schemas.microsoft.com/office/drawing/2014/main" id="{1D8F1840-1223-2B55-662B-62CF0546800F}"/>
              </a:ext>
            </a:extLst>
          </p:cNvPr>
          <p:cNvSpPr txBox="1"/>
          <p:nvPr/>
        </p:nvSpPr>
        <p:spPr>
          <a:xfrm>
            <a:off x="2605445" y="485692"/>
            <a:ext cx="6870583" cy="769441"/>
          </a:xfrm>
          <a:prstGeom prst="rect">
            <a:avLst/>
          </a:prstGeom>
          <a:noFill/>
        </p:spPr>
        <p:txBody>
          <a:bodyPr wrap="square" rtlCol="0">
            <a:spAutoFit/>
          </a:bodyPr>
          <a:lstStyle/>
          <a:p>
            <a:pPr algn="ctr"/>
            <a:r>
              <a:rPr lang="it-IT" sz="4400" dirty="0">
                <a:ln w="0"/>
                <a:solidFill>
                  <a:schemeClr val="accent1"/>
                </a:solidFill>
                <a:effectLst>
                  <a:outerShdw blurRad="38100" dist="25400" dir="5400000" algn="ctr" rotWithShape="0">
                    <a:srgbClr val="6E747A">
                      <a:alpha val="43000"/>
                    </a:srgbClr>
                  </a:outerShdw>
                </a:effectLst>
              </a:rPr>
              <a:t>Agenzia</a:t>
            </a:r>
            <a:r>
              <a:rPr lang="it-IT" sz="2400" dirty="0"/>
              <a:t> </a:t>
            </a:r>
            <a:r>
              <a:rPr lang="it-IT" sz="4400" dirty="0">
                <a:ln w="0"/>
                <a:solidFill>
                  <a:schemeClr val="accent1"/>
                </a:solidFill>
                <a:effectLst>
                  <a:outerShdw blurRad="38100" dist="25400" dir="5400000" algn="ctr" rotWithShape="0">
                    <a:srgbClr val="6E747A">
                      <a:alpha val="43000"/>
                    </a:srgbClr>
                  </a:outerShdw>
                </a:effectLst>
              </a:rPr>
              <a:t>Spaziale</a:t>
            </a:r>
            <a:r>
              <a:rPr lang="it-IT" sz="2400" dirty="0"/>
              <a:t> </a:t>
            </a:r>
            <a:r>
              <a:rPr lang="it-IT" sz="4400" dirty="0">
                <a:ln w="0"/>
                <a:solidFill>
                  <a:schemeClr val="accent1"/>
                </a:solidFill>
                <a:effectLst>
                  <a:outerShdw blurRad="38100" dist="25400" dir="5400000" algn="ctr" rotWithShape="0">
                    <a:srgbClr val="6E747A">
                      <a:alpha val="43000"/>
                    </a:srgbClr>
                  </a:outerShdw>
                </a:effectLst>
              </a:rPr>
              <a:t>Italiana</a:t>
            </a:r>
            <a:endParaRPr lang="it-IT" sz="2400" dirty="0"/>
          </a:p>
        </p:txBody>
      </p:sp>
      <p:sp>
        <p:nvSpPr>
          <p:cNvPr id="8" name="CasellaDiTesto 7">
            <a:extLst>
              <a:ext uri="{FF2B5EF4-FFF2-40B4-BE49-F238E27FC236}">
                <a16:creationId xmlns:a16="http://schemas.microsoft.com/office/drawing/2014/main" id="{457F0323-ED88-9EDA-3217-DA2FAAF58D0F}"/>
              </a:ext>
            </a:extLst>
          </p:cNvPr>
          <p:cNvSpPr txBox="1"/>
          <p:nvPr/>
        </p:nvSpPr>
        <p:spPr>
          <a:xfrm>
            <a:off x="469784" y="1947032"/>
            <a:ext cx="3070371" cy="2339102"/>
          </a:xfrm>
          <a:prstGeom prst="rect">
            <a:avLst/>
          </a:prstGeom>
          <a:noFill/>
        </p:spPr>
        <p:txBody>
          <a:bodyPr wrap="square" rtlCol="0">
            <a:spAutoFit/>
          </a:bodyPr>
          <a:lstStyle/>
          <a:p>
            <a:r>
              <a:rPr lang="it-IT" sz="2000" b="1" dirty="0">
                <a:solidFill>
                  <a:srgbClr val="FF0000"/>
                </a:solidFill>
              </a:rPr>
              <a:t>Risorse Educative</a:t>
            </a:r>
          </a:p>
          <a:p>
            <a:r>
              <a:rPr lang="it-IT" sz="1000" dirty="0"/>
              <a:t>La realizzazione di risorse educative basate sulla scienza spaziale consente di far sperimentare ai docenti e agli studenti italiani le materie tecnico-scientifiche in modo interdisciplinare e innovativo, offrendo un supporto alla didattica in aula</a:t>
            </a:r>
          </a:p>
          <a:p>
            <a:endParaRPr lang="it-IT" sz="1000" dirty="0"/>
          </a:p>
          <a:p>
            <a:endParaRPr lang="it-IT" sz="1000" dirty="0"/>
          </a:p>
          <a:p>
            <a:endParaRPr lang="it-IT" sz="1000" dirty="0"/>
          </a:p>
          <a:p>
            <a:endParaRPr lang="it-IT" sz="1000" dirty="0"/>
          </a:p>
          <a:p>
            <a:endParaRPr lang="it-IT" dirty="0"/>
          </a:p>
          <a:p>
            <a:endParaRPr lang="it-IT" dirty="0"/>
          </a:p>
        </p:txBody>
      </p:sp>
      <p:pic>
        <p:nvPicPr>
          <p:cNvPr id="9" name="Immagine 8">
            <a:extLst>
              <a:ext uri="{FF2B5EF4-FFF2-40B4-BE49-F238E27FC236}">
                <a16:creationId xmlns:a16="http://schemas.microsoft.com/office/drawing/2014/main" id="{F332C1E0-F8BA-313A-2230-48E51114111B}"/>
              </a:ext>
            </a:extLst>
          </p:cNvPr>
          <p:cNvPicPr>
            <a:picLocks noChangeAspect="1"/>
          </p:cNvPicPr>
          <p:nvPr/>
        </p:nvPicPr>
        <p:blipFill>
          <a:blip r:embed="rId3"/>
          <a:stretch>
            <a:fillRect/>
          </a:stretch>
        </p:blipFill>
        <p:spPr>
          <a:xfrm>
            <a:off x="436226" y="3125575"/>
            <a:ext cx="3199531" cy="1214860"/>
          </a:xfrm>
          <a:prstGeom prst="rect">
            <a:avLst/>
          </a:prstGeom>
        </p:spPr>
      </p:pic>
      <p:pic>
        <p:nvPicPr>
          <p:cNvPr id="10" name="Immagine 9">
            <a:extLst>
              <a:ext uri="{FF2B5EF4-FFF2-40B4-BE49-F238E27FC236}">
                <a16:creationId xmlns:a16="http://schemas.microsoft.com/office/drawing/2014/main" id="{66D6C2C5-D6A9-AB67-8664-0FA5468360D4}"/>
              </a:ext>
            </a:extLst>
          </p:cNvPr>
          <p:cNvPicPr>
            <a:picLocks noChangeAspect="1"/>
          </p:cNvPicPr>
          <p:nvPr/>
        </p:nvPicPr>
        <p:blipFill>
          <a:blip r:embed="rId4"/>
          <a:stretch>
            <a:fillRect/>
          </a:stretch>
        </p:blipFill>
        <p:spPr>
          <a:xfrm>
            <a:off x="469784" y="4340436"/>
            <a:ext cx="3165974" cy="949180"/>
          </a:xfrm>
          <a:prstGeom prst="rect">
            <a:avLst/>
          </a:prstGeom>
        </p:spPr>
      </p:pic>
      <p:sp>
        <p:nvSpPr>
          <p:cNvPr id="11" name="CasellaDiTesto 10">
            <a:extLst>
              <a:ext uri="{FF2B5EF4-FFF2-40B4-BE49-F238E27FC236}">
                <a16:creationId xmlns:a16="http://schemas.microsoft.com/office/drawing/2014/main" id="{436876D1-AA57-D3F3-C0FB-C8034B40A9E7}"/>
              </a:ext>
            </a:extLst>
          </p:cNvPr>
          <p:cNvSpPr txBox="1"/>
          <p:nvPr/>
        </p:nvSpPr>
        <p:spPr>
          <a:xfrm>
            <a:off x="4199389" y="1562489"/>
            <a:ext cx="3565321" cy="1015663"/>
          </a:xfrm>
          <a:prstGeom prst="rect">
            <a:avLst/>
          </a:prstGeom>
          <a:noFill/>
        </p:spPr>
        <p:txBody>
          <a:bodyPr wrap="square" rtlCol="0">
            <a:spAutoFit/>
          </a:bodyPr>
          <a:lstStyle/>
          <a:p>
            <a:r>
              <a:rPr lang="it-IT" sz="2000" b="1" dirty="0">
                <a:solidFill>
                  <a:srgbClr val="FF0000"/>
                </a:solidFill>
              </a:rPr>
              <a:t>Progetti e iniziative educative</a:t>
            </a:r>
            <a:endParaRPr lang="it-IT" b="1" dirty="0">
              <a:solidFill>
                <a:srgbClr val="FF0000"/>
              </a:solidFill>
            </a:endParaRPr>
          </a:p>
          <a:p>
            <a:r>
              <a:rPr lang="it-IT" sz="1000" dirty="0"/>
              <a:t>La realizzazione di progetti e iniziative educative basate sulla scienza spaziale permette di avvicinare le scuole italiane allo Spazio e di attirare l’attenzione dei giovani, stimolando la loro motivazione</a:t>
            </a:r>
          </a:p>
        </p:txBody>
      </p:sp>
      <p:pic>
        <p:nvPicPr>
          <p:cNvPr id="12" name="Immagine 11">
            <a:extLst>
              <a:ext uri="{FF2B5EF4-FFF2-40B4-BE49-F238E27FC236}">
                <a16:creationId xmlns:a16="http://schemas.microsoft.com/office/drawing/2014/main" id="{407A069A-CD59-64C1-8E44-48BAE99B93EB}"/>
              </a:ext>
            </a:extLst>
          </p:cNvPr>
          <p:cNvPicPr>
            <a:picLocks noChangeAspect="1"/>
          </p:cNvPicPr>
          <p:nvPr/>
        </p:nvPicPr>
        <p:blipFill>
          <a:blip r:embed="rId5"/>
          <a:stretch>
            <a:fillRect/>
          </a:stretch>
        </p:blipFill>
        <p:spPr>
          <a:xfrm>
            <a:off x="4227729" y="2678005"/>
            <a:ext cx="3199531" cy="3694303"/>
          </a:xfrm>
          <a:prstGeom prst="rect">
            <a:avLst/>
          </a:prstGeom>
        </p:spPr>
      </p:pic>
      <p:sp>
        <p:nvSpPr>
          <p:cNvPr id="13" name="CasellaDiTesto 12">
            <a:extLst>
              <a:ext uri="{FF2B5EF4-FFF2-40B4-BE49-F238E27FC236}">
                <a16:creationId xmlns:a16="http://schemas.microsoft.com/office/drawing/2014/main" id="{BF4D6793-30C5-10EF-5282-2BB01FFF45CF}"/>
              </a:ext>
            </a:extLst>
          </p:cNvPr>
          <p:cNvSpPr txBox="1"/>
          <p:nvPr/>
        </p:nvSpPr>
        <p:spPr>
          <a:xfrm>
            <a:off x="8175355" y="1971413"/>
            <a:ext cx="3430530" cy="400110"/>
          </a:xfrm>
          <a:prstGeom prst="rect">
            <a:avLst/>
          </a:prstGeom>
          <a:noFill/>
        </p:spPr>
        <p:txBody>
          <a:bodyPr wrap="square" rtlCol="0">
            <a:spAutoFit/>
          </a:bodyPr>
          <a:lstStyle/>
          <a:p>
            <a:r>
              <a:rPr lang="it-IT" sz="2000" b="1" dirty="0">
                <a:solidFill>
                  <a:srgbClr val="FF0000"/>
                </a:solidFill>
              </a:rPr>
              <a:t>Parità di genere e STEM</a:t>
            </a:r>
          </a:p>
        </p:txBody>
      </p:sp>
      <p:pic>
        <p:nvPicPr>
          <p:cNvPr id="14" name="Immagine 13">
            <a:extLst>
              <a:ext uri="{FF2B5EF4-FFF2-40B4-BE49-F238E27FC236}">
                <a16:creationId xmlns:a16="http://schemas.microsoft.com/office/drawing/2014/main" id="{A0F912A5-783C-79C7-EB35-6F4E815EE946}"/>
              </a:ext>
            </a:extLst>
          </p:cNvPr>
          <p:cNvPicPr>
            <a:picLocks noChangeAspect="1"/>
          </p:cNvPicPr>
          <p:nvPr/>
        </p:nvPicPr>
        <p:blipFill>
          <a:blip r:embed="rId6"/>
          <a:stretch>
            <a:fillRect/>
          </a:stretch>
        </p:blipFill>
        <p:spPr>
          <a:xfrm>
            <a:off x="7878660" y="2321459"/>
            <a:ext cx="3070371" cy="2360142"/>
          </a:xfrm>
          <a:prstGeom prst="rect">
            <a:avLst/>
          </a:prstGeom>
        </p:spPr>
      </p:pic>
      <p:pic>
        <p:nvPicPr>
          <p:cNvPr id="15" name="Immagine 14">
            <a:extLst>
              <a:ext uri="{FF2B5EF4-FFF2-40B4-BE49-F238E27FC236}">
                <a16:creationId xmlns:a16="http://schemas.microsoft.com/office/drawing/2014/main" id="{4ADAC49B-3D00-D11A-C197-B42A13A44589}"/>
              </a:ext>
            </a:extLst>
          </p:cNvPr>
          <p:cNvPicPr>
            <a:picLocks noChangeAspect="1"/>
          </p:cNvPicPr>
          <p:nvPr/>
        </p:nvPicPr>
        <p:blipFill>
          <a:blip r:embed="rId7"/>
          <a:stretch>
            <a:fillRect/>
          </a:stretch>
        </p:blipFill>
        <p:spPr>
          <a:xfrm>
            <a:off x="7650760" y="2358534"/>
            <a:ext cx="4412609" cy="389611"/>
          </a:xfrm>
          <a:prstGeom prst="rect">
            <a:avLst/>
          </a:prstGeom>
        </p:spPr>
      </p:pic>
      <p:pic>
        <p:nvPicPr>
          <p:cNvPr id="16" name="Immagine 15">
            <a:extLst>
              <a:ext uri="{FF2B5EF4-FFF2-40B4-BE49-F238E27FC236}">
                <a16:creationId xmlns:a16="http://schemas.microsoft.com/office/drawing/2014/main" id="{9FA12BD1-ADE8-C18A-94CF-30CEC39C7BA8}"/>
              </a:ext>
            </a:extLst>
          </p:cNvPr>
          <p:cNvPicPr>
            <a:picLocks noChangeAspect="1"/>
          </p:cNvPicPr>
          <p:nvPr/>
        </p:nvPicPr>
        <p:blipFill>
          <a:blip r:embed="rId8"/>
          <a:stretch>
            <a:fillRect/>
          </a:stretch>
        </p:blipFill>
        <p:spPr>
          <a:xfrm>
            <a:off x="7427261" y="4348162"/>
            <a:ext cx="4764739" cy="2493900"/>
          </a:xfrm>
          <a:prstGeom prst="rect">
            <a:avLst/>
          </a:prstGeom>
        </p:spPr>
      </p:pic>
      <p:pic>
        <p:nvPicPr>
          <p:cNvPr id="2" name="Immagine 1" descr="Immagine che contiene Elementi grafici, testo, Carattere, logo&#10;&#10;Descrizione generata automaticamente">
            <a:extLst>
              <a:ext uri="{FF2B5EF4-FFF2-40B4-BE49-F238E27FC236}">
                <a16:creationId xmlns:a16="http://schemas.microsoft.com/office/drawing/2014/main" id="{62C7E942-C653-25C4-FEF8-C037C5899F8C}"/>
              </a:ext>
            </a:extLst>
          </p:cNvPr>
          <p:cNvPicPr>
            <a:picLocks noChangeAspect="1"/>
          </p:cNvPicPr>
          <p:nvPr/>
        </p:nvPicPr>
        <p:blipFill>
          <a:blip r:embed="rId9"/>
          <a:stretch>
            <a:fillRect/>
          </a:stretch>
        </p:blipFill>
        <p:spPr>
          <a:xfrm>
            <a:off x="10135262" y="225341"/>
            <a:ext cx="1832953" cy="1465471"/>
          </a:xfrm>
          <a:prstGeom prst="rect">
            <a:avLst/>
          </a:prstGeom>
        </p:spPr>
      </p:pic>
    </p:spTree>
    <p:extLst>
      <p:ext uri="{BB962C8B-B14F-4D97-AF65-F5344CB8AC3E}">
        <p14:creationId xmlns:p14="http://schemas.microsoft.com/office/powerpoint/2010/main" val="15873774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g3275b47cbc8_0_0"/>
          <p:cNvSpPr txBox="1"/>
          <p:nvPr/>
        </p:nvSpPr>
        <p:spPr>
          <a:xfrm>
            <a:off x="469783" y="1496063"/>
            <a:ext cx="3070500" cy="12621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2000" b="1">
                <a:solidFill>
                  <a:srgbClr val="FF0000"/>
                </a:solidFill>
                <a:latin typeface="Calibri"/>
                <a:ea typeface="Calibri"/>
                <a:cs typeface="Calibri"/>
                <a:sym typeface="Calibri"/>
              </a:rPr>
              <a:t>Risorse Educative</a:t>
            </a:r>
            <a:endParaRPr/>
          </a:p>
          <a:p>
            <a:pPr marL="0" marR="0" lvl="0" indent="0" algn="l" rtl="0">
              <a:spcBef>
                <a:spcPts val="0"/>
              </a:spcBef>
              <a:spcAft>
                <a:spcPts val="0"/>
              </a:spcAft>
              <a:buNone/>
            </a:pPr>
            <a:endParaRPr sz="1000">
              <a:solidFill>
                <a:schemeClr val="dk1"/>
              </a:solidFill>
              <a:latin typeface="Calibri"/>
              <a:ea typeface="Calibri"/>
              <a:cs typeface="Calibri"/>
              <a:sym typeface="Calibri"/>
            </a:endParaRPr>
          </a:p>
          <a:p>
            <a:pPr marL="0" marR="0" lvl="0" indent="0" algn="l" rtl="0">
              <a:spcBef>
                <a:spcPts val="0"/>
              </a:spcBef>
              <a:spcAft>
                <a:spcPts val="0"/>
              </a:spcAft>
              <a:buNone/>
            </a:pPr>
            <a:endParaRPr sz="10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7" name="Google Shape;197;g3275b47cbc8_0_0"/>
          <p:cNvSpPr txBox="1"/>
          <p:nvPr/>
        </p:nvSpPr>
        <p:spPr>
          <a:xfrm>
            <a:off x="3707700" y="1344446"/>
            <a:ext cx="4776600" cy="861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2000" b="1" dirty="0">
                <a:solidFill>
                  <a:srgbClr val="FF0000"/>
                </a:solidFill>
                <a:latin typeface="Calibri"/>
                <a:ea typeface="Calibri"/>
                <a:cs typeface="Calibri"/>
                <a:sym typeface="Calibri"/>
              </a:rPr>
              <a:t>Progetti e iniziative educative e formative</a:t>
            </a:r>
            <a:endParaRPr dirty="0"/>
          </a:p>
          <a:p>
            <a:pPr marL="0" marR="0" lvl="0" indent="0" algn="l" rtl="0">
              <a:spcBef>
                <a:spcPts val="0"/>
              </a:spcBef>
              <a:spcAft>
                <a:spcPts val="0"/>
              </a:spcAft>
              <a:buNone/>
            </a:pPr>
            <a:r>
              <a:rPr lang="it-IT" sz="1000" dirty="0">
                <a:solidFill>
                  <a:schemeClr val="dk1"/>
                </a:solidFill>
                <a:latin typeface="Calibri"/>
                <a:ea typeface="Calibri"/>
                <a:cs typeface="Calibri"/>
                <a:sym typeface="Calibri"/>
              </a:rPr>
              <a:t>Iniziative per le scuole elementari, per le medie e le medie superiori, per i più piccoli, percorsi, per il personale </a:t>
            </a:r>
            <a:r>
              <a:rPr lang="it-IT" sz="1000" dirty="0" err="1">
                <a:solidFill>
                  <a:schemeClr val="dk1"/>
                </a:solidFill>
                <a:latin typeface="Calibri"/>
                <a:ea typeface="Calibri"/>
                <a:cs typeface="Calibri"/>
                <a:sym typeface="Calibri"/>
              </a:rPr>
              <a:t>Inad</a:t>
            </a:r>
            <a:r>
              <a:rPr lang="it-IT" sz="1000" dirty="0">
                <a:solidFill>
                  <a:schemeClr val="dk1"/>
                </a:solidFill>
                <a:latin typeface="Calibri"/>
                <a:ea typeface="Calibri"/>
                <a:cs typeface="Calibri"/>
                <a:sym typeface="Calibri"/>
              </a:rPr>
              <a:t>, oltre alle  attività per il pubblico generico. Tutte le attività per combattere gli stereotipi. </a:t>
            </a:r>
            <a:endParaRPr dirty="0"/>
          </a:p>
        </p:txBody>
      </p:sp>
      <p:sp>
        <p:nvSpPr>
          <p:cNvPr id="198" name="Google Shape;198;g3275b47cbc8_0_0"/>
          <p:cNvSpPr txBox="1"/>
          <p:nvPr/>
        </p:nvSpPr>
        <p:spPr>
          <a:xfrm>
            <a:off x="8608227" y="1264975"/>
            <a:ext cx="3430500" cy="1015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2000" b="1">
                <a:solidFill>
                  <a:srgbClr val="FF0000"/>
                </a:solidFill>
                <a:latin typeface="Calibri"/>
                <a:ea typeface="Calibri"/>
                <a:cs typeface="Calibri"/>
                <a:sym typeface="Calibri"/>
              </a:rPr>
              <a:t>Parità di genere e STEM</a:t>
            </a:r>
            <a:endParaRPr/>
          </a:p>
          <a:p>
            <a:pPr marL="0" marR="0" lvl="0" indent="0" algn="l" rtl="0">
              <a:spcBef>
                <a:spcPts val="0"/>
              </a:spcBef>
              <a:spcAft>
                <a:spcPts val="0"/>
              </a:spcAft>
              <a:buNone/>
            </a:pPr>
            <a:r>
              <a:rPr lang="it-IT" sz="1000" b="0" i="0">
                <a:solidFill>
                  <a:srgbClr val="000000"/>
                </a:solidFill>
                <a:latin typeface="Calibri"/>
                <a:ea typeface="Calibri"/>
                <a:cs typeface="Calibri"/>
                <a:sym typeface="Calibri"/>
              </a:rPr>
              <a:t>In</a:t>
            </a:r>
            <a:r>
              <a:rPr lang="it-IT" sz="1000">
                <a:latin typeface="Calibri"/>
                <a:ea typeface="Calibri"/>
                <a:cs typeface="Calibri"/>
                <a:sym typeface="Calibri"/>
              </a:rPr>
              <a:t>iziative promosse </a:t>
            </a:r>
            <a:r>
              <a:rPr lang="it-IT" sz="1000" b="0" i="0">
                <a:solidFill>
                  <a:srgbClr val="000000"/>
                </a:solidFill>
                <a:latin typeface="Calibri"/>
                <a:ea typeface="Calibri"/>
                <a:cs typeface="Calibri"/>
                <a:sym typeface="Calibri"/>
              </a:rPr>
              <a:t> </a:t>
            </a:r>
            <a:r>
              <a:rPr lang="it-IT" sz="1000">
                <a:latin typeface="Calibri"/>
                <a:ea typeface="Calibri"/>
                <a:cs typeface="Calibri"/>
                <a:sym typeface="Calibri"/>
              </a:rPr>
              <a:t>da</a:t>
            </a:r>
            <a:r>
              <a:rPr lang="it-IT" sz="1000" b="0" i="0">
                <a:solidFill>
                  <a:srgbClr val="000000"/>
                </a:solidFill>
                <a:latin typeface="Calibri"/>
                <a:ea typeface="Calibri"/>
                <a:cs typeface="Calibri"/>
                <a:sym typeface="Calibri"/>
              </a:rPr>
              <a:t>l Comitato Unico di Garanzia dell'</a:t>
            </a:r>
            <a:r>
              <a:rPr lang="it-IT" sz="1000">
                <a:latin typeface="Calibri"/>
                <a:ea typeface="Calibri"/>
                <a:cs typeface="Calibri"/>
                <a:sym typeface="Calibri"/>
              </a:rPr>
              <a:t>INAF</a:t>
            </a:r>
            <a:r>
              <a:rPr lang="it-IT" sz="1000" b="0" i="0">
                <a:solidFill>
                  <a:srgbClr val="000000"/>
                </a:solidFill>
                <a:latin typeface="Calibri"/>
                <a:ea typeface="Calibri"/>
                <a:cs typeface="Calibri"/>
                <a:sym typeface="Calibri"/>
              </a:rPr>
              <a:t> per affrontare il tema degli stereotipi culturali che condizionano le giovani donne nella scelta dei percorsi universitari STEM.</a:t>
            </a:r>
            <a:endParaRPr sz="1000">
              <a:solidFill>
                <a:srgbClr val="FF0000"/>
              </a:solidFill>
              <a:latin typeface="Calibri"/>
              <a:ea typeface="Calibri"/>
              <a:cs typeface="Calibri"/>
              <a:sym typeface="Calibri"/>
            </a:endParaRPr>
          </a:p>
        </p:txBody>
      </p:sp>
      <p:pic>
        <p:nvPicPr>
          <p:cNvPr id="199" name="Google Shape;199;g3275b47cbc8_0_0"/>
          <p:cNvPicPr preferRelativeResize="0"/>
          <p:nvPr/>
        </p:nvPicPr>
        <p:blipFill rotWithShape="1">
          <a:blip r:embed="rId3">
            <a:alphaModFix/>
          </a:blip>
          <a:srcRect t="14653"/>
          <a:stretch/>
        </p:blipFill>
        <p:spPr>
          <a:xfrm>
            <a:off x="8532025" y="2567062"/>
            <a:ext cx="2189825" cy="1436600"/>
          </a:xfrm>
          <a:prstGeom prst="rect">
            <a:avLst/>
          </a:prstGeom>
          <a:noFill/>
          <a:ln>
            <a:noFill/>
          </a:ln>
        </p:spPr>
      </p:pic>
      <p:pic>
        <p:nvPicPr>
          <p:cNvPr id="200" name="Google Shape;200;g3275b47cbc8_0_0"/>
          <p:cNvPicPr preferRelativeResize="0"/>
          <p:nvPr/>
        </p:nvPicPr>
        <p:blipFill rotWithShape="1">
          <a:blip r:embed="rId4">
            <a:alphaModFix/>
          </a:blip>
          <a:srcRect r="7655" b="10"/>
          <a:stretch/>
        </p:blipFill>
        <p:spPr>
          <a:xfrm>
            <a:off x="8271621" y="2312850"/>
            <a:ext cx="3803505" cy="400200"/>
          </a:xfrm>
          <a:prstGeom prst="rect">
            <a:avLst/>
          </a:prstGeom>
          <a:noFill/>
          <a:ln>
            <a:noFill/>
          </a:ln>
        </p:spPr>
      </p:pic>
      <p:sp>
        <p:nvSpPr>
          <p:cNvPr id="201" name="Google Shape;201;g3275b47cbc8_0_0"/>
          <p:cNvSpPr/>
          <p:nvPr/>
        </p:nvSpPr>
        <p:spPr>
          <a:xfrm>
            <a:off x="3494564" y="-2334"/>
            <a:ext cx="4776600" cy="769500"/>
          </a:xfrm>
          <a:prstGeom prst="rect">
            <a:avLst/>
          </a:prstGeom>
          <a:noFill/>
          <a:ln>
            <a:noFill/>
          </a:ln>
        </p:spPr>
        <p:txBody>
          <a:bodyPr spcFirstLastPara="1" wrap="square" lIns="91425" tIns="45700" rIns="91425" bIns="45700" anchor="t" anchorCtr="0">
            <a:noAutofit/>
          </a:bodyPr>
          <a:lstStyle/>
          <a:p>
            <a:pPr marL="0" marR="0" lvl="0" indent="0" algn="ctr" rtl="0">
              <a:lnSpc>
                <a:spcPts val="4800"/>
              </a:lnSpc>
              <a:spcBef>
                <a:spcPts val="0"/>
              </a:spcBef>
              <a:spcAft>
                <a:spcPts val="0"/>
              </a:spcAft>
              <a:buNone/>
            </a:pPr>
            <a:r>
              <a:rPr lang="it-IT" sz="4400" dirty="0">
                <a:ln w="0"/>
                <a:solidFill>
                  <a:schemeClr val="accent1"/>
                </a:solidFill>
                <a:effectLst>
                  <a:outerShdw blurRad="38100" dist="25400" dir="5400000" algn="ctr" rotWithShape="0">
                    <a:srgbClr val="6E747A">
                      <a:alpha val="43000"/>
                    </a:srgbClr>
                  </a:outerShdw>
                </a:effectLst>
                <a:sym typeface="Calibri"/>
              </a:rPr>
              <a:t>Istituto Nazionale di Astrofisica</a:t>
            </a:r>
          </a:p>
        </p:txBody>
      </p:sp>
      <p:pic>
        <p:nvPicPr>
          <p:cNvPr id="202" name="Google Shape;202;g3275b47cbc8_0_0"/>
          <p:cNvPicPr preferRelativeResize="0"/>
          <p:nvPr/>
        </p:nvPicPr>
        <p:blipFill>
          <a:blip r:embed="rId5">
            <a:alphaModFix/>
          </a:blip>
          <a:stretch>
            <a:fillRect/>
          </a:stretch>
        </p:blipFill>
        <p:spPr>
          <a:xfrm>
            <a:off x="67476" y="21993"/>
            <a:ext cx="3303161" cy="1683276"/>
          </a:xfrm>
          <a:prstGeom prst="rect">
            <a:avLst/>
          </a:prstGeom>
          <a:noFill/>
          <a:ln>
            <a:noFill/>
          </a:ln>
        </p:spPr>
      </p:pic>
      <p:pic>
        <p:nvPicPr>
          <p:cNvPr id="203" name="Google Shape;203;g3275b47cbc8_0_0"/>
          <p:cNvPicPr preferRelativeResize="0"/>
          <p:nvPr/>
        </p:nvPicPr>
        <p:blipFill>
          <a:blip r:embed="rId6">
            <a:alphaModFix/>
          </a:blip>
          <a:stretch>
            <a:fillRect/>
          </a:stretch>
        </p:blipFill>
        <p:spPr>
          <a:xfrm>
            <a:off x="6236187" y="2828133"/>
            <a:ext cx="1436600" cy="1436600"/>
          </a:xfrm>
          <a:prstGeom prst="rect">
            <a:avLst/>
          </a:prstGeom>
          <a:noFill/>
          <a:ln>
            <a:noFill/>
          </a:ln>
        </p:spPr>
      </p:pic>
      <p:sp>
        <p:nvSpPr>
          <p:cNvPr id="204" name="Google Shape;204;g3275b47cbc8_0_0"/>
          <p:cNvSpPr txBox="1"/>
          <p:nvPr/>
        </p:nvSpPr>
        <p:spPr>
          <a:xfrm>
            <a:off x="5830375" y="2102796"/>
            <a:ext cx="1926300" cy="492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it-IT" sz="1000" u="sng">
                <a:solidFill>
                  <a:schemeClr val="dk1"/>
                </a:solidFill>
                <a:latin typeface="Calibri"/>
                <a:ea typeface="Calibri"/>
                <a:cs typeface="Calibri"/>
                <a:sym typeface="Calibri"/>
                <a:hlinkClick r:id="rId7">
                  <a:extLst>
                    <a:ext uri="{A12FA001-AC4F-418D-AE19-62706E023703}">
                      <ahyp:hlinkClr xmlns:ahyp="http://schemas.microsoft.com/office/drawing/2018/hyperlinkcolor" val="tx"/>
                    </a:ext>
                  </a:extLst>
                </a:hlinkClick>
              </a:rPr>
              <a:t>UN TOCCO DI ROSSO </a:t>
            </a:r>
            <a:br>
              <a:rPr lang="it-IT" sz="1000" u="sng">
                <a:solidFill>
                  <a:schemeClr val="dk1"/>
                </a:solidFill>
                <a:latin typeface="Calibri"/>
                <a:ea typeface="Calibri"/>
                <a:cs typeface="Calibri"/>
                <a:sym typeface="Calibri"/>
                <a:hlinkClick r:id="rId7">
                  <a:extLst>
                    <a:ext uri="{A12FA001-AC4F-418D-AE19-62706E023703}">
                      <ahyp:hlinkClr xmlns:ahyp="http://schemas.microsoft.com/office/drawing/2018/hyperlinkcolor" val="tx"/>
                    </a:ext>
                  </a:extLst>
                </a:hlinkClick>
              </a:rPr>
            </a:br>
            <a:r>
              <a:rPr lang="it-IT" sz="1000" u="sng">
                <a:solidFill>
                  <a:schemeClr val="dk1"/>
                </a:solidFill>
                <a:latin typeface="Calibri"/>
                <a:ea typeface="Calibri"/>
                <a:cs typeface="Calibri"/>
                <a:sym typeface="Calibri"/>
                <a:hlinkClick r:id="rId7">
                  <a:extLst>
                    <a:ext uri="{A12FA001-AC4F-418D-AE19-62706E023703}">
                      <ahyp:hlinkClr xmlns:ahyp="http://schemas.microsoft.com/office/drawing/2018/hyperlinkcolor" val="tx"/>
                    </a:ext>
                  </a:extLst>
                </a:hlinkClick>
              </a:rPr>
              <a:t>25 Nov 2024</a:t>
            </a:r>
            <a:endParaRPr sz="1000">
              <a:solidFill>
                <a:schemeClr val="dk1"/>
              </a:solidFill>
              <a:latin typeface="Calibri"/>
              <a:ea typeface="Calibri"/>
              <a:cs typeface="Calibri"/>
              <a:sym typeface="Calibri"/>
            </a:endParaRPr>
          </a:p>
        </p:txBody>
      </p:sp>
      <p:pic>
        <p:nvPicPr>
          <p:cNvPr id="205" name="Google Shape;205;g3275b47cbc8_0_0"/>
          <p:cNvPicPr preferRelativeResize="0"/>
          <p:nvPr/>
        </p:nvPicPr>
        <p:blipFill>
          <a:blip r:embed="rId8">
            <a:alphaModFix/>
          </a:blip>
          <a:stretch>
            <a:fillRect/>
          </a:stretch>
        </p:blipFill>
        <p:spPr>
          <a:xfrm>
            <a:off x="4050400" y="2282870"/>
            <a:ext cx="1849574" cy="1262100"/>
          </a:xfrm>
          <a:prstGeom prst="rect">
            <a:avLst/>
          </a:prstGeom>
          <a:noFill/>
          <a:ln>
            <a:noFill/>
          </a:ln>
          <a:effectLst>
            <a:outerShdw blurRad="57150" dist="19050" dir="5400000" algn="bl" rotWithShape="0">
              <a:srgbClr val="000000">
                <a:alpha val="50000"/>
              </a:srgbClr>
            </a:outerShdw>
          </a:effectLst>
        </p:spPr>
      </p:pic>
      <p:pic>
        <p:nvPicPr>
          <p:cNvPr id="206" name="Google Shape;206;g3275b47cbc8_0_0"/>
          <p:cNvPicPr preferRelativeResize="0"/>
          <p:nvPr/>
        </p:nvPicPr>
        <p:blipFill>
          <a:blip r:embed="rId9">
            <a:alphaModFix/>
          </a:blip>
          <a:stretch>
            <a:fillRect/>
          </a:stretch>
        </p:blipFill>
        <p:spPr>
          <a:xfrm>
            <a:off x="7452252" y="2206370"/>
            <a:ext cx="502763" cy="492600"/>
          </a:xfrm>
          <a:prstGeom prst="rect">
            <a:avLst/>
          </a:prstGeom>
          <a:noFill/>
          <a:ln>
            <a:noFill/>
          </a:ln>
        </p:spPr>
      </p:pic>
      <p:pic>
        <p:nvPicPr>
          <p:cNvPr id="207" name="Google Shape;207;g3275b47cbc8_0_0"/>
          <p:cNvPicPr preferRelativeResize="0"/>
          <p:nvPr/>
        </p:nvPicPr>
        <p:blipFill rotWithShape="1">
          <a:blip r:embed="rId10">
            <a:alphaModFix/>
          </a:blip>
          <a:srcRect r="82274" b="31450"/>
          <a:stretch/>
        </p:blipFill>
        <p:spPr>
          <a:xfrm>
            <a:off x="58400" y="1836888"/>
            <a:ext cx="1620803" cy="1683300"/>
          </a:xfrm>
          <a:prstGeom prst="rect">
            <a:avLst/>
          </a:prstGeom>
          <a:noFill/>
          <a:ln>
            <a:noFill/>
          </a:ln>
        </p:spPr>
      </p:pic>
      <p:sp>
        <p:nvSpPr>
          <p:cNvPr id="208" name="Google Shape;208;g3275b47cbc8_0_0"/>
          <p:cNvSpPr txBox="1"/>
          <p:nvPr/>
        </p:nvSpPr>
        <p:spPr>
          <a:xfrm>
            <a:off x="1575800" y="1939788"/>
            <a:ext cx="2329800" cy="1477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IT" sz="1000">
                <a:solidFill>
                  <a:schemeClr val="dk1"/>
                </a:solidFill>
                <a:latin typeface="Calibri"/>
                <a:ea typeface="Calibri"/>
                <a:cs typeface="Calibri"/>
                <a:sym typeface="Calibri"/>
              </a:rPr>
              <a:t>Martina Tremenda: progetto divulgativo con libro, podcast, spettacoli, conferenze. Un’inviata speciale nel cosmo che ci racconta in diretta tutto quel che vede e scopre: pianeti lontani, galassie, nuovi telescopi, buchi neri e alieni.</a:t>
            </a:r>
            <a:endParaRPr sz="1000">
              <a:solidFill>
                <a:schemeClr val="dk1"/>
              </a:solidFill>
              <a:latin typeface="Calibri"/>
              <a:ea typeface="Calibri"/>
              <a:cs typeface="Calibri"/>
              <a:sym typeface="Calibri"/>
            </a:endParaRPr>
          </a:p>
          <a:p>
            <a:pPr marL="0" lvl="0" indent="0" algn="l" rtl="0">
              <a:spcBef>
                <a:spcPts val="0"/>
              </a:spcBef>
              <a:spcAft>
                <a:spcPts val="0"/>
              </a:spcAft>
              <a:buNone/>
            </a:pPr>
            <a:r>
              <a:rPr lang="it-IT" sz="1000" u="sng">
                <a:solidFill>
                  <a:schemeClr val="dk1"/>
                </a:solidFill>
                <a:latin typeface="Calibri"/>
                <a:ea typeface="Calibri"/>
                <a:cs typeface="Calibri"/>
                <a:sym typeface="Calibri"/>
                <a:hlinkClick r:id="rId11">
                  <a:extLst>
                    <a:ext uri="{A12FA001-AC4F-418D-AE19-62706E023703}">
                      <ahyp:hlinkClr xmlns:ahyp="http://schemas.microsoft.com/office/drawing/2018/hyperlinkcolor" val="tx"/>
                    </a:ext>
                  </a:extLst>
                </a:hlinkClick>
              </a:rPr>
              <a:t>https://astrokids.inaf.it/ </a:t>
            </a:r>
            <a:br>
              <a:rPr lang="it-IT">
                <a:solidFill>
                  <a:schemeClr val="dk1"/>
                </a:solidFill>
              </a:rPr>
            </a:br>
            <a:endParaRPr>
              <a:solidFill>
                <a:schemeClr val="dk1"/>
              </a:solidFill>
            </a:endParaRPr>
          </a:p>
        </p:txBody>
      </p:sp>
      <p:sp>
        <p:nvSpPr>
          <p:cNvPr id="209" name="Google Shape;209;g3275b47cbc8_0_0"/>
          <p:cNvSpPr txBox="1"/>
          <p:nvPr/>
        </p:nvSpPr>
        <p:spPr>
          <a:xfrm>
            <a:off x="5186225" y="3735496"/>
            <a:ext cx="23298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IT" sz="1000" u="sng">
                <a:latin typeface="Calibri"/>
                <a:ea typeface="Calibri"/>
                <a:cs typeface="Calibri"/>
                <a:sym typeface="Calibri"/>
              </a:rPr>
              <a:t>SAFE ZONE INAF PROJECT</a:t>
            </a:r>
            <a:endParaRPr sz="1000" u="sng">
              <a:latin typeface="Calibri"/>
              <a:ea typeface="Calibri"/>
              <a:cs typeface="Calibri"/>
              <a:sym typeface="Calibri"/>
            </a:endParaRPr>
          </a:p>
        </p:txBody>
      </p:sp>
      <p:pic>
        <p:nvPicPr>
          <p:cNvPr id="210" name="Google Shape;210;g3275b47cbc8_0_0"/>
          <p:cNvPicPr preferRelativeResize="0"/>
          <p:nvPr/>
        </p:nvPicPr>
        <p:blipFill rotWithShape="1">
          <a:blip r:embed="rId12">
            <a:alphaModFix/>
          </a:blip>
          <a:srcRect l="72450" t="6583" r="3601" b="21695"/>
          <a:stretch/>
        </p:blipFill>
        <p:spPr>
          <a:xfrm>
            <a:off x="10715388" y="3846075"/>
            <a:ext cx="1436600" cy="1567204"/>
          </a:xfrm>
          <a:prstGeom prst="rect">
            <a:avLst/>
          </a:prstGeom>
          <a:noFill/>
          <a:ln>
            <a:noFill/>
          </a:ln>
        </p:spPr>
      </p:pic>
      <p:sp>
        <p:nvSpPr>
          <p:cNvPr id="211" name="Google Shape;211;g3275b47cbc8_0_0"/>
          <p:cNvSpPr txBox="1"/>
          <p:nvPr/>
        </p:nvSpPr>
        <p:spPr>
          <a:xfrm>
            <a:off x="8349063" y="4442325"/>
            <a:ext cx="2469000" cy="492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it-IT" sz="1000">
                <a:solidFill>
                  <a:schemeClr val="dk1"/>
                </a:solidFill>
                <a:latin typeface="Calibri"/>
                <a:ea typeface="Calibri"/>
                <a:cs typeface="Calibri"/>
                <a:sym typeface="Calibri"/>
              </a:rPr>
              <a:t>Contest di video e contenuti realizzati dalle scuole superiori sul tema Donne e Scienza</a:t>
            </a:r>
            <a:endParaRPr/>
          </a:p>
        </p:txBody>
      </p:sp>
      <p:pic>
        <p:nvPicPr>
          <p:cNvPr id="212" name="Google Shape;212;g3275b47cbc8_0_0"/>
          <p:cNvPicPr preferRelativeResize="0"/>
          <p:nvPr/>
        </p:nvPicPr>
        <p:blipFill rotWithShape="1">
          <a:blip r:embed="rId13">
            <a:alphaModFix/>
          </a:blip>
          <a:srcRect l="17073" t="14273" r="13832" b="22426"/>
          <a:stretch/>
        </p:blipFill>
        <p:spPr>
          <a:xfrm>
            <a:off x="10001963" y="5820374"/>
            <a:ext cx="2150036" cy="1015799"/>
          </a:xfrm>
          <a:prstGeom prst="rect">
            <a:avLst/>
          </a:prstGeom>
          <a:noFill/>
          <a:ln>
            <a:noFill/>
          </a:ln>
        </p:spPr>
      </p:pic>
      <p:sp>
        <p:nvSpPr>
          <p:cNvPr id="213" name="Google Shape;213;g3275b47cbc8_0_0"/>
          <p:cNvSpPr txBox="1"/>
          <p:nvPr/>
        </p:nvSpPr>
        <p:spPr>
          <a:xfrm>
            <a:off x="8401149" y="5447463"/>
            <a:ext cx="3803400" cy="3387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it-IT" sz="1000">
                <a:solidFill>
                  <a:schemeClr val="dk1"/>
                </a:solidFill>
                <a:latin typeface="Calibri"/>
                <a:ea typeface="Calibri"/>
                <a:cs typeface="Calibri"/>
                <a:sym typeface="Calibri"/>
              </a:rPr>
              <a:t>ASTRO-PUPAZZEN manufatti ispirati alle figure di donne scienziate</a:t>
            </a:r>
            <a:endParaRPr sz="1000">
              <a:solidFill>
                <a:schemeClr val="dk1"/>
              </a:solidFill>
              <a:latin typeface="Calibri"/>
              <a:ea typeface="Calibri"/>
              <a:cs typeface="Calibri"/>
              <a:sym typeface="Calibri"/>
            </a:endParaRPr>
          </a:p>
        </p:txBody>
      </p:sp>
      <p:pic>
        <p:nvPicPr>
          <p:cNvPr id="214" name="Google Shape;214;g3275b47cbc8_0_0"/>
          <p:cNvPicPr preferRelativeResize="0"/>
          <p:nvPr/>
        </p:nvPicPr>
        <p:blipFill>
          <a:blip r:embed="rId14">
            <a:alphaModFix/>
          </a:blip>
          <a:stretch>
            <a:fillRect/>
          </a:stretch>
        </p:blipFill>
        <p:spPr>
          <a:xfrm>
            <a:off x="6728287" y="4618743"/>
            <a:ext cx="1620799" cy="1731264"/>
          </a:xfrm>
          <a:prstGeom prst="rect">
            <a:avLst/>
          </a:prstGeom>
          <a:noFill/>
          <a:ln>
            <a:noFill/>
          </a:ln>
          <a:effectLst>
            <a:outerShdw blurRad="57150" dist="19050" dir="5400000" algn="bl" rotWithShape="0">
              <a:srgbClr val="000000">
                <a:alpha val="50000"/>
              </a:srgbClr>
            </a:outerShdw>
          </a:effectLst>
        </p:spPr>
      </p:pic>
      <p:sp>
        <p:nvSpPr>
          <p:cNvPr id="215" name="Google Shape;215;g3275b47cbc8_0_0"/>
          <p:cNvSpPr txBox="1"/>
          <p:nvPr/>
        </p:nvSpPr>
        <p:spPr>
          <a:xfrm>
            <a:off x="8721500" y="532663"/>
            <a:ext cx="34305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it-IT" b="1">
                <a:solidFill>
                  <a:schemeClr val="accent1"/>
                </a:solidFill>
                <a:latin typeface="Calibri"/>
                <a:ea typeface="Calibri"/>
                <a:cs typeface="Calibri"/>
                <a:sym typeface="Calibri"/>
              </a:rPr>
              <a:t>Aree tematiche: Astronomia, Astrofisica</a:t>
            </a:r>
            <a:endParaRPr sz="800" b="1">
              <a:solidFill>
                <a:schemeClr val="accent1"/>
              </a:solidFill>
            </a:endParaRPr>
          </a:p>
        </p:txBody>
      </p:sp>
      <p:pic>
        <p:nvPicPr>
          <p:cNvPr id="216" name="Google Shape;216;g3275b47cbc8_0_0"/>
          <p:cNvPicPr preferRelativeResize="0"/>
          <p:nvPr/>
        </p:nvPicPr>
        <p:blipFill>
          <a:blip r:embed="rId15">
            <a:alphaModFix/>
          </a:blip>
          <a:stretch>
            <a:fillRect/>
          </a:stretch>
        </p:blipFill>
        <p:spPr>
          <a:xfrm>
            <a:off x="1445771" y="3374883"/>
            <a:ext cx="2468962" cy="1436600"/>
          </a:xfrm>
          <a:prstGeom prst="rect">
            <a:avLst/>
          </a:prstGeom>
          <a:noFill/>
          <a:ln>
            <a:noFill/>
          </a:ln>
        </p:spPr>
      </p:pic>
      <p:pic>
        <p:nvPicPr>
          <p:cNvPr id="217" name="Google Shape;217;g3275b47cbc8_0_0"/>
          <p:cNvPicPr preferRelativeResize="0"/>
          <p:nvPr/>
        </p:nvPicPr>
        <p:blipFill rotWithShape="1">
          <a:blip r:embed="rId16">
            <a:alphaModFix/>
          </a:blip>
          <a:srcRect l="35014" t="55980" r="41665" b="27922"/>
          <a:stretch/>
        </p:blipFill>
        <p:spPr>
          <a:xfrm>
            <a:off x="113763" y="4646589"/>
            <a:ext cx="1510074" cy="713912"/>
          </a:xfrm>
          <a:prstGeom prst="rect">
            <a:avLst/>
          </a:prstGeom>
          <a:noFill/>
          <a:ln>
            <a:noFill/>
          </a:ln>
        </p:spPr>
      </p:pic>
      <p:sp>
        <p:nvSpPr>
          <p:cNvPr id="218" name="Google Shape;218;g3275b47cbc8_0_0"/>
          <p:cNvSpPr txBox="1"/>
          <p:nvPr/>
        </p:nvSpPr>
        <p:spPr>
          <a:xfrm>
            <a:off x="1575800" y="4995400"/>
            <a:ext cx="25251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IT" sz="1000" u="sng">
                <a:solidFill>
                  <a:schemeClr val="dk1"/>
                </a:solidFill>
                <a:hlinkClick r:id="rId17">
                  <a:extLst>
                    <a:ext uri="{A12FA001-AC4F-418D-AE19-62706E023703}">
                      <ahyp:hlinkClr xmlns:ahyp="http://schemas.microsoft.com/office/drawing/2018/hyperlinkcolor" val="tx"/>
                    </a:ext>
                  </a:extLst>
                </a:hlinkClick>
              </a:rPr>
              <a:t>https://sites.google.com/inaf.it/universall/</a:t>
            </a:r>
            <a:endParaRPr sz="1000">
              <a:solidFill>
                <a:schemeClr val="dk1"/>
              </a:solidFill>
            </a:endParaRPr>
          </a:p>
        </p:txBody>
      </p:sp>
      <p:sp>
        <p:nvSpPr>
          <p:cNvPr id="219" name="Google Shape;219;g3275b47cbc8_0_0"/>
          <p:cNvSpPr txBox="1"/>
          <p:nvPr/>
        </p:nvSpPr>
        <p:spPr>
          <a:xfrm>
            <a:off x="387100" y="4029350"/>
            <a:ext cx="12819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IT" sz="1100" u="sng">
                <a:solidFill>
                  <a:schemeClr val="dk1"/>
                </a:solidFill>
                <a:highlight>
                  <a:srgbClr val="FFFFFF"/>
                </a:highlight>
                <a:latin typeface="Calibri"/>
                <a:ea typeface="Calibri"/>
                <a:cs typeface="Calibri"/>
                <a:sym typeface="Calibri"/>
                <a:hlinkClick r:id="rId18">
                  <a:extLst>
                    <a:ext uri="{A12FA001-AC4F-418D-AE19-62706E023703}">
                      <ahyp:hlinkClr xmlns:ahyp="http://schemas.microsoft.com/office/drawing/2018/hyperlinkcolor" val="tx"/>
                    </a:ext>
                  </a:extLst>
                </a:hlinkClick>
              </a:rPr>
              <a:t>https://edu.inaf.it/</a:t>
            </a:r>
            <a:endParaRPr>
              <a:solidFill>
                <a:schemeClr val="dk1"/>
              </a:solidFill>
              <a:latin typeface="Calibri"/>
              <a:ea typeface="Calibri"/>
              <a:cs typeface="Calibri"/>
              <a:sym typeface="Calibri"/>
            </a:endParaRPr>
          </a:p>
        </p:txBody>
      </p:sp>
      <p:sp>
        <p:nvSpPr>
          <p:cNvPr id="220" name="Google Shape;220;g3275b47cbc8_0_0"/>
          <p:cNvSpPr txBox="1"/>
          <p:nvPr/>
        </p:nvSpPr>
        <p:spPr>
          <a:xfrm>
            <a:off x="121025" y="5327775"/>
            <a:ext cx="4072800" cy="1285200"/>
          </a:xfrm>
          <a:prstGeom prst="rect">
            <a:avLst/>
          </a:prstGeom>
          <a:noFill/>
          <a:ln>
            <a:noFill/>
          </a:ln>
        </p:spPr>
        <p:txBody>
          <a:bodyPr spcFirstLastPara="1" wrap="square" lIns="91425" tIns="91425" rIns="91425" bIns="91425" anchor="t" anchorCtr="0">
            <a:spAutoFit/>
          </a:bodyPr>
          <a:lstStyle/>
          <a:p>
            <a:pPr marL="0" lvl="0" indent="0" algn="just" rtl="0">
              <a:lnSpc>
                <a:spcPct val="115000"/>
              </a:lnSpc>
              <a:spcBef>
                <a:spcPts val="0"/>
              </a:spcBef>
              <a:spcAft>
                <a:spcPts val="0"/>
              </a:spcAft>
              <a:buNone/>
            </a:pPr>
            <a:r>
              <a:rPr lang="it-IT" sz="1000" b="1">
                <a:solidFill>
                  <a:srgbClr val="1C1C1C"/>
                </a:solidFill>
                <a:latin typeface="Calibri"/>
                <a:ea typeface="Calibri"/>
                <a:cs typeface="Calibri"/>
                <a:sym typeface="Calibri"/>
              </a:rPr>
              <a:t>Promuovere l'equità nell'accesso alla cultura scientifica</a:t>
            </a:r>
            <a:r>
              <a:rPr lang="it-IT" sz="1000">
                <a:solidFill>
                  <a:srgbClr val="1C1C1C"/>
                </a:solidFill>
                <a:latin typeface="Calibri"/>
                <a:ea typeface="Calibri"/>
                <a:cs typeface="Calibri"/>
                <a:sym typeface="Calibri"/>
              </a:rPr>
              <a:t>.</a:t>
            </a:r>
            <a:endParaRPr sz="1000">
              <a:solidFill>
                <a:srgbClr val="1C1C1C"/>
              </a:solidFill>
              <a:latin typeface="Calibri"/>
              <a:ea typeface="Calibri"/>
              <a:cs typeface="Calibri"/>
              <a:sym typeface="Calibri"/>
            </a:endParaRPr>
          </a:p>
          <a:p>
            <a:pPr marL="0" lvl="0" indent="0" algn="just" rtl="0">
              <a:lnSpc>
                <a:spcPct val="100000"/>
              </a:lnSpc>
              <a:spcBef>
                <a:spcPts val="0"/>
              </a:spcBef>
              <a:spcAft>
                <a:spcPts val="0"/>
              </a:spcAft>
              <a:buNone/>
            </a:pPr>
            <a:r>
              <a:rPr lang="it-IT" sz="1000">
                <a:solidFill>
                  <a:srgbClr val="1C1C1C"/>
                </a:solidFill>
                <a:latin typeface="Calibri"/>
                <a:ea typeface="Calibri"/>
                <a:cs typeface="Calibri"/>
                <a:sym typeface="Calibri"/>
              </a:rPr>
              <a:t>Presentiamo e progettiamo attività didattiche che mirano ad una profonda consapevolezza della diversità e della sua ricchezza, oltre che all'autodeterminazione individuale che deriva dal superamento di stereotipi e barriere. Raccogliamo e raccontiamo eventi e testimonianze sulle enormi potenzialità che l'astrofisica ha di promuovere l'uguaglianza tra le persone e di creare contesti di dialogo universali.</a:t>
            </a:r>
            <a:endParaRPr sz="1000">
              <a:latin typeface="Calibri"/>
              <a:ea typeface="Calibri"/>
              <a:cs typeface="Calibri"/>
              <a:sym typeface="Calibri"/>
            </a:endParaRPr>
          </a:p>
        </p:txBody>
      </p:sp>
      <p:pic>
        <p:nvPicPr>
          <p:cNvPr id="221" name="Google Shape;221;g3275b47cbc8_0_0"/>
          <p:cNvPicPr preferRelativeResize="0"/>
          <p:nvPr/>
        </p:nvPicPr>
        <p:blipFill>
          <a:blip r:embed="rId19">
            <a:alphaModFix/>
          </a:blip>
          <a:stretch>
            <a:fillRect/>
          </a:stretch>
        </p:blipFill>
        <p:spPr>
          <a:xfrm>
            <a:off x="4626100" y="4170231"/>
            <a:ext cx="1510050" cy="1499303"/>
          </a:xfrm>
          <a:prstGeom prst="rect">
            <a:avLst/>
          </a:prstGeom>
          <a:noFill/>
          <a:ln>
            <a:noFill/>
          </a:ln>
        </p:spPr>
      </p:pic>
      <p:sp>
        <p:nvSpPr>
          <p:cNvPr id="222" name="Google Shape;222;g3275b47cbc8_0_0"/>
          <p:cNvSpPr txBox="1"/>
          <p:nvPr/>
        </p:nvSpPr>
        <p:spPr>
          <a:xfrm>
            <a:off x="4526098" y="5603358"/>
            <a:ext cx="2150100" cy="1262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it-IT" sz="1000">
                <a:solidFill>
                  <a:schemeClr val="dk1"/>
                </a:solidFill>
                <a:latin typeface="Calibri"/>
                <a:ea typeface="Calibri"/>
                <a:cs typeface="Calibri"/>
                <a:sym typeface="Calibri"/>
              </a:rPr>
              <a:t>Lettera di adesione del CUG come partner sostenitore del progetto +</a:t>
            </a:r>
            <a:br>
              <a:rPr lang="it-IT" sz="1000">
                <a:solidFill>
                  <a:schemeClr val="dk1"/>
                </a:solidFill>
                <a:latin typeface="Calibri"/>
                <a:ea typeface="Calibri"/>
                <a:cs typeface="Calibri"/>
                <a:sym typeface="Calibri"/>
              </a:rPr>
            </a:br>
            <a:r>
              <a:rPr lang="it-IT" sz="1000">
                <a:solidFill>
                  <a:schemeClr val="dk1"/>
                </a:solidFill>
                <a:latin typeface="Calibri"/>
                <a:ea typeface="Calibri"/>
                <a:cs typeface="Calibri"/>
                <a:sym typeface="Calibri"/>
              </a:rPr>
              <a:t>Diffusione delle linee guida alle proprie strutture comunicazione e gruppi interessati</a:t>
            </a:r>
            <a:endParaRPr sz="10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1000">
              <a:solidFill>
                <a:schemeClr val="dk1"/>
              </a:solidFill>
              <a:latin typeface="Calibri"/>
              <a:ea typeface="Calibri"/>
              <a:cs typeface="Calibri"/>
              <a:sym typeface="Calibri"/>
            </a:endParaRPr>
          </a:p>
          <a:p>
            <a:pPr marL="0" lvl="0" indent="0" algn="l" rtl="0">
              <a:spcBef>
                <a:spcPts val="0"/>
              </a:spcBef>
              <a:spcAft>
                <a:spcPts val="0"/>
              </a:spcAft>
              <a:buNone/>
            </a:pPr>
            <a:endParaRPr sz="1000">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Immagine che contiene testo, schermata&#10;&#10;Descrizione generata automaticamente">
            <a:extLst>
              <a:ext uri="{FF2B5EF4-FFF2-40B4-BE49-F238E27FC236}">
                <a16:creationId xmlns:a16="http://schemas.microsoft.com/office/drawing/2014/main" id="{5704CCF3-E1EB-97FF-B58A-AA7103A56D86}"/>
              </a:ext>
            </a:extLst>
          </p:cNvPr>
          <p:cNvPicPr>
            <a:picLocks noChangeAspect="1"/>
          </p:cNvPicPr>
          <p:nvPr/>
        </p:nvPicPr>
        <p:blipFill>
          <a:blip r:embed="rId2"/>
          <a:stretch>
            <a:fillRect/>
          </a:stretch>
        </p:blipFill>
        <p:spPr>
          <a:xfrm rot="20868087">
            <a:off x="8272337" y="3242645"/>
            <a:ext cx="3808064" cy="1293630"/>
          </a:xfrm>
          <a:prstGeom prst="rect">
            <a:avLst/>
          </a:prstGeom>
        </p:spPr>
      </p:pic>
      <p:sp>
        <p:nvSpPr>
          <p:cNvPr id="5" name="CasellaDiTesto 4">
            <a:extLst>
              <a:ext uri="{FF2B5EF4-FFF2-40B4-BE49-F238E27FC236}">
                <a16:creationId xmlns:a16="http://schemas.microsoft.com/office/drawing/2014/main" id="{AF1EEDDB-7FAF-AFD8-2F09-1E34EC036308}"/>
              </a:ext>
            </a:extLst>
          </p:cNvPr>
          <p:cNvSpPr txBox="1"/>
          <p:nvPr/>
        </p:nvSpPr>
        <p:spPr>
          <a:xfrm>
            <a:off x="522861" y="1362823"/>
            <a:ext cx="3484278" cy="3570208"/>
          </a:xfrm>
          <a:prstGeom prst="rect">
            <a:avLst/>
          </a:prstGeom>
          <a:noFill/>
        </p:spPr>
        <p:txBody>
          <a:bodyPr wrap="square" rtlCol="0">
            <a:spAutoFit/>
          </a:bodyPr>
          <a:lstStyle/>
          <a:p>
            <a:r>
              <a:rPr lang="it-IT" sz="2000" b="1" dirty="0">
                <a:solidFill>
                  <a:srgbClr val="FF0000"/>
                </a:solidFill>
              </a:rPr>
              <a:t>Risorse Educative</a:t>
            </a:r>
          </a:p>
          <a:p>
            <a:pPr algn="just"/>
            <a:r>
              <a:rPr lang="it-IT" sz="1000" b="1" dirty="0">
                <a:solidFill>
                  <a:schemeClr val="accent5"/>
                </a:solidFill>
              </a:rPr>
              <a:t>Asimmetrie</a:t>
            </a:r>
            <a:r>
              <a:rPr lang="it-IT" sz="1000" dirty="0">
                <a:solidFill>
                  <a:srgbClr val="182C4D"/>
                </a:solidFill>
              </a:rPr>
              <a:t> è stata la nostra prima grande risorsa per l’informazione e la comunicazione inerente tutte le attività dell’Ente. Gratuita, online oppure in versione cartacea se richiesta, è sempre più sviluppata.</a:t>
            </a:r>
          </a:p>
          <a:p>
            <a:pPr algn="just"/>
            <a:endParaRPr lang="it-IT" sz="1000" dirty="0">
              <a:solidFill>
                <a:srgbClr val="182C4D"/>
              </a:solidFill>
            </a:endParaRPr>
          </a:p>
          <a:p>
            <a:pPr algn="just"/>
            <a:r>
              <a:rPr lang="it-IT" sz="1000" dirty="0">
                <a:solidFill>
                  <a:srgbClr val="182C4D"/>
                </a:solidFill>
              </a:rPr>
              <a:t>Un </a:t>
            </a:r>
            <a:r>
              <a:rPr lang="it-IT" sz="1000" b="1" dirty="0">
                <a:solidFill>
                  <a:schemeClr val="accent5"/>
                </a:solidFill>
              </a:rPr>
              <a:t>canale </a:t>
            </a:r>
            <a:r>
              <a:rPr lang="it-IT" sz="1000" b="1" dirty="0" err="1">
                <a:solidFill>
                  <a:schemeClr val="accent5"/>
                </a:solidFill>
              </a:rPr>
              <a:t>youtube</a:t>
            </a:r>
            <a:r>
              <a:rPr lang="it-IT" sz="1000" dirty="0">
                <a:solidFill>
                  <a:srgbClr val="182C4D"/>
                </a:solidFill>
              </a:rPr>
              <a:t> e tutti i </a:t>
            </a:r>
            <a:r>
              <a:rPr lang="it-IT" sz="1000" b="1" dirty="0">
                <a:solidFill>
                  <a:schemeClr val="accent5"/>
                </a:solidFill>
              </a:rPr>
              <a:t>canali socia</a:t>
            </a:r>
            <a:r>
              <a:rPr lang="it-IT" sz="1000" dirty="0">
                <a:solidFill>
                  <a:srgbClr val="182C4D"/>
                </a:solidFill>
              </a:rPr>
              <a:t>l aiutano la didattica con video e lezioni di ricercatrici, ricercatori e docenti che hanno partecipato ai nostri progetti didattici. Sono attivi sia alcuni </a:t>
            </a:r>
            <a:r>
              <a:rPr lang="it-IT" sz="1000" b="1" dirty="0">
                <a:solidFill>
                  <a:schemeClr val="accent5"/>
                </a:solidFill>
              </a:rPr>
              <a:t>podcast</a:t>
            </a:r>
            <a:r>
              <a:rPr lang="it-IT" sz="1000" dirty="0">
                <a:solidFill>
                  <a:srgbClr val="182C4D"/>
                </a:solidFill>
              </a:rPr>
              <a:t>, sia </a:t>
            </a:r>
            <a:r>
              <a:rPr lang="it-IT" sz="1000" b="1" dirty="0">
                <a:solidFill>
                  <a:schemeClr val="accent5"/>
                </a:solidFill>
              </a:rPr>
              <a:t>siti web</a:t>
            </a:r>
            <a:r>
              <a:rPr lang="it-IT" sz="1000" dirty="0">
                <a:solidFill>
                  <a:srgbClr val="182C4D"/>
                </a:solidFill>
              </a:rPr>
              <a:t> con  informazione e materiali di volta in volta preparati per i numerosi progetti rivolti sia ai docenti che alle studentesse e studenti.</a:t>
            </a:r>
          </a:p>
          <a:p>
            <a:pPr algn="just"/>
            <a:endParaRPr lang="it-IT" sz="1000" dirty="0">
              <a:solidFill>
                <a:srgbClr val="182C4D"/>
              </a:solidFill>
            </a:endParaRPr>
          </a:p>
          <a:p>
            <a:pPr algn="just"/>
            <a:r>
              <a:rPr lang="it-IT" sz="1000" dirty="0">
                <a:solidFill>
                  <a:srgbClr val="182C4D"/>
                </a:solidFill>
              </a:rPr>
              <a:t>I progetti nazionali si trovano sulla pagina della terza missione dell’INFN; quelli locali nelle pagine web delle strutture afferenti ai progetti.</a:t>
            </a:r>
          </a:p>
          <a:p>
            <a:pPr algn="just"/>
            <a:endParaRPr lang="it-IT" sz="1000" dirty="0">
              <a:solidFill>
                <a:srgbClr val="182C4D"/>
              </a:solidFill>
            </a:endParaRPr>
          </a:p>
          <a:p>
            <a:endParaRPr lang="it-IT" sz="1000" dirty="0"/>
          </a:p>
          <a:p>
            <a:endParaRPr lang="it-IT" dirty="0"/>
          </a:p>
          <a:p>
            <a:endParaRPr lang="it-IT" dirty="0"/>
          </a:p>
        </p:txBody>
      </p:sp>
      <p:sp>
        <p:nvSpPr>
          <p:cNvPr id="6" name="CasellaDiTesto 5">
            <a:extLst>
              <a:ext uri="{FF2B5EF4-FFF2-40B4-BE49-F238E27FC236}">
                <a16:creationId xmlns:a16="http://schemas.microsoft.com/office/drawing/2014/main" id="{8788115E-F900-6B46-2BA5-E70FBE3A4405}"/>
              </a:ext>
            </a:extLst>
          </p:cNvPr>
          <p:cNvSpPr txBox="1"/>
          <p:nvPr/>
        </p:nvSpPr>
        <p:spPr>
          <a:xfrm>
            <a:off x="4255531" y="1361432"/>
            <a:ext cx="3840525" cy="2862322"/>
          </a:xfrm>
          <a:prstGeom prst="rect">
            <a:avLst/>
          </a:prstGeom>
          <a:noFill/>
        </p:spPr>
        <p:txBody>
          <a:bodyPr wrap="square" rtlCol="0">
            <a:spAutoFit/>
          </a:bodyPr>
          <a:lstStyle/>
          <a:p>
            <a:r>
              <a:rPr lang="it-IT" sz="2000" b="1" dirty="0">
                <a:solidFill>
                  <a:srgbClr val="FF0000"/>
                </a:solidFill>
              </a:rPr>
              <a:t>Progetti e iniziative educative</a:t>
            </a:r>
          </a:p>
          <a:p>
            <a:pPr algn="just"/>
            <a:r>
              <a:rPr lang="it-IT" sz="1000" dirty="0">
                <a:solidFill>
                  <a:srgbClr val="182C4D"/>
                </a:solidFill>
              </a:rPr>
              <a:t>Sono molteplici le iniziative che riguardano sia la </a:t>
            </a:r>
            <a:r>
              <a:rPr lang="it-IT" sz="1000" b="1" dirty="0">
                <a:solidFill>
                  <a:schemeClr val="accent5"/>
                </a:solidFill>
              </a:rPr>
              <a:t>didattica</a:t>
            </a:r>
            <a:r>
              <a:rPr lang="it-IT" sz="1000" dirty="0">
                <a:solidFill>
                  <a:srgbClr val="182C4D"/>
                </a:solidFill>
              </a:rPr>
              <a:t> che la </a:t>
            </a:r>
            <a:r>
              <a:rPr lang="it-IT" sz="1000" b="1" dirty="0">
                <a:solidFill>
                  <a:schemeClr val="accent5"/>
                </a:solidFill>
              </a:rPr>
              <a:t>divulgazione</a:t>
            </a:r>
            <a:r>
              <a:rPr lang="it-IT" sz="1000" dirty="0">
                <a:solidFill>
                  <a:srgbClr val="182C4D"/>
                </a:solidFill>
              </a:rPr>
              <a:t> per studentesse, studenti e docenti di ogni ordine e grado. Sono coordinate dalla Commissione per la Terza Missione o gestite localmente dalle diverse sedi.</a:t>
            </a:r>
          </a:p>
          <a:p>
            <a:pPr algn="just"/>
            <a:endParaRPr lang="it-IT" sz="1000" dirty="0">
              <a:solidFill>
                <a:srgbClr val="182C4D"/>
              </a:solidFill>
            </a:endParaRPr>
          </a:p>
          <a:p>
            <a:pPr algn="just"/>
            <a:r>
              <a:rPr lang="it-IT" sz="1000" dirty="0">
                <a:solidFill>
                  <a:srgbClr val="182C4D"/>
                </a:solidFill>
              </a:rPr>
              <a:t>I nostri laboratori di Frascati, Legnaro, Gran Sasso e del Sud ospitano </a:t>
            </a:r>
            <a:r>
              <a:rPr lang="it-IT" sz="1000" b="1" dirty="0" err="1">
                <a:solidFill>
                  <a:schemeClr val="accent5"/>
                </a:solidFill>
              </a:rPr>
              <a:t>summer</a:t>
            </a:r>
            <a:r>
              <a:rPr lang="it-IT" sz="1000" dirty="0">
                <a:solidFill>
                  <a:srgbClr val="182C4D"/>
                </a:solidFill>
              </a:rPr>
              <a:t> o </a:t>
            </a:r>
            <a:r>
              <a:rPr lang="it-IT" sz="1000" b="1" dirty="0">
                <a:solidFill>
                  <a:schemeClr val="accent5"/>
                </a:solidFill>
              </a:rPr>
              <a:t>winter school</a:t>
            </a:r>
            <a:r>
              <a:rPr lang="it-IT" sz="1000" dirty="0">
                <a:solidFill>
                  <a:srgbClr val="182C4D"/>
                </a:solidFill>
              </a:rPr>
              <a:t> per le studentesse e gli studenti delle scuole superiori; in collaborazione con laboratori partner internazionali invece ospitiamo le vincitrici e i vincitori di svariati progetti didattici.</a:t>
            </a:r>
          </a:p>
          <a:p>
            <a:pPr algn="just"/>
            <a:endParaRPr lang="it-IT" sz="1000" dirty="0">
              <a:solidFill>
                <a:srgbClr val="182C4D"/>
              </a:solidFill>
            </a:endParaRPr>
          </a:p>
          <a:p>
            <a:pPr algn="just"/>
            <a:r>
              <a:rPr lang="it-IT" sz="1000" dirty="0">
                <a:solidFill>
                  <a:srgbClr val="182C4D"/>
                </a:solidFill>
              </a:rPr>
              <a:t>I nostri progetti, oltre alle discipline scientifiche, negli anni hanno interessato spesso anche l’</a:t>
            </a:r>
            <a:r>
              <a:rPr lang="it-IT" sz="1000" b="1" dirty="0">
                <a:solidFill>
                  <a:schemeClr val="accent5"/>
                </a:solidFill>
              </a:rPr>
              <a:t>arte</a:t>
            </a:r>
            <a:r>
              <a:rPr lang="it-IT" sz="1000" dirty="0">
                <a:solidFill>
                  <a:srgbClr val="182C4D"/>
                </a:solidFill>
              </a:rPr>
              <a:t>, che con le sue svariate sfaccettature, ha attirato verso la fisica anche ragazze e ragazzi che non si «sentivano portate/i per la materia». </a:t>
            </a:r>
          </a:p>
          <a:p>
            <a:pPr algn="just"/>
            <a:endParaRPr lang="it-IT" sz="1000" dirty="0">
              <a:solidFill>
                <a:srgbClr val="182C4D"/>
              </a:solidFill>
            </a:endParaRPr>
          </a:p>
          <a:p>
            <a:pPr algn="just"/>
            <a:r>
              <a:rPr lang="it-IT" sz="1000" dirty="0">
                <a:solidFill>
                  <a:srgbClr val="182C4D"/>
                </a:solidFill>
              </a:rPr>
              <a:t>I nostri </a:t>
            </a:r>
            <a:r>
              <a:rPr lang="it-IT" sz="1000" b="1" dirty="0">
                <a:solidFill>
                  <a:schemeClr val="accent5"/>
                </a:solidFill>
              </a:rPr>
              <a:t>spettacoli teatrali</a:t>
            </a:r>
            <a:r>
              <a:rPr lang="it-IT" sz="1000" dirty="0">
                <a:solidFill>
                  <a:srgbClr val="182C4D"/>
                </a:solidFill>
              </a:rPr>
              <a:t> sono stati rappresentati in Italia e all’estero.</a:t>
            </a:r>
          </a:p>
        </p:txBody>
      </p:sp>
      <p:sp>
        <p:nvSpPr>
          <p:cNvPr id="7" name="CasellaDiTesto 6">
            <a:extLst>
              <a:ext uri="{FF2B5EF4-FFF2-40B4-BE49-F238E27FC236}">
                <a16:creationId xmlns:a16="http://schemas.microsoft.com/office/drawing/2014/main" id="{033BE2F6-6166-D6AA-E276-0A75FCF968ED}"/>
              </a:ext>
            </a:extLst>
          </p:cNvPr>
          <p:cNvSpPr txBox="1"/>
          <p:nvPr/>
        </p:nvSpPr>
        <p:spPr>
          <a:xfrm>
            <a:off x="8486280" y="1374294"/>
            <a:ext cx="3430530" cy="1785104"/>
          </a:xfrm>
          <a:prstGeom prst="rect">
            <a:avLst/>
          </a:prstGeom>
          <a:noFill/>
        </p:spPr>
        <p:txBody>
          <a:bodyPr wrap="square" rtlCol="0">
            <a:spAutoFit/>
          </a:bodyPr>
          <a:lstStyle/>
          <a:p>
            <a:r>
              <a:rPr lang="it-IT" sz="2000" b="1" dirty="0">
                <a:solidFill>
                  <a:srgbClr val="FF0000"/>
                </a:solidFill>
              </a:rPr>
              <a:t>Parità di genere e STEM</a:t>
            </a:r>
          </a:p>
          <a:p>
            <a:pPr algn="just"/>
            <a:r>
              <a:rPr lang="it-IT" sz="1000" b="0" i="0" dirty="0">
                <a:solidFill>
                  <a:srgbClr val="182C4D"/>
                </a:solidFill>
                <a:effectLst/>
              </a:rPr>
              <a:t>L’INFN ha un </a:t>
            </a:r>
            <a:r>
              <a:rPr lang="it-IT" sz="1000" b="1" i="0" dirty="0">
                <a:solidFill>
                  <a:schemeClr val="accent5"/>
                </a:solidFill>
                <a:effectLst/>
              </a:rPr>
              <a:t>Comitato Unico di Garanzia </a:t>
            </a:r>
            <a:r>
              <a:rPr lang="it-IT" sz="1000" b="0" i="0" dirty="0">
                <a:solidFill>
                  <a:srgbClr val="182C4D"/>
                </a:solidFill>
                <a:effectLst/>
              </a:rPr>
              <a:t>molto attivo e la collaborazione dell’Ente con quest’ultimo è proficua.</a:t>
            </a:r>
          </a:p>
          <a:p>
            <a:pPr algn="just"/>
            <a:endParaRPr lang="it-IT" sz="1000" b="0" i="0" dirty="0">
              <a:solidFill>
                <a:srgbClr val="182C4D"/>
              </a:solidFill>
              <a:effectLst/>
            </a:endParaRPr>
          </a:p>
          <a:p>
            <a:pPr algn="just"/>
            <a:r>
              <a:rPr lang="it-IT" sz="1000" dirty="0">
                <a:solidFill>
                  <a:srgbClr val="182C4D"/>
                </a:solidFill>
              </a:rPr>
              <a:t>Le azioni dell’Ente sono volte alla cancellazione di qualsiasi tipo di criticità inerente gli stereotipi e le discriminazioni di genere.</a:t>
            </a:r>
          </a:p>
          <a:p>
            <a:pPr algn="just"/>
            <a:endParaRPr lang="it-IT" sz="1000" dirty="0">
              <a:solidFill>
                <a:srgbClr val="182C4D"/>
              </a:solidFill>
            </a:endParaRPr>
          </a:p>
          <a:p>
            <a:pPr algn="just"/>
            <a:r>
              <a:rPr lang="it-IT" sz="1000" dirty="0">
                <a:solidFill>
                  <a:srgbClr val="182C4D"/>
                </a:solidFill>
              </a:rPr>
              <a:t>In particolar modo, il </a:t>
            </a:r>
            <a:r>
              <a:rPr lang="it-IT" sz="1000" b="1" dirty="0">
                <a:solidFill>
                  <a:schemeClr val="accent5"/>
                </a:solidFill>
              </a:rPr>
              <a:t>mentoring</a:t>
            </a:r>
            <a:r>
              <a:rPr lang="it-IT" sz="1000" dirty="0">
                <a:solidFill>
                  <a:srgbClr val="182C4D"/>
                </a:solidFill>
              </a:rPr>
              <a:t> e la collaborazione con alcuni organismi, come Genera, hanno dato alla luce progetti partecipati e apprezzati dal mondo della ricerca.</a:t>
            </a:r>
          </a:p>
        </p:txBody>
      </p:sp>
      <p:pic>
        <p:nvPicPr>
          <p:cNvPr id="9" name="Immagine 8" descr="Immagine che contiene Elementi grafici, Carattere, logo, grafica&#10;&#10;Descrizione generata automaticamente">
            <a:extLst>
              <a:ext uri="{FF2B5EF4-FFF2-40B4-BE49-F238E27FC236}">
                <a16:creationId xmlns:a16="http://schemas.microsoft.com/office/drawing/2014/main" id="{B0302872-6145-E258-AB52-6AFED0D8FD92}"/>
              </a:ext>
            </a:extLst>
          </p:cNvPr>
          <p:cNvPicPr>
            <a:picLocks noChangeAspect="1"/>
          </p:cNvPicPr>
          <p:nvPr/>
        </p:nvPicPr>
        <p:blipFill>
          <a:blip r:embed="rId3"/>
          <a:stretch>
            <a:fillRect/>
          </a:stretch>
        </p:blipFill>
        <p:spPr>
          <a:xfrm>
            <a:off x="9496319" y="148330"/>
            <a:ext cx="2474717" cy="1118572"/>
          </a:xfrm>
          <a:prstGeom prst="rect">
            <a:avLst/>
          </a:prstGeom>
        </p:spPr>
      </p:pic>
      <p:pic>
        <p:nvPicPr>
          <p:cNvPr id="10" name="Immagine 9" descr="Immagine che contiene testo, Carattere, logo, Elementi grafici&#10;&#10;Descrizione generata automaticamente">
            <a:extLst>
              <a:ext uri="{FF2B5EF4-FFF2-40B4-BE49-F238E27FC236}">
                <a16:creationId xmlns:a16="http://schemas.microsoft.com/office/drawing/2014/main" id="{93EC96C5-43D9-68AD-021A-B3A5AAA23FA7}"/>
              </a:ext>
            </a:extLst>
          </p:cNvPr>
          <p:cNvPicPr>
            <a:picLocks noChangeAspect="1"/>
          </p:cNvPicPr>
          <p:nvPr/>
        </p:nvPicPr>
        <p:blipFill>
          <a:blip r:embed="rId4"/>
          <a:stretch>
            <a:fillRect/>
          </a:stretch>
        </p:blipFill>
        <p:spPr>
          <a:xfrm>
            <a:off x="633172" y="94577"/>
            <a:ext cx="1763874" cy="1106901"/>
          </a:xfrm>
          <a:prstGeom prst="rect">
            <a:avLst/>
          </a:prstGeom>
        </p:spPr>
      </p:pic>
      <p:pic>
        <p:nvPicPr>
          <p:cNvPr id="11" name="Immagine 10" descr="Immagine che contiene testo, lavagna, calligrafia, gesso&#10;&#10;Descrizione generata automaticamente">
            <a:extLst>
              <a:ext uri="{FF2B5EF4-FFF2-40B4-BE49-F238E27FC236}">
                <a16:creationId xmlns:a16="http://schemas.microsoft.com/office/drawing/2014/main" id="{B49F6360-4136-EEE8-07D0-0CC1D9A06054}"/>
              </a:ext>
            </a:extLst>
          </p:cNvPr>
          <p:cNvPicPr>
            <a:picLocks noChangeAspect="1"/>
          </p:cNvPicPr>
          <p:nvPr/>
        </p:nvPicPr>
        <p:blipFill>
          <a:blip r:embed="rId5"/>
          <a:stretch>
            <a:fillRect/>
          </a:stretch>
        </p:blipFill>
        <p:spPr>
          <a:xfrm>
            <a:off x="1475620" y="4026407"/>
            <a:ext cx="2337618" cy="1012965"/>
          </a:xfrm>
          <a:prstGeom prst="rect">
            <a:avLst/>
          </a:prstGeom>
        </p:spPr>
      </p:pic>
      <p:pic>
        <p:nvPicPr>
          <p:cNvPr id="12" name="Immagine 11" descr="Immagine che contiene testo, arte, schermata, grafica&#10;&#10;Descrizione generata automaticamente">
            <a:extLst>
              <a:ext uri="{FF2B5EF4-FFF2-40B4-BE49-F238E27FC236}">
                <a16:creationId xmlns:a16="http://schemas.microsoft.com/office/drawing/2014/main" id="{5C51BFBE-8FFF-142C-F058-427DC4CDF4B5}"/>
              </a:ext>
            </a:extLst>
          </p:cNvPr>
          <p:cNvPicPr>
            <a:picLocks noChangeAspect="1"/>
          </p:cNvPicPr>
          <p:nvPr/>
        </p:nvPicPr>
        <p:blipFill>
          <a:blip r:embed="rId6"/>
          <a:srcRect r="2915"/>
          <a:stretch/>
        </p:blipFill>
        <p:spPr>
          <a:xfrm>
            <a:off x="397871" y="4930519"/>
            <a:ext cx="2234476" cy="955731"/>
          </a:xfrm>
          <a:prstGeom prst="rect">
            <a:avLst/>
          </a:prstGeom>
        </p:spPr>
      </p:pic>
      <p:pic>
        <p:nvPicPr>
          <p:cNvPr id="13" name="Immagine 12" descr="Immagine che contiene testo, grafica, Composizione digitale, Viso umano&#10;&#10;Descrizione generata automaticamente">
            <a:extLst>
              <a:ext uri="{FF2B5EF4-FFF2-40B4-BE49-F238E27FC236}">
                <a16:creationId xmlns:a16="http://schemas.microsoft.com/office/drawing/2014/main" id="{F421311F-6659-3014-2DC8-1BE7C80A9B7A}"/>
              </a:ext>
            </a:extLst>
          </p:cNvPr>
          <p:cNvPicPr>
            <a:picLocks noChangeAspect="1"/>
          </p:cNvPicPr>
          <p:nvPr/>
        </p:nvPicPr>
        <p:blipFill>
          <a:blip r:embed="rId7"/>
          <a:stretch>
            <a:fillRect/>
          </a:stretch>
        </p:blipFill>
        <p:spPr>
          <a:xfrm>
            <a:off x="1609622" y="5734663"/>
            <a:ext cx="2203616" cy="955731"/>
          </a:xfrm>
          <a:prstGeom prst="rect">
            <a:avLst/>
          </a:prstGeom>
        </p:spPr>
      </p:pic>
      <p:pic>
        <p:nvPicPr>
          <p:cNvPr id="14" name="Immagine 13" descr="Immagine che contiene testo, Carattere, schermata, Blu elettrico&#10;&#10;Descrizione generata automaticamente">
            <a:extLst>
              <a:ext uri="{FF2B5EF4-FFF2-40B4-BE49-F238E27FC236}">
                <a16:creationId xmlns:a16="http://schemas.microsoft.com/office/drawing/2014/main" id="{ED0C9E09-4DA5-C641-9896-43A9C0419CA1}"/>
              </a:ext>
            </a:extLst>
          </p:cNvPr>
          <p:cNvPicPr>
            <a:picLocks noChangeAspect="1"/>
          </p:cNvPicPr>
          <p:nvPr/>
        </p:nvPicPr>
        <p:blipFill>
          <a:blip r:embed="rId8"/>
          <a:stretch>
            <a:fillRect/>
          </a:stretch>
        </p:blipFill>
        <p:spPr>
          <a:xfrm>
            <a:off x="4330085" y="5931270"/>
            <a:ext cx="2957782" cy="562516"/>
          </a:xfrm>
          <a:prstGeom prst="rect">
            <a:avLst/>
          </a:prstGeom>
        </p:spPr>
      </p:pic>
      <p:pic>
        <p:nvPicPr>
          <p:cNvPr id="15" name="Immagine 14" descr="Immagine che contiene testo, grafica, Elementi grafici, Viso umano&#10;&#10;Descrizione generata automaticamente">
            <a:extLst>
              <a:ext uri="{FF2B5EF4-FFF2-40B4-BE49-F238E27FC236}">
                <a16:creationId xmlns:a16="http://schemas.microsoft.com/office/drawing/2014/main" id="{D9ECB536-3FFF-0004-EADA-02C7EF5F8FDF}"/>
              </a:ext>
            </a:extLst>
          </p:cNvPr>
          <p:cNvPicPr>
            <a:picLocks noChangeAspect="1"/>
          </p:cNvPicPr>
          <p:nvPr/>
        </p:nvPicPr>
        <p:blipFill>
          <a:blip r:embed="rId9"/>
          <a:stretch>
            <a:fillRect/>
          </a:stretch>
        </p:blipFill>
        <p:spPr>
          <a:xfrm>
            <a:off x="5668548" y="4309337"/>
            <a:ext cx="2427508" cy="1059000"/>
          </a:xfrm>
          <a:prstGeom prst="rect">
            <a:avLst/>
          </a:prstGeom>
        </p:spPr>
      </p:pic>
      <p:pic>
        <p:nvPicPr>
          <p:cNvPr id="16" name="Immagine 15" descr="Immagine che contiene cielo, edificio, vestiti, persona&#10;&#10;Descrizione generata automaticamente">
            <a:extLst>
              <a:ext uri="{FF2B5EF4-FFF2-40B4-BE49-F238E27FC236}">
                <a16:creationId xmlns:a16="http://schemas.microsoft.com/office/drawing/2014/main" id="{457BDC6E-5D6D-1A16-2C46-EC928BF349E6}"/>
              </a:ext>
            </a:extLst>
          </p:cNvPr>
          <p:cNvPicPr>
            <a:picLocks noChangeAspect="1"/>
          </p:cNvPicPr>
          <p:nvPr/>
        </p:nvPicPr>
        <p:blipFill>
          <a:blip r:embed="rId10"/>
          <a:stretch>
            <a:fillRect/>
          </a:stretch>
        </p:blipFill>
        <p:spPr>
          <a:xfrm>
            <a:off x="4198112" y="4481689"/>
            <a:ext cx="1376477" cy="1371706"/>
          </a:xfrm>
          <a:prstGeom prst="rect">
            <a:avLst/>
          </a:prstGeom>
        </p:spPr>
      </p:pic>
      <p:pic>
        <p:nvPicPr>
          <p:cNvPr id="17" name="Immagine 16" descr="Immagine che contiene vestiti, persona&#10;&#10;Descrizione generata automaticamente">
            <a:extLst>
              <a:ext uri="{FF2B5EF4-FFF2-40B4-BE49-F238E27FC236}">
                <a16:creationId xmlns:a16="http://schemas.microsoft.com/office/drawing/2014/main" id="{EF0DA64C-F4DA-4517-BD04-2ADD6362B95D}"/>
              </a:ext>
            </a:extLst>
          </p:cNvPr>
          <p:cNvPicPr>
            <a:picLocks noChangeAspect="1"/>
          </p:cNvPicPr>
          <p:nvPr/>
        </p:nvPicPr>
        <p:blipFill>
          <a:blip r:embed="rId11"/>
          <a:stretch>
            <a:fillRect/>
          </a:stretch>
        </p:blipFill>
        <p:spPr>
          <a:xfrm>
            <a:off x="6288475" y="5496568"/>
            <a:ext cx="1252711" cy="1248369"/>
          </a:xfrm>
          <a:prstGeom prst="rect">
            <a:avLst/>
          </a:prstGeom>
        </p:spPr>
      </p:pic>
      <p:pic>
        <p:nvPicPr>
          <p:cNvPr id="18" name="Picture 2" descr="A white background with red text&#10;&#10;AI-generated content may be incorrect.">
            <a:extLst>
              <a:ext uri="{FF2B5EF4-FFF2-40B4-BE49-F238E27FC236}">
                <a16:creationId xmlns:a16="http://schemas.microsoft.com/office/drawing/2014/main" id="{8308EC35-C27D-C147-3ACC-2BF612743C69}"/>
              </a:ext>
            </a:extLst>
          </p:cNvPr>
          <p:cNvPicPr>
            <a:picLocks noChangeAspect="1"/>
          </p:cNvPicPr>
          <p:nvPr/>
        </p:nvPicPr>
        <p:blipFill>
          <a:blip r:embed="rId12"/>
          <a:stretch>
            <a:fillRect/>
          </a:stretch>
        </p:blipFill>
        <p:spPr>
          <a:xfrm>
            <a:off x="8486280" y="5748578"/>
            <a:ext cx="2843950" cy="903685"/>
          </a:xfrm>
          <a:prstGeom prst="rect">
            <a:avLst/>
          </a:prstGeom>
        </p:spPr>
      </p:pic>
      <p:pic>
        <p:nvPicPr>
          <p:cNvPr id="19" name="Immagine 18" descr="Immagine che contiene testo, Carattere, schermata, Blu elettrico&#10;&#10;Descrizione generata automaticamente">
            <a:extLst>
              <a:ext uri="{FF2B5EF4-FFF2-40B4-BE49-F238E27FC236}">
                <a16:creationId xmlns:a16="http://schemas.microsoft.com/office/drawing/2014/main" id="{788C6F6C-25D1-04D5-D58D-1666A206177A}"/>
              </a:ext>
            </a:extLst>
          </p:cNvPr>
          <p:cNvPicPr>
            <a:picLocks noChangeAspect="1"/>
          </p:cNvPicPr>
          <p:nvPr/>
        </p:nvPicPr>
        <p:blipFill>
          <a:blip r:embed="rId13"/>
          <a:stretch>
            <a:fillRect/>
          </a:stretch>
        </p:blipFill>
        <p:spPr>
          <a:xfrm rot="704115">
            <a:off x="8602959" y="4904084"/>
            <a:ext cx="3197171" cy="849333"/>
          </a:xfrm>
          <a:prstGeom prst="rect">
            <a:avLst/>
          </a:prstGeom>
        </p:spPr>
      </p:pic>
      <p:pic>
        <p:nvPicPr>
          <p:cNvPr id="20" name="Picture 3" descr="A blue and yellow background with white text&#10;&#10;AI-generated content may be incorrect.">
            <a:extLst>
              <a:ext uri="{FF2B5EF4-FFF2-40B4-BE49-F238E27FC236}">
                <a16:creationId xmlns:a16="http://schemas.microsoft.com/office/drawing/2014/main" id="{9FF67F04-0698-3969-A599-DC57F4005FC6}"/>
              </a:ext>
            </a:extLst>
          </p:cNvPr>
          <p:cNvPicPr>
            <a:picLocks noChangeAspect="1"/>
          </p:cNvPicPr>
          <p:nvPr/>
        </p:nvPicPr>
        <p:blipFill>
          <a:blip r:embed="rId14"/>
          <a:stretch>
            <a:fillRect/>
          </a:stretch>
        </p:blipFill>
        <p:spPr>
          <a:xfrm>
            <a:off x="10471795" y="4113542"/>
            <a:ext cx="1381294" cy="1065139"/>
          </a:xfrm>
          <a:prstGeom prst="rect">
            <a:avLst/>
          </a:prstGeom>
        </p:spPr>
      </p:pic>
      <p:sp>
        <p:nvSpPr>
          <p:cNvPr id="21" name="Rettangolo 20">
            <a:extLst>
              <a:ext uri="{FF2B5EF4-FFF2-40B4-BE49-F238E27FC236}">
                <a16:creationId xmlns:a16="http://schemas.microsoft.com/office/drawing/2014/main" id="{1A2D1AA8-79FB-A58F-7CB5-CA1064C8DB17}"/>
              </a:ext>
            </a:extLst>
          </p:cNvPr>
          <p:cNvSpPr/>
          <p:nvPr/>
        </p:nvSpPr>
        <p:spPr>
          <a:xfrm>
            <a:off x="3820330" y="45897"/>
            <a:ext cx="4775025" cy="1323439"/>
          </a:xfrm>
          <a:prstGeom prst="rect">
            <a:avLst/>
          </a:prstGeom>
          <a:noFill/>
        </p:spPr>
        <p:txBody>
          <a:bodyPr wrap="none" lIns="91440" tIns="45720" rIns="91440" bIns="45720">
            <a:spAutoFit/>
          </a:bodyPr>
          <a:lstStyle/>
          <a:p>
            <a:pPr algn="ctr">
              <a:lnSpc>
                <a:spcPts val="4800"/>
              </a:lnSpc>
            </a:pPr>
            <a:r>
              <a:rPr lang="it-IT" sz="4400" dirty="0">
                <a:ln w="0"/>
                <a:solidFill>
                  <a:schemeClr val="accent1"/>
                </a:solidFill>
                <a:effectLst>
                  <a:outerShdw blurRad="38100" dist="25400" dir="5400000" algn="ctr" rotWithShape="0">
                    <a:srgbClr val="6E747A">
                      <a:alpha val="43000"/>
                    </a:srgbClr>
                  </a:outerShdw>
                </a:effectLst>
              </a:rPr>
              <a:t>Istituto Nazionale di</a:t>
            </a:r>
          </a:p>
          <a:p>
            <a:pPr algn="ctr">
              <a:lnSpc>
                <a:spcPts val="4800"/>
              </a:lnSpc>
            </a:pPr>
            <a:r>
              <a:rPr lang="it-IT" sz="4400" dirty="0">
                <a:ln w="0"/>
                <a:solidFill>
                  <a:schemeClr val="accent1"/>
                </a:solidFill>
                <a:effectLst>
                  <a:outerShdw blurRad="38100" dist="25400" dir="5400000" algn="ctr" rotWithShape="0">
                    <a:srgbClr val="6E747A">
                      <a:alpha val="43000"/>
                    </a:srgbClr>
                  </a:outerShdw>
                </a:effectLst>
              </a:rPr>
              <a:t> Fisica Nucleare</a:t>
            </a:r>
          </a:p>
        </p:txBody>
      </p:sp>
    </p:spTree>
    <p:extLst>
      <p:ext uri="{BB962C8B-B14F-4D97-AF65-F5344CB8AC3E}">
        <p14:creationId xmlns:p14="http://schemas.microsoft.com/office/powerpoint/2010/main" val="33236624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ttangolo 59">
            <a:extLst>
              <a:ext uri="{FF2B5EF4-FFF2-40B4-BE49-F238E27FC236}">
                <a16:creationId xmlns:a16="http://schemas.microsoft.com/office/drawing/2014/main" id="{CC090D85-54F8-2374-816C-DCB9390A43E1}"/>
              </a:ext>
            </a:extLst>
          </p:cNvPr>
          <p:cNvSpPr/>
          <p:nvPr/>
        </p:nvSpPr>
        <p:spPr>
          <a:xfrm>
            <a:off x="8548158" y="5427291"/>
            <a:ext cx="2671129" cy="394476"/>
          </a:xfrm>
          <a:prstGeom prst="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9" name="Rettangolo 58">
            <a:extLst>
              <a:ext uri="{FF2B5EF4-FFF2-40B4-BE49-F238E27FC236}">
                <a16:creationId xmlns:a16="http://schemas.microsoft.com/office/drawing/2014/main" id="{6D2AC28E-494B-572C-4D11-434E9456442A}"/>
              </a:ext>
            </a:extLst>
          </p:cNvPr>
          <p:cNvSpPr/>
          <p:nvPr/>
        </p:nvSpPr>
        <p:spPr>
          <a:xfrm>
            <a:off x="9450187" y="2970290"/>
            <a:ext cx="2671129" cy="394476"/>
          </a:xfrm>
          <a:prstGeom prst="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8" name="Rettangolo 57">
            <a:extLst>
              <a:ext uri="{FF2B5EF4-FFF2-40B4-BE49-F238E27FC236}">
                <a16:creationId xmlns:a16="http://schemas.microsoft.com/office/drawing/2014/main" id="{33D8119D-0BC9-FFE6-2D2E-A1078CF84D43}"/>
              </a:ext>
            </a:extLst>
          </p:cNvPr>
          <p:cNvSpPr/>
          <p:nvPr/>
        </p:nvSpPr>
        <p:spPr>
          <a:xfrm>
            <a:off x="5081001" y="2100923"/>
            <a:ext cx="2671129" cy="394476"/>
          </a:xfrm>
          <a:prstGeom prst="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026" name="Immagine 1440099964">
            <a:extLst>
              <a:ext uri="{FF2B5EF4-FFF2-40B4-BE49-F238E27FC236}">
                <a16:creationId xmlns:a16="http://schemas.microsoft.com/office/drawing/2014/main" id="{00583D55-0C11-277D-44DD-7DEAF2AB6D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2632" y="228109"/>
            <a:ext cx="1086941" cy="1025125"/>
          </a:xfrm>
          <a:prstGeom prst="rect">
            <a:avLst/>
          </a:prstGeom>
          <a:noFill/>
          <a:extLst>
            <a:ext uri="{909E8E84-426E-40DD-AFC4-6F175D3DCCD1}">
              <a14:hiddenFill xmlns:a14="http://schemas.microsoft.com/office/drawing/2010/main">
                <a:solidFill>
                  <a:srgbClr val="FFFFFF"/>
                </a:solidFill>
              </a14:hiddenFill>
            </a:ext>
          </a:extLst>
        </p:spPr>
      </p:pic>
      <p:pic>
        <p:nvPicPr>
          <p:cNvPr id="1025" name="Immagine 27042631">
            <a:extLst>
              <a:ext uri="{FF2B5EF4-FFF2-40B4-BE49-F238E27FC236}">
                <a16:creationId xmlns:a16="http://schemas.microsoft.com/office/drawing/2014/main" id="{AFE439A6-3A8E-A82C-0E1F-25DEF97850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75252" y="218947"/>
            <a:ext cx="1288069" cy="1166622"/>
          </a:xfrm>
          <a:prstGeom prst="rect">
            <a:avLst/>
          </a:prstGeom>
          <a:noFill/>
          <a:extLst>
            <a:ext uri="{909E8E84-426E-40DD-AFC4-6F175D3DCCD1}">
              <a14:hiddenFill xmlns:a14="http://schemas.microsoft.com/office/drawing/2010/main">
                <a:solidFill>
                  <a:srgbClr val="FFFFFF"/>
                </a:solidFill>
              </a14:hiddenFill>
            </a:ext>
          </a:extLst>
        </p:spPr>
      </p:pic>
      <p:sp>
        <p:nvSpPr>
          <p:cNvPr id="9" name="CasellaDiTesto 8">
            <a:extLst>
              <a:ext uri="{FF2B5EF4-FFF2-40B4-BE49-F238E27FC236}">
                <a16:creationId xmlns:a16="http://schemas.microsoft.com/office/drawing/2014/main" id="{60787A3D-75DE-D5DE-C3A0-E418AD818758}"/>
              </a:ext>
            </a:extLst>
          </p:cNvPr>
          <p:cNvSpPr txBox="1"/>
          <p:nvPr/>
        </p:nvSpPr>
        <p:spPr>
          <a:xfrm>
            <a:off x="503383" y="1566310"/>
            <a:ext cx="3070371" cy="400110"/>
          </a:xfrm>
          <a:prstGeom prst="rect">
            <a:avLst/>
          </a:prstGeom>
          <a:noFill/>
        </p:spPr>
        <p:txBody>
          <a:bodyPr wrap="square" rtlCol="0">
            <a:spAutoFit/>
          </a:bodyPr>
          <a:lstStyle/>
          <a:p>
            <a:pPr>
              <a:spcAft>
                <a:spcPts val="1200"/>
              </a:spcAft>
            </a:pPr>
            <a:r>
              <a:rPr lang="it-IT" sz="2000" b="1" dirty="0">
                <a:solidFill>
                  <a:srgbClr val="FF0000"/>
                </a:solidFill>
                <a:latin typeface="Titillium Web" panose="00000500000000000000" pitchFamily="2" charset="0"/>
              </a:rPr>
              <a:t>Risorse educative</a:t>
            </a:r>
            <a:endParaRPr lang="it-IT" dirty="0">
              <a:latin typeface="Titillium Web" panose="00000500000000000000" pitchFamily="2" charset="0"/>
            </a:endParaRPr>
          </a:p>
        </p:txBody>
      </p:sp>
      <p:sp>
        <p:nvSpPr>
          <p:cNvPr id="10" name="CasellaDiTesto 9">
            <a:extLst>
              <a:ext uri="{FF2B5EF4-FFF2-40B4-BE49-F238E27FC236}">
                <a16:creationId xmlns:a16="http://schemas.microsoft.com/office/drawing/2014/main" id="{2232FFC8-2720-CE11-9621-676342131C62}"/>
              </a:ext>
            </a:extLst>
          </p:cNvPr>
          <p:cNvSpPr txBox="1"/>
          <p:nvPr/>
        </p:nvSpPr>
        <p:spPr>
          <a:xfrm>
            <a:off x="3635533" y="1315602"/>
            <a:ext cx="3565321" cy="400110"/>
          </a:xfrm>
          <a:prstGeom prst="rect">
            <a:avLst/>
          </a:prstGeom>
          <a:noFill/>
        </p:spPr>
        <p:txBody>
          <a:bodyPr wrap="square" rtlCol="0">
            <a:spAutoFit/>
          </a:bodyPr>
          <a:lstStyle/>
          <a:p>
            <a:pPr>
              <a:spcAft>
                <a:spcPts val="1200"/>
              </a:spcAft>
            </a:pPr>
            <a:r>
              <a:rPr lang="it-IT" sz="2000" b="1" dirty="0">
                <a:solidFill>
                  <a:srgbClr val="FF0000"/>
                </a:solidFill>
                <a:latin typeface="Titillium Web" panose="00000500000000000000" pitchFamily="2" charset="0"/>
              </a:rPr>
              <a:t>Progetti e iniziative educative</a:t>
            </a:r>
            <a:endParaRPr lang="it-IT" sz="1000" dirty="0">
              <a:latin typeface="Titillium Web" panose="00000500000000000000" pitchFamily="2" charset="0"/>
            </a:endParaRPr>
          </a:p>
        </p:txBody>
      </p:sp>
      <p:sp>
        <p:nvSpPr>
          <p:cNvPr id="11" name="CasellaDiTesto 10">
            <a:extLst>
              <a:ext uri="{FF2B5EF4-FFF2-40B4-BE49-F238E27FC236}">
                <a16:creationId xmlns:a16="http://schemas.microsoft.com/office/drawing/2014/main" id="{5E0773ED-8DC9-D0E4-93C0-7100F11E296B}"/>
              </a:ext>
            </a:extLst>
          </p:cNvPr>
          <p:cNvSpPr txBox="1"/>
          <p:nvPr/>
        </p:nvSpPr>
        <p:spPr>
          <a:xfrm>
            <a:off x="9883723" y="2971850"/>
            <a:ext cx="2096391" cy="400110"/>
          </a:xfrm>
          <a:prstGeom prst="rect">
            <a:avLst/>
          </a:prstGeom>
          <a:noFill/>
        </p:spPr>
        <p:txBody>
          <a:bodyPr wrap="square" rtlCol="0">
            <a:spAutoFit/>
          </a:bodyPr>
          <a:lstStyle/>
          <a:p>
            <a:r>
              <a:rPr lang="it-IT" sz="1000" b="1" dirty="0">
                <a:solidFill>
                  <a:schemeClr val="bg1"/>
                </a:solidFill>
                <a:latin typeface="Titillium Web" panose="00000500000000000000" pitchFamily="2" charset="0"/>
              </a:rPr>
              <a:t>Presentazione libro «Scienziate» di Elena Cattaneo</a:t>
            </a:r>
          </a:p>
        </p:txBody>
      </p:sp>
      <p:pic>
        <p:nvPicPr>
          <p:cNvPr id="16" name="Immagine 15">
            <a:extLst>
              <a:ext uri="{FF2B5EF4-FFF2-40B4-BE49-F238E27FC236}">
                <a16:creationId xmlns:a16="http://schemas.microsoft.com/office/drawing/2014/main" id="{5D9A38BD-0713-859A-CD0F-10AD6FCE4138}"/>
              </a:ext>
            </a:extLst>
          </p:cNvPr>
          <p:cNvPicPr>
            <a:picLocks noChangeAspect="1"/>
          </p:cNvPicPr>
          <p:nvPr/>
        </p:nvPicPr>
        <p:blipFill>
          <a:blip r:embed="rId4"/>
          <a:stretch>
            <a:fillRect/>
          </a:stretch>
        </p:blipFill>
        <p:spPr>
          <a:xfrm>
            <a:off x="3792705" y="1837572"/>
            <a:ext cx="1611652" cy="2265435"/>
          </a:xfrm>
          <a:prstGeom prst="rect">
            <a:avLst/>
          </a:prstGeom>
          <a:effectLst>
            <a:outerShdw blurRad="50800" dist="38100" dir="2700000" algn="tl" rotWithShape="0">
              <a:prstClr val="black">
                <a:alpha val="40000"/>
              </a:prstClr>
            </a:outerShdw>
          </a:effectLst>
        </p:spPr>
      </p:pic>
      <p:pic>
        <p:nvPicPr>
          <p:cNvPr id="18" name="Immagine 17">
            <a:extLst>
              <a:ext uri="{FF2B5EF4-FFF2-40B4-BE49-F238E27FC236}">
                <a16:creationId xmlns:a16="http://schemas.microsoft.com/office/drawing/2014/main" id="{C9DC820E-D919-AE7A-845A-F781F0D4068C}"/>
              </a:ext>
            </a:extLst>
          </p:cNvPr>
          <p:cNvPicPr>
            <a:picLocks noChangeAspect="1"/>
          </p:cNvPicPr>
          <p:nvPr/>
        </p:nvPicPr>
        <p:blipFill>
          <a:blip r:embed="rId5"/>
          <a:stretch>
            <a:fillRect/>
          </a:stretch>
        </p:blipFill>
        <p:spPr>
          <a:xfrm>
            <a:off x="8399296" y="1979581"/>
            <a:ext cx="1414272" cy="2510028"/>
          </a:xfrm>
          <a:prstGeom prst="rect">
            <a:avLst/>
          </a:prstGeom>
          <a:effectLst>
            <a:outerShdw blurRad="50800" dist="38100" dir="2700000" algn="tl" rotWithShape="0">
              <a:prstClr val="black">
                <a:alpha val="40000"/>
              </a:prstClr>
            </a:outerShdw>
          </a:effectLst>
        </p:spPr>
      </p:pic>
      <p:sp>
        <p:nvSpPr>
          <p:cNvPr id="19" name="CasellaDiTesto 18">
            <a:extLst>
              <a:ext uri="{FF2B5EF4-FFF2-40B4-BE49-F238E27FC236}">
                <a16:creationId xmlns:a16="http://schemas.microsoft.com/office/drawing/2014/main" id="{032F6B92-D4E7-6ADA-A44E-89573351B5B8}"/>
              </a:ext>
            </a:extLst>
          </p:cNvPr>
          <p:cNvSpPr txBox="1"/>
          <p:nvPr/>
        </p:nvSpPr>
        <p:spPr>
          <a:xfrm>
            <a:off x="568917" y="1965283"/>
            <a:ext cx="2204335" cy="1569660"/>
          </a:xfrm>
          <a:prstGeom prst="rect">
            <a:avLst/>
          </a:prstGeom>
          <a:noFill/>
        </p:spPr>
        <p:txBody>
          <a:bodyPr wrap="square" rtlCol="0">
            <a:spAutoFit/>
          </a:bodyPr>
          <a:lstStyle/>
          <a:p>
            <a:r>
              <a:rPr lang="it-IT" sz="1000" dirty="0">
                <a:latin typeface="Titillium Web" panose="00000500000000000000" pitchFamily="2" charset="0"/>
              </a:rPr>
              <a:t>Nella Mission dell’ISS troviamo la formazione e la divulgazione. Nel sito ISS sono disponibili dispense per la scuola  realizzate con un approccio di genere </a:t>
            </a:r>
          </a:p>
          <a:p>
            <a:endParaRPr lang="it-IT" sz="1000" dirty="0">
              <a:latin typeface="Titillium Web" panose="00000500000000000000" pitchFamily="2" charset="0"/>
            </a:endParaRPr>
          </a:p>
          <a:p>
            <a:endParaRPr lang="it-IT" dirty="0">
              <a:latin typeface="Titillium Web" panose="00000500000000000000" pitchFamily="2" charset="0"/>
            </a:endParaRPr>
          </a:p>
          <a:p>
            <a:endParaRPr lang="it-IT" dirty="0">
              <a:latin typeface="Titillium Web" panose="00000500000000000000" pitchFamily="2" charset="0"/>
            </a:endParaRPr>
          </a:p>
        </p:txBody>
      </p:sp>
      <p:sp>
        <p:nvSpPr>
          <p:cNvPr id="20" name="CasellaDiTesto 19">
            <a:extLst>
              <a:ext uri="{FF2B5EF4-FFF2-40B4-BE49-F238E27FC236}">
                <a16:creationId xmlns:a16="http://schemas.microsoft.com/office/drawing/2014/main" id="{56E45B3A-E34C-6466-00D1-200D3F85BF00}"/>
              </a:ext>
            </a:extLst>
          </p:cNvPr>
          <p:cNvSpPr txBox="1"/>
          <p:nvPr/>
        </p:nvSpPr>
        <p:spPr>
          <a:xfrm>
            <a:off x="5590002" y="2089530"/>
            <a:ext cx="1675167" cy="400110"/>
          </a:xfrm>
          <a:prstGeom prst="rect">
            <a:avLst/>
          </a:prstGeom>
          <a:noFill/>
        </p:spPr>
        <p:txBody>
          <a:bodyPr wrap="square" rtlCol="0">
            <a:spAutoFit/>
          </a:bodyPr>
          <a:lstStyle/>
          <a:p>
            <a:r>
              <a:rPr lang="it-IT" sz="1000" b="1" dirty="0">
                <a:solidFill>
                  <a:schemeClr val="bg1"/>
                </a:solidFill>
                <a:latin typeface="Titillium Web" panose="00000500000000000000" pitchFamily="2" charset="0"/>
              </a:rPr>
              <a:t>Mappa della città educante 2024-2025</a:t>
            </a:r>
          </a:p>
        </p:txBody>
      </p:sp>
      <p:sp>
        <p:nvSpPr>
          <p:cNvPr id="21" name="CasellaDiTesto 20">
            <a:extLst>
              <a:ext uri="{FF2B5EF4-FFF2-40B4-BE49-F238E27FC236}">
                <a16:creationId xmlns:a16="http://schemas.microsoft.com/office/drawing/2014/main" id="{F01A15C8-2942-625D-5BF1-52EF2C7C0F42}"/>
              </a:ext>
            </a:extLst>
          </p:cNvPr>
          <p:cNvSpPr txBox="1"/>
          <p:nvPr/>
        </p:nvSpPr>
        <p:spPr>
          <a:xfrm>
            <a:off x="8233277" y="1565173"/>
            <a:ext cx="3430530" cy="400110"/>
          </a:xfrm>
          <a:prstGeom prst="rect">
            <a:avLst/>
          </a:prstGeom>
          <a:noFill/>
        </p:spPr>
        <p:txBody>
          <a:bodyPr wrap="square" rtlCol="0">
            <a:spAutoFit/>
          </a:bodyPr>
          <a:lstStyle/>
          <a:p>
            <a:pPr>
              <a:spcAft>
                <a:spcPts val="1200"/>
              </a:spcAft>
            </a:pPr>
            <a:r>
              <a:rPr lang="it-IT" sz="2000" b="1" dirty="0">
                <a:solidFill>
                  <a:srgbClr val="FF0000"/>
                </a:solidFill>
                <a:latin typeface="Titillium Web" panose="00000500000000000000" pitchFamily="2" charset="0"/>
              </a:rPr>
              <a:t>Parità di genere e STEM</a:t>
            </a:r>
            <a:endParaRPr lang="it-IT" sz="1000" dirty="0">
              <a:solidFill>
                <a:srgbClr val="FF0000"/>
              </a:solidFill>
              <a:latin typeface="Titillium Web" panose="00000500000000000000" pitchFamily="2" charset="0"/>
            </a:endParaRPr>
          </a:p>
        </p:txBody>
      </p:sp>
      <p:sp>
        <p:nvSpPr>
          <p:cNvPr id="22" name="CasellaDiTesto 21">
            <a:extLst>
              <a:ext uri="{FF2B5EF4-FFF2-40B4-BE49-F238E27FC236}">
                <a16:creationId xmlns:a16="http://schemas.microsoft.com/office/drawing/2014/main" id="{D1FC75C4-CE52-B3DB-E25C-E0FF72DB394C}"/>
              </a:ext>
            </a:extLst>
          </p:cNvPr>
          <p:cNvSpPr txBox="1"/>
          <p:nvPr/>
        </p:nvSpPr>
        <p:spPr>
          <a:xfrm>
            <a:off x="8620152" y="5501418"/>
            <a:ext cx="1554582" cy="246221"/>
          </a:xfrm>
          <a:prstGeom prst="rect">
            <a:avLst/>
          </a:prstGeom>
          <a:noFill/>
        </p:spPr>
        <p:txBody>
          <a:bodyPr wrap="square" rtlCol="0">
            <a:spAutoFit/>
          </a:bodyPr>
          <a:lstStyle/>
          <a:p>
            <a:r>
              <a:rPr lang="it-IT" sz="1000" b="1" i="0" dirty="0">
                <a:solidFill>
                  <a:schemeClr val="bg1"/>
                </a:solidFill>
                <a:effectLst/>
                <a:latin typeface="Titillium Web" panose="00000500000000000000" pitchFamily="2" charset="0"/>
              </a:rPr>
              <a:t>Libro su Filomena Nitti</a:t>
            </a:r>
            <a:endParaRPr lang="it-IT" sz="1000" b="1" dirty="0">
              <a:solidFill>
                <a:schemeClr val="bg1"/>
              </a:solidFill>
              <a:latin typeface="Titillium Web" panose="00000500000000000000" pitchFamily="2" charset="0"/>
            </a:endParaRPr>
          </a:p>
        </p:txBody>
      </p:sp>
      <p:pic>
        <p:nvPicPr>
          <p:cNvPr id="24" name="Immagine 23">
            <a:extLst>
              <a:ext uri="{FF2B5EF4-FFF2-40B4-BE49-F238E27FC236}">
                <a16:creationId xmlns:a16="http://schemas.microsoft.com/office/drawing/2014/main" id="{0AF691B9-2876-3E6F-B3E8-11EF272561BC}"/>
              </a:ext>
            </a:extLst>
          </p:cNvPr>
          <p:cNvPicPr>
            <a:picLocks noChangeAspect="1"/>
          </p:cNvPicPr>
          <p:nvPr/>
        </p:nvPicPr>
        <p:blipFill>
          <a:blip r:embed="rId6"/>
          <a:stretch>
            <a:fillRect/>
          </a:stretch>
        </p:blipFill>
        <p:spPr>
          <a:xfrm>
            <a:off x="10174734" y="4254391"/>
            <a:ext cx="1440467" cy="2267574"/>
          </a:xfrm>
          <a:prstGeom prst="rect">
            <a:avLst/>
          </a:prstGeom>
          <a:effectLst>
            <a:outerShdw blurRad="50800" dist="38100" dir="2700000" algn="tl" rotWithShape="0">
              <a:prstClr val="black">
                <a:alpha val="40000"/>
              </a:prstClr>
            </a:outerShdw>
          </a:effectLst>
        </p:spPr>
      </p:pic>
      <p:pic>
        <p:nvPicPr>
          <p:cNvPr id="53" name="Immagine 52">
            <a:extLst>
              <a:ext uri="{FF2B5EF4-FFF2-40B4-BE49-F238E27FC236}">
                <a16:creationId xmlns:a16="http://schemas.microsoft.com/office/drawing/2014/main" id="{04EA9364-8860-9B8B-61E3-6CDA25FA7258}"/>
              </a:ext>
            </a:extLst>
          </p:cNvPr>
          <p:cNvPicPr>
            <a:picLocks noChangeAspect="1"/>
          </p:cNvPicPr>
          <p:nvPr/>
        </p:nvPicPr>
        <p:blipFill>
          <a:blip r:embed="rId7"/>
          <a:stretch>
            <a:fillRect/>
          </a:stretch>
        </p:blipFill>
        <p:spPr>
          <a:xfrm>
            <a:off x="3680926" y="4399520"/>
            <a:ext cx="1909076" cy="1854776"/>
          </a:xfrm>
          <a:prstGeom prst="rect">
            <a:avLst/>
          </a:prstGeom>
        </p:spPr>
      </p:pic>
      <p:pic>
        <p:nvPicPr>
          <p:cNvPr id="57" name="Immagine 56">
            <a:extLst>
              <a:ext uri="{FF2B5EF4-FFF2-40B4-BE49-F238E27FC236}">
                <a16:creationId xmlns:a16="http://schemas.microsoft.com/office/drawing/2014/main" id="{7E1B80DA-F87C-8065-46F6-59E0ADFC6E49}"/>
              </a:ext>
            </a:extLst>
          </p:cNvPr>
          <p:cNvPicPr>
            <a:picLocks noChangeAspect="1"/>
          </p:cNvPicPr>
          <p:nvPr/>
        </p:nvPicPr>
        <p:blipFill>
          <a:blip r:embed="rId8"/>
          <a:stretch>
            <a:fillRect/>
          </a:stretch>
        </p:blipFill>
        <p:spPr>
          <a:xfrm>
            <a:off x="5716254" y="2503538"/>
            <a:ext cx="1911934" cy="3718127"/>
          </a:xfrm>
          <a:prstGeom prst="rect">
            <a:avLst/>
          </a:prstGeom>
        </p:spPr>
      </p:pic>
      <p:pic>
        <p:nvPicPr>
          <p:cNvPr id="2" name="Immagine 1">
            <a:extLst>
              <a:ext uri="{FF2B5EF4-FFF2-40B4-BE49-F238E27FC236}">
                <a16:creationId xmlns:a16="http://schemas.microsoft.com/office/drawing/2014/main" id="{556983B4-88A0-4418-85FE-4797E11A2442}"/>
              </a:ext>
            </a:extLst>
          </p:cNvPr>
          <p:cNvPicPr>
            <a:picLocks noChangeAspect="1"/>
          </p:cNvPicPr>
          <p:nvPr/>
        </p:nvPicPr>
        <p:blipFill>
          <a:blip r:embed="rId9"/>
          <a:stretch>
            <a:fillRect/>
          </a:stretch>
        </p:blipFill>
        <p:spPr>
          <a:xfrm rot="5400000">
            <a:off x="-1598" y="3538402"/>
            <a:ext cx="3718127" cy="2342966"/>
          </a:xfrm>
          <a:prstGeom prst="rect">
            <a:avLst/>
          </a:prstGeom>
        </p:spPr>
      </p:pic>
      <p:sp>
        <p:nvSpPr>
          <p:cNvPr id="3" name="Rettangolo 2">
            <a:extLst>
              <a:ext uri="{FF2B5EF4-FFF2-40B4-BE49-F238E27FC236}">
                <a16:creationId xmlns:a16="http://schemas.microsoft.com/office/drawing/2014/main" id="{CD50B8E8-4811-5D2B-DE29-13DD4BE68E36}"/>
              </a:ext>
            </a:extLst>
          </p:cNvPr>
          <p:cNvSpPr/>
          <p:nvPr/>
        </p:nvSpPr>
        <p:spPr>
          <a:xfrm>
            <a:off x="2281474" y="386728"/>
            <a:ext cx="7439286" cy="707886"/>
          </a:xfrm>
          <a:prstGeom prst="rect">
            <a:avLst/>
          </a:prstGeom>
          <a:noFill/>
        </p:spPr>
        <p:txBody>
          <a:bodyPr wrap="square" lIns="91440" tIns="45720" rIns="91440" bIns="45720">
            <a:spAutoFit/>
          </a:bodyPr>
          <a:lstStyle/>
          <a:p>
            <a:pPr algn="ctr">
              <a:lnSpc>
                <a:spcPts val="4800"/>
              </a:lnSpc>
            </a:pPr>
            <a:r>
              <a:rPr lang="it-IT" sz="4400" dirty="0">
                <a:ln w="0"/>
                <a:solidFill>
                  <a:schemeClr val="accent1"/>
                </a:solidFill>
                <a:effectLst>
                  <a:outerShdw blurRad="38100" dist="25400" dir="5400000" algn="ctr" rotWithShape="0">
                    <a:srgbClr val="6E747A">
                      <a:alpha val="43000"/>
                    </a:srgbClr>
                  </a:outerShdw>
                </a:effectLst>
              </a:rPr>
              <a:t>Istituto Superiore di Sanità</a:t>
            </a:r>
          </a:p>
        </p:txBody>
      </p:sp>
    </p:spTree>
    <p:extLst>
      <p:ext uri="{BB962C8B-B14F-4D97-AF65-F5344CB8AC3E}">
        <p14:creationId xmlns:p14="http://schemas.microsoft.com/office/powerpoint/2010/main" val="36131737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0B6CAC-F111-4AED-27C7-C8A8FA77AF34}"/>
            </a:ext>
          </a:extLst>
        </p:cNvPr>
        <p:cNvGrpSpPr/>
        <p:nvPr/>
      </p:nvGrpSpPr>
      <p:grpSpPr>
        <a:xfrm>
          <a:off x="0" y="0"/>
          <a:ext cx="0" cy="0"/>
          <a:chOff x="0" y="0"/>
          <a:chExt cx="0" cy="0"/>
        </a:xfrm>
      </p:grpSpPr>
      <p:sp>
        <p:nvSpPr>
          <p:cNvPr id="8" name="CasellaDiTesto 7">
            <a:extLst>
              <a:ext uri="{FF2B5EF4-FFF2-40B4-BE49-F238E27FC236}">
                <a16:creationId xmlns:a16="http://schemas.microsoft.com/office/drawing/2014/main" id="{26396EF3-5B5A-C88D-CFAA-04F49B163408}"/>
              </a:ext>
            </a:extLst>
          </p:cNvPr>
          <p:cNvSpPr txBox="1"/>
          <p:nvPr/>
        </p:nvSpPr>
        <p:spPr>
          <a:xfrm>
            <a:off x="469783" y="1572263"/>
            <a:ext cx="3070371" cy="3108543"/>
          </a:xfrm>
          <a:prstGeom prst="rect">
            <a:avLst/>
          </a:prstGeom>
          <a:noFill/>
        </p:spPr>
        <p:txBody>
          <a:bodyPr wrap="square" rtlCol="0">
            <a:spAutoFit/>
          </a:bodyPr>
          <a:lstStyle/>
          <a:p>
            <a:r>
              <a:rPr lang="it-IT" sz="2000" b="1" dirty="0">
                <a:solidFill>
                  <a:srgbClr val="FF0000"/>
                </a:solidFill>
              </a:rPr>
              <a:t>Risorse educative</a:t>
            </a:r>
          </a:p>
          <a:p>
            <a:r>
              <a:rPr lang="it-IT" sz="1000" dirty="0">
                <a:solidFill>
                  <a:srgbClr val="000000"/>
                </a:solidFill>
                <a:latin typeface="Titillium Web" panose="00000500000000000000" pitchFamily="2" charset="0"/>
              </a:rPr>
              <a:t>Sono disponibili sul sito, nella pagina Per studenti e docenti, i materiali fruibili liberamente, sia come </a:t>
            </a:r>
            <a:r>
              <a:rPr lang="it-IT" sz="1000" dirty="0">
                <a:solidFill>
                  <a:srgbClr val="000000"/>
                </a:solidFill>
                <a:latin typeface="Titillium Web" panose="00000500000000000000" pitchFamily="2" charset="0"/>
                <a:hlinkClick r:id="rId2"/>
              </a:rPr>
              <a:t>pacchetti didattici </a:t>
            </a:r>
            <a:r>
              <a:rPr lang="it-IT" sz="1000" dirty="0">
                <a:solidFill>
                  <a:srgbClr val="000000"/>
                </a:solidFill>
                <a:latin typeface="Titillium Web" panose="00000500000000000000" pitchFamily="2" charset="0"/>
              </a:rPr>
              <a:t>che come prodotti dei diversi progetti realizzati. La documentazione del Progetto Il censimento sui banchi di scuola, Gli Esercizi delle Olimpiadi italiane di statistica, Il materiale di Statistica e cittadinanza</a:t>
            </a:r>
            <a:endParaRPr lang="it-IT" sz="1000" dirty="0"/>
          </a:p>
          <a:p>
            <a:endParaRPr lang="it-IT" sz="1000" dirty="0"/>
          </a:p>
          <a:p>
            <a:endParaRPr lang="it-IT" sz="1000" dirty="0"/>
          </a:p>
          <a:p>
            <a:endParaRPr lang="it-IT" sz="1000" dirty="0"/>
          </a:p>
          <a:p>
            <a:endParaRPr lang="it-IT" sz="1000" dirty="0"/>
          </a:p>
          <a:p>
            <a:endParaRPr lang="it-IT" dirty="0"/>
          </a:p>
          <a:p>
            <a:endParaRPr lang="it-IT" dirty="0"/>
          </a:p>
        </p:txBody>
      </p:sp>
      <p:sp>
        <p:nvSpPr>
          <p:cNvPr id="11" name="CasellaDiTesto 10">
            <a:extLst>
              <a:ext uri="{FF2B5EF4-FFF2-40B4-BE49-F238E27FC236}">
                <a16:creationId xmlns:a16="http://schemas.microsoft.com/office/drawing/2014/main" id="{4FF6ADC2-7089-20C1-8761-31F35D94AF3B}"/>
              </a:ext>
            </a:extLst>
          </p:cNvPr>
          <p:cNvSpPr txBox="1"/>
          <p:nvPr/>
        </p:nvSpPr>
        <p:spPr>
          <a:xfrm>
            <a:off x="4216609" y="1598051"/>
            <a:ext cx="3565321" cy="1785104"/>
          </a:xfrm>
          <a:prstGeom prst="rect">
            <a:avLst/>
          </a:prstGeom>
          <a:noFill/>
        </p:spPr>
        <p:txBody>
          <a:bodyPr wrap="square" rtlCol="0">
            <a:spAutoFit/>
          </a:bodyPr>
          <a:lstStyle/>
          <a:p>
            <a:r>
              <a:rPr lang="it-IT" sz="2000" b="1" dirty="0">
                <a:solidFill>
                  <a:srgbClr val="FF0000"/>
                </a:solidFill>
              </a:rPr>
              <a:t>Progetti e iniziative educative</a:t>
            </a:r>
          </a:p>
          <a:p>
            <a:r>
              <a:rPr lang="it-IT" sz="1000" dirty="0">
                <a:solidFill>
                  <a:srgbClr val="000000"/>
                </a:solidFill>
                <a:latin typeface="Titillium Web" panose="00000500000000000000" pitchFamily="2" charset="0"/>
              </a:rPr>
              <a:t>Numerose iniziative vengono sviluppate per le diverse fasce di età: si parte dai più piccini, per arrivare a tutti gli ordini scolastici. Si tratta sia di competizioni, cui l’Istat partecipa anche come componente del Sistema Statistico Europeo che di progetti formativi scolastici, disponibili nel catalogo delle iniziative formative A.S.2024/2025</a:t>
            </a:r>
            <a:endParaRPr lang="it-IT" sz="1000" dirty="0"/>
          </a:p>
        </p:txBody>
      </p:sp>
      <p:sp>
        <p:nvSpPr>
          <p:cNvPr id="13" name="CasellaDiTesto 12">
            <a:extLst>
              <a:ext uri="{FF2B5EF4-FFF2-40B4-BE49-F238E27FC236}">
                <a16:creationId xmlns:a16="http://schemas.microsoft.com/office/drawing/2014/main" id="{5F3751F2-16D5-18EC-3097-339DCA48429F}"/>
              </a:ext>
            </a:extLst>
          </p:cNvPr>
          <p:cNvSpPr txBox="1"/>
          <p:nvPr/>
        </p:nvSpPr>
        <p:spPr>
          <a:xfrm>
            <a:off x="8199677" y="1548121"/>
            <a:ext cx="3430530" cy="2092881"/>
          </a:xfrm>
          <a:prstGeom prst="rect">
            <a:avLst/>
          </a:prstGeom>
          <a:noFill/>
        </p:spPr>
        <p:txBody>
          <a:bodyPr wrap="square" rtlCol="0">
            <a:spAutoFit/>
          </a:bodyPr>
          <a:lstStyle/>
          <a:p>
            <a:r>
              <a:rPr lang="it-IT" sz="2000" b="1" dirty="0">
                <a:solidFill>
                  <a:srgbClr val="FF0000"/>
                </a:solidFill>
              </a:rPr>
              <a:t>Parità di genere e STEM</a:t>
            </a:r>
          </a:p>
          <a:p>
            <a:r>
              <a:rPr lang="it-IT" sz="1000" dirty="0">
                <a:solidFill>
                  <a:srgbClr val="000000"/>
                </a:solidFill>
                <a:latin typeface="Titillium Web" panose="00000500000000000000" pitchFamily="2" charset="0"/>
              </a:rPr>
              <a:t>Istat ha attivo il Protocollo con il Ministero dell’Istruzione e del merito per la diffusione della cultura statistica anche in un’ottica di rafforzamento delle competenze STEM. Il ragionamento statistico, portato avanti dai progetti e dalle competizioni, funge da volano in tal senso. Tra questi progetti ricordiamo: «Stereotipi sui ruoli di genere, immagine sociale della violenza» </a:t>
            </a:r>
            <a:endParaRPr lang="it-IT" sz="1000" dirty="0"/>
          </a:p>
          <a:p>
            <a:r>
              <a:rPr lang="it-IT" sz="1000" b="0" i="0" dirty="0">
                <a:solidFill>
                  <a:srgbClr val="000000"/>
                </a:solidFill>
                <a:effectLst/>
                <a:latin typeface="+mj-lt"/>
              </a:rPr>
              <a:t>.</a:t>
            </a:r>
            <a:endParaRPr lang="it-IT" sz="1000" dirty="0">
              <a:solidFill>
                <a:srgbClr val="FF0000"/>
              </a:solidFill>
              <a:latin typeface="+mj-lt"/>
            </a:endParaRPr>
          </a:p>
        </p:txBody>
      </p:sp>
      <p:sp>
        <p:nvSpPr>
          <p:cNvPr id="42" name="Rettangolo 41">
            <a:extLst>
              <a:ext uri="{FF2B5EF4-FFF2-40B4-BE49-F238E27FC236}">
                <a16:creationId xmlns:a16="http://schemas.microsoft.com/office/drawing/2014/main" id="{9E7377B3-E612-FF07-06F0-40A6478F058F}"/>
              </a:ext>
            </a:extLst>
          </p:cNvPr>
          <p:cNvSpPr/>
          <p:nvPr/>
        </p:nvSpPr>
        <p:spPr>
          <a:xfrm>
            <a:off x="2256389" y="372181"/>
            <a:ext cx="6856685" cy="769441"/>
          </a:xfrm>
          <a:prstGeom prst="rect">
            <a:avLst/>
          </a:prstGeom>
          <a:noFill/>
        </p:spPr>
        <p:txBody>
          <a:bodyPr wrap="none" lIns="91440" tIns="45720" rIns="91440" bIns="45720">
            <a:spAutoFit/>
          </a:bodyPr>
          <a:lstStyle/>
          <a:p>
            <a:pPr algn="ctr"/>
            <a:r>
              <a:rPr lang="it-IT" sz="4400" dirty="0">
                <a:ln w="0"/>
                <a:solidFill>
                  <a:schemeClr val="accent1"/>
                </a:solidFill>
                <a:effectLst>
                  <a:outerShdw blurRad="38100" dist="25400" dir="5400000" algn="ctr" rotWithShape="0">
                    <a:srgbClr val="6E747A">
                      <a:alpha val="43000"/>
                    </a:srgbClr>
                  </a:outerShdw>
                </a:effectLst>
              </a:rPr>
              <a:t>Istituto nazionale di statistica</a:t>
            </a:r>
            <a:endParaRPr lang="it-IT" sz="4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pic>
        <p:nvPicPr>
          <p:cNvPr id="4" name="Immagin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52002" y="386555"/>
            <a:ext cx="2495155" cy="869927"/>
          </a:xfrm>
          <a:prstGeom prst="rect">
            <a:avLst/>
          </a:prstGeom>
        </p:spPr>
      </p:pic>
      <p:pic>
        <p:nvPicPr>
          <p:cNvPr id="5" name="Immagin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0881" y="386555"/>
            <a:ext cx="1580205" cy="824839"/>
          </a:xfrm>
          <a:prstGeom prst="rect">
            <a:avLst/>
          </a:prstGeom>
        </p:spPr>
      </p:pic>
      <p:pic>
        <p:nvPicPr>
          <p:cNvPr id="21" name="Immagine 20" descr="Immagine che contiene vestiti, uomo, persona, donna&#10;&#10;Descrizione generata automaticamente">
            <a:extLst>
              <a:ext uri="{FF2B5EF4-FFF2-40B4-BE49-F238E27FC236}">
                <a16:creationId xmlns:a16="http://schemas.microsoft.com/office/drawing/2014/main" id="{AD047EB9-E15E-F655-4C4A-3753AC008A96}"/>
              </a:ext>
            </a:extLst>
          </p:cNvPr>
          <p:cNvPicPr>
            <a:picLocks noChangeAspect="1"/>
          </p:cNvPicPr>
          <p:nvPr/>
        </p:nvPicPr>
        <p:blipFill>
          <a:blip r:embed="rId5"/>
          <a:stretch>
            <a:fillRect/>
          </a:stretch>
        </p:blipFill>
        <p:spPr>
          <a:xfrm>
            <a:off x="8329915" y="3488130"/>
            <a:ext cx="1566318" cy="1566318"/>
          </a:xfrm>
          <a:prstGeom prst="rect">
            <a:avLst/>
          </a:prstGeom>
        </p:spPr>
      </p:pic>
      <p:pic>
        <p:nvPicPr>
          <p:cNvPr id="23" name="Immagine 22" descr="Immagine che contiene testo, interno, muro, media&#10;&#10;Descrizione generata automaticamente">
            <a:extLst>
              <a:ext uri="{FF2B5EF4-FFF2-40B4-BE49-F238E27FC236}">
                <a16:creationId xmlns:a16="http://schemas.microsoft.com/office/drawing/2014/main" id="{C06CB595-1FD1-A237-4BC5-0A8F5D755FC4}"/>
              </a:ext>
            </a:extLst>
          </p:cNvPr>
          <p:cNvPicPr>
            <a:picLocks noChangeAspect="1"/>
          </p:cNvPicPr>
          <p:nvPr/>
        </p:nvPicPr>
        <p:blipFill>
          <a:blip r:embed="rId6"/>
          <a:stretch>
            <a:fillRect/>
          </a:stretch>
        </p:blipFill>
        <p:spPr>
          <a:xfrm>
            <a:off x="8287494" y="5053940"/>
            <a:ext cx="3342713" cy="1750746"/>
          </a:xfrm>
          <a:prstGeom prst="rect">
            <a:avLst/>
          </a:prstGeom>
        </p:spPr>
      </p:pic>
      <p:pic>
        <p:nvPicPr>
          <p:cNvPr id="25" name="Immagine 24" descr="Immagine che contiene interno, vestiti, arredo, persona&#10;&#10;Descrizione generata automaticamente">
            <a:extLst>
              <a:ext uri="{FF2B5EF4-FFF2-40B4-BE49-F238E27FC236}">
                <a16:creationId xmlns:a16="http://schemas.microsoft.com/office/drawing/2014/main" id="{73D7649F-9169-2293-F983-38CE4E372BFA}"/>
              </a:ext>
            </a:extLst>
          </p:cNvPr>
          <p:cNvPicPr>
            <a:picLocks noChangeAspect="1"/>
          </p:cNvPicPr>
          <p:nvPr/>
        </p:nvPicPr>
        <p:blipFill rotWithShape="1">
          <a:blip r:embed="rId7"/>
          <a:srcRect r="2569"/>
          <a:stretch/>
        </p:blipFill>
        <p:spPr>
          <a:xfrm>
            <a:off x="9895486" y="3502103"/>
            <a:ext cx="1690158" cy="1526694"/>
          </a:xfrm>
          <a:prstGeom prst="rect">
            <a:avLst/>
          </a:prstGeom>
        </p:spPr>
      </p:pic>
      <p:pic>
        <p:nvPicPr>
          <p:cNvPr id="6" name="Immagine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85415" y="3502103"/>
            <a:ext cx="2227708" cy="3177223"/>
          </a:xfrm>
          <a:prstGeom prst="rect">
            <a:avLst/>
          </a:prstGeom>
          <a:ln>
            <a:solidFill>
              <a:schemeClr val="bg2"/>
            </a:solidFill>
          </a:ln>
        </p:spPr>
      </p:pic>
      <p:pic>
        <p:nvPicPr>
          <p:cNvPr id="19" name="Immagine 1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50881" y="3506020"/>
            <a:ext cx="3966633" cy="3173306"/>
          </a:xfrm>
          <a:prstGeom prst="rect">
            <a:avLst/>
          </a:prstGeom>
        </p:spPr>
      </p:pic>
    </p:spTree>
    <p:extLst>
      <p:ext uri="{BB962C8B-B14F-4D97-AF65-F5344CB8AC3E}">
        <p14:creationId xmlns:p14="http://schemas.microsoft.com/office/powerpoint/2010/main" val="28745799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0B6CAC-F111-4AED-27C7-C8A8FA77AF34}"/>
            </a:ext>
          </a:extLst>
        </p:cNvPr>
        <p:cNvGrpSpPr/>
        <p:nvPr/>
      </p:nvGrpSpPr>
      <p:grpSpPr>
        <a:xfrm>
          <a:off x="0" y="0"/>
          <a:ext cx="0" cy="0"/>
          <a:chOff x="0" y="0"/>
          <a:chExt cx="0" cy="0"/>
        </a:xfrm>
      </p:grpSpPr>
      <p:sp>
        <p:nvSpPr>
          <p:cNvPr id="8" name="CasellaDiTesto 7">
            <a:extLst>
              <a:ext uri="{FF2B5EF4-FFF2-40B4-BE49-F238E27FC236}">
                <a16:creationId xmlns:a16="http://schemas.microsoft.com/office/drawing/2014/main" id="{26396EF3-5B5A-C88D-CFAA-04F49B163408}"/>
              </a:ext>
            </a:extLst>
          </p:cNvPr>
          <p:cNvSpPr txBox="1"/>
          <p:nvPr/>
        </p:nvSpPr>
        <p:spPr>
          <a:xfrm>
            <a:off x="469783" y="1572263"/>
            <a:ext cx="3070371" cy="3108543"/>
          </a:xfrm>
          <a:prstGeom prst="rect">
            <a:avLst/>
          </a:prstGeom>
          <a:noFill/>
        </p:spPr>
        <p:txBody>
          <a:bodyPr wrap="square" rtlCol="0">
            <a:spAutoFit/>
          </a:bodyPr>
          <a:lstStyle/>
          <a:p>
            <a:r>
              <a:rPr lang="it-IT" sz="2000" b="1" dirty="0">
                <a:solidFill>
                  <a:srgbClr val="FF0000"/>
                </a:solidFill>
              </a:rPr>
              <a:t>Risorse educative</a:t>
            </a:r>
          </a:p>
          <a:p>
            <a:r>
              <a:rPr lang="it-IT" sz="1000" dirty="0">
                <a:solidFill>
                  <a:srgbClr val="000000"/>
                </a:solidFill>
                <a:latin typeface="Titillium Web" panose="00000500000000000000" pitchFamily="2" charset="0"/>
              </a:rPr>
              <a:t>Sono disponibili sul sito, nella pagina Per studenti e docenti, i materiali fruibili liberamente, sia come </a:t>
            </a:r>
            <a:r>
              <a:rPr lang="it-IT" sz="1000" dirty="0">
                <a:solidFill>
                  <a:srgbClr val="000000"/>
                </a:solidFill>
                <a:latin typeface="Titillium Web" panose="00000500000000000000" pitchFamily="2" charset="0"/>
                <a:hlinkClick r:id="rId2"/>
              </a:rPr>
              <a:t>pacchetti didattici </a:t>
            </a:r>
            <a:r>
              <a:rPr lang="it-IT" sz="1000" dirty="0">
                <a:solidFill>
                  <a:srgbClr val="000000"/>
                </a:solidFill>
                <a:latin typeface="Titillium Web" panose="00000500000000000000" pitchFamily="2" charset="0"/>
              </a:rPr>
              <a:t>che come prodotti dei diversi progetti realizzati. La documentazione del Progetto Il censimento sui banchi di scuola, Gli Esercizi delle Olimpiadi italiane di statistica, Il materiale di Statistica e cittadinanza</a:t>
            </a:r>
            <a:endParaRPr lang="it-IT" sz="1000" dirty="0"/>
          </a:p>
          <a:p>
            <a:endParaRPr lang="it-IT" sz="1000" dirty="0"/>
          </a:p>
          <a:p>
            <a:endParaRPr lang="it-IT" sz="1000" dirty="0"/>
          </a:p>
          <a:p>
            <a:endParaRPr lang="it-IT" sz="1000" dirty="0"/>
          </a:p>
          <a:p>
            <a:endParaRPr lang="it-IT" sz="1000" dirty="0"/>
          </a:p>
          <a:p>
            <a:endParaRPr lang="it-IT" dirty="0"/>
          </a:p>
          <a:p>
            <a:endParaRPr lang="it-IT" dirty="0"/>
          </a:p>
        </p:txBody>
      </p:sp>
      <p:sp>
        <p:nvSpPr>
          <p:cNvPr id="11" name="CasellaDiTesto 10">
            <a:extLst>
              <a:ext uri="{FF2B5EF4-FFF2-40B4-BE49-F238E27FC236}">
                <a16:creationId xmlns:a16="http://schemas.microsoft.com/office/drawing/2014/main" id="{4FF6ADC2-7089-20C1-8761-31F35D94AF3B}"/>
              </a:ext>
            </a:extLst>
          </p:cNvPr>
          <p:cNvSpPr txBox="1"/>
          <p:nvPr/>
        </p:nvSpPr>
        <p:spPr>
          <a:xfrm>
            <a:off x="4216609" y="1598051"/>
            <a:ext cx="3565321" cy="1785104"/>
          </a:xfrm>
          <a:prstGeom prst="rect">
            <a:avLst/>
          </a:prstGeom>
          <a:noFill/>
        </p:spPr>
        <p:txBody>
          <a:bodyPr wrap="square" rtlCol="0">
            <a:spAutoFit/>
          </a:bodyPr>
          <a:lstStyle/>
          <a:p>
            <a:r>
              <a:rPr lang="it-IT" sz="2000" b="1" dirty="0">
                <a:solidFill>
                  <a:srgbClr val="FF0000"/>
                </a:solidFill>
              </a:rPr>
              <a:t>Progetti e iniziative educative</a:t>
            </a:r>
          </a:p>
          <a:p>
            <a:r>
              <a:rPr lang="it-IT" sz="1000" dirty="0">
                <a:solidFill>
                  <a:srgbClr val="000000"/>
                </a:solidFill>
                <a:latin typeface="Titillium Web" panose="00000500000000000000" pitchFamily="2" charset="0"/>
              </a:rPr>
              <a:t>Numerose iniziative vengono sviluppate per le diverse fasce di età: si parte dai più piccini, per arrivare a tutti gli ordini scolastici. Si tratta sia di competizioni, cui l’Istat partecipa anche come componente del Sistema Statistico Europeo che di progetti formativi scolastici, disponibili nel catalogo delle iniziative formative A.S.2024/2025</a:t>
            </a:r>
            <a:endParaRPr lang="it-IT" sz="1000" dirty="0"/>
          </a:p>
        </p:txBody>
      </p:sp>
      <p:sp>
        <p:nvSpPr>
          <p:cNvPr id="13" name="CasellaDiTesto 12">
            <a:extLst>
              <a:ext uri="{FF2B5EF4-FFF2-40B4-BE49-F238E27FC236}">
                <a16:creationId xmlns:a16="http://schemas.microsoft.com/office/drawing/2014/main" id="{5F3751F2-16D5-18EC-3097-339DCA48429F}"/>
              </a:ext>
            </a:extLst>
          </p:cNvPr>
          <p:cNvSpPr txBox="1"/>
          <p:nvPr/>
        </p:nvSpPr>
        <p:spPr>
          <a:xfrm>
            <a:off x="8199677" y="1548121"/>
            <a:ext cx="3430530" cy="2092881"/>
          </a:xfrm>
          <a:prstGeom prst="rect">
            <a:avLst/>
          </a:prstGeom>
          <a:noFill/>
        </p:spPr>
        <p:txBody>
          <a:bodyPr wrap="square" rtlCol="0">
            <a:spAutoFit/>
          </a:bodyPr>
          <a:lstStyle/>
          <a:p>
            <a:r>
              <a:rPr lang="it-IT" sz="2000" b="1" dirty="0">
                <a:solidFill>
                  <a:srgbClr val="FF0000"/>
                </a:solidFill>
              </a:rPr>
              <a:t>Parità di genere e STEM</a:t>
            </a:r>
          </a:p>
          <a:p>
            <a:r>
              <a:rPr lang="it-IT" sz="1000" dirty="0">
                <a:solidFill>
                  <a:srgbClr val="000000"/>
                </a:solidFill>
                <a:latin typeface="Titillium Web" panose="00000500000000000000" pitchFamily="2" charset="0"/>
              </a:rPr>
              <a:t>Istat ha attivo il Protocollo con il Ministero dell’Istruzione e del merito per la diffusione della cultura statistica anche in un’ottica di rafforzamento delle competenze STEM. Il ragionamento statistico, portato avanti dai progetti e dalle competizioni, funge da volano in tal senso. Tra questi progetti ricordiamo: «Stereotipi sui ruoli di genere, immagine sociale della violenza» </a:t>
            </a:r>
            <a:endParaRPr lang="it-IT" sz="1000" dirty="0"/>
          </a:p>
          <a:p>
            <a:r>
              <a:rPr lang="it-IT" sz="1000" b="0" i="0" dirty="0">
                <a:solidFill>
                  <a:srgbClr val="000000"/>
                </a:solidFill>
                <a:effectLst/>
                <a:latin typeface="+mj-lt"/>
              </a:rPr>
              <a:t>.</a:t>
            </a:r>
            <a:endParaRPr lang="it-IT" sz="1000" dirty="0">
              <a:solidFill>
                <a:srgbClr val="FF0000"/>
              </a:solidFill>
              <a:latin typeface="+mj-lt"/>
            </a:endParaRPr>
          </a:p>
        </p:txBody>
      </p:sp>
      <p:sp>
        <p:nvSpPr>
          <p:cNvPr id="42" name="Rettangolo 41">
            <a:extLst>
              <a:ext uri="{FF2B5EF4-FFF2-40B4-BE49-F238E27FC236}">
                <a16:creationId xmlns:a16="http://schemas.microsoft.com/office/drawing/2014/main" id="{9E7377B3-E612-FF07-06F0-40A6478F058F}"/>
              </a:ext>
            </a:extLst>
          </p:cNvPr>
          <p:cNvSpPr/>
          <p:nvPr/>
        </p:nvSpPr>
        <p:spPr>
          <a:xfrm>
            <a:off x="2256389" y="372181"/>
            <a:ext cx="6856685" cy="769441"/>
          </a:xfrm>
          <a:prstGeom prst="rect">
            <a:avLst/>
          </a:prstGeom>
          <a:noFill/>
        </p:spPr>
        <p:txBody>
          <a:bodyPr wrap="none" lIns="91440" tIns="45720" rIns="91440" bIns="45720">
            <a:spAutoFit/>
          </a:bodyPr>
          <a:lstStyle/>
          <a:p>
            <a:pPr algn="ctr"/>
            <a:r>
              <a:rPr lang="it-IT" sz="4400" dirty="0">
                <a:ln w="0"/>
                <a:solidFill>
                  <a:schemeClr val="accent1"/>
                </a:solidFill>
                <a:effectLst>
                  <a:outerShdw blurRad="38100" dist="25400" dir="5400000" algn="ctr" rotWithShape="0">
                    <a:srgbClr val="6E747A">
                      <a:alpha val="43000"/>
                    </a:srgbClr>
                  </a:outerShdw>
                </a:effectLst>
              </a:rPr>
              <a:t>Istituto nazionale di statistica</a:t>
            </a:r>
            <a:endParaRPr lang="it-IT" sz="4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pic>
        <p:nvPicPr>
          <p:cNvPr id="4" name="Immagin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52002" y="386555"/>
            <a:ext cx="2495155" cy="869927"/>
          </a:xfrm>
          <a:prstGeom prst="rect">
            <a:avLst/>
          </a:prstGeom>
        </p:spPr>
      </p:pic>
      <p:pic>
        <p:nvPicPr>
          <p:cNvPr id="5" name="Immagin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0881" y="386555"/>
            <a:ext cx="1580205" cy="824839"/>
          </a:xfrm>
          <a:prstGeom prst="rect">
            <a:avLst/>
          </a:prstGeom>
        </p:spPr>
      </p:pic>
      <p:pic>
        <p:nvPicPr>
          <p:cNvPr id="21" name="Immagine 20" descr="Immagine che contiene vestiti, uomo, persona, donna&#10;&#10;Descrizione generata automaticamente">
            <a:extLst>
              <a:ext uri="{FF2B5EF4-FFF2-40B4-BE49-F238E27FC236}">
                <a16:creationId xmlns:a16="http://schemas.microsoft.com/office/drawing/2014/main" id="{AD047EB9-E15E-F655-4C4A-3753AC008A96}"/>
              </a:ext>
            </a:extLst>
          </p:cNvPr>
          <p:cNvPicPr>
            <a:picLocks noChangeAspect="1"/>
          </p:cNvPicPr>
          <p:nvPr/>
        </p:nvPicPr>
        <p:blipFill>
          <a:blip r:embed="rId5"/>
          <a:stretch>
            <a:fillRect/>
          </a:stretch>
        </p:blipFill>
        <p:spPr>
          <a:xfrm>
            <a:off x="8329915" y="3488130"/>
            <a:ext cx="1566318" cy="1566318"/>
          </a:xfrm>
          <a:prstGeom prst="rect">
            <a:avLst/>
          </a:prstGeom>
        </p:spPr>
      </p:pic>
      <p:pic>
        <p:nvPicPr>
          <p:cNvPr id="23" name="Immagine 22" descr="Immagine che contiene testo, interno, muro, media&#10;&#10;Descrizione generata automaticamente">
            <a:extLst>
              <a:ext uri="{FF2B5EF4-FFF2-40B4-BE49-F238E27FC236}">
                <a16:creationId xmlns:a16="http://schemas.microsoft.com/office/drawing/2014/main" id="{C06CB595-1FD1-A237-4BC5-0A8F5D755FC4}"/>
              </a:ext>
            </a:extLst>
          </p:cNvPr>
          <p:cNvPicPr>
            <a:picLocks noChangeAspect="1"/>
          </p:cNvPicPr>
          <p:nvPr/>
        </p:nvPicPr>
        <p:blipFill>
          <a:blip r:embed="rId6"/>
          <a:stretch>
            <a:fillRect/>
          </a:stretch>
        </p:blipFill>
        <p:spPr>
          <a:xfrm>
            <a:off x="8287494" y="5053940"/>
            <a:ext cx="3342713" cy="1750746"/>
          </a:xfrm>
          <a:prstGeom prst="rect">
            <a:avLst/>
          </a:prstGeom>
        </p:spPr>
      </p:pic>
      <p:pic>
        <p:nvPicPr>
          <p:cNvPr id="25" name="Immagine 24" descr="Immagine che contiene interno, vestiti, arredo, persona&#10;&#10;Descrizione generata automaticamente">
            <a:extLst>
              <a:ext uri="{FF2B5EF4-FFF2-40B4-BE49-F238E27FC236}">
                <a16:creationId xmlns:a16="http://schemas.microsoft.com/office/drawing/2014/main" id="{73D7649F-9169-2293-F983-38CE4E372BFA}"/>
              </a:ext>
            </a:extLst>
          </p:cNvPr>
          <p:cNvPicPr>
            <a:picLocks noChangeAspect="1"/>
          </p:cNvPicPr>
          <p:nvPr/>
        </p:nvPicPr>
        <p:blipFill rotWithShape="1">
          <a:blip r:embed="rId7"/>
          <a:srcRect r="2569"/>
          <a:stretch/>
        </p:blipFill>
        <p:spPr>
          <a:xfrm>
            <a:off x="9895486" y="3502103"/>
            <a:ext cx="1690158" cy="1526694"/>
          </a:xfrm>
          <a:prstGeom prst="rect">
            <a:avLst/>
          </a:prstGeom>
        </p:spPr>
      </p:pic>
      <p:pic>
        <p:nvPicPr>
          <p:cNvPr id="6" name="Immagine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85415" y="3502103"/>
            <a:ext cx="2227708" cy="3177223"/>
          </a:xfrm>
          <a:prstGeom prst="rect">
            <a:avLst/>
          </a:prstGeom>
          <a:ln>
            <a:solidFill>
              <a:schemeClr val="bg2"/>
            </a:solidFill>
          </a:ln>
        </p:spPr>
      </p:pic>
      <p:pic>
        <p:nvPicPr>
          <p:cNvPr id="19" name="Immagine 1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50881" y="3506020"/>
            <a:ext cx="3966633" cy="3173306"/>
          </a:xfrm>
          <a:prstGeom prst="rect">
            <a:avLst/>
          </a:prstGeom>
        </p:spPr>
      </p:pic>
    </p:spTree>
    <p:extLst>
      <p:ext uri="{BB962C8B-B14F-4D97-AF65-F5344CB8AC3E}">
        <p14:creationId xmlns:p14="http://schemas.microsoft.com/office/powerpoint/2010/main" val="300045779"/>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04D6193C8CDF54087AC1BE127C635CD" ma:contentTypeVersion="18" ma:contentTypeDescription="Create a new document." ma:contentTypeScope="" ma:versionID="0c437855016a5377bf3f37e7e082bbcb">
  <xsd:schema xmlns:xsd="http://www.w3.org/2001/XMLSchema" xmlns:xs="http://www.w3.org/2001/XMLSchema" xmlns:p="http://schemas.microsoft.com/office/2006/metadata/properties" xmlns:ns3="6f5aecd7-6827-4beb-ace7-1b2875ec66f4" xmlns:ns4="f155b958-b40c-41fa-82f3-49ee8428ae32" targetNamespace="http://schemas.microsoft.com/office/2006/metadata/properties" ma:root="true" ma:fieldsID="fecf882951e9441ba61dee7067da911d" ns3:_="" ns4:_="">
    <xsd:import namespace="6f5aecd7-6827-4beb-ace7-1b2875ec66f4"/>
    <xsd:import namespace="f155b958-b40c-41fa-82f3-49ee8428ae32"/>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3:MediaLengthInSeconds" minOccurs="0"/>
                <xsd:element ref="ns3:MediaServiceAutoKeyPoints" minOccurs="0"/>
                <xsd:element ref="ns3:MediaServiceKeyPoints" minOccurs="0"/>
                <xsd:element ref="ns3:MediaServiceLocation" minOccurs="0"/>
                <xsd:element ref="ns3:_activity" minOccurs="0"/>
                <xsd:element ref="ns3:MediaServiceObjectDetectorVersions" minOccurs="0"/>
                <xsd:element ref="ns3:MediaServiceSystemTag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f5aecd7-6827-4beb-ace7-1b2875ec66f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ServiceLocation" ma:index="21" nillable="true" ma:displayName="Location" ma:internalName="MediaServiceLocation" ma:readOnly="true">
      <xsd:simpleType>
        <xsd:restriction base="dms:Text"/>
      </xsd:simpleType>
    </xsd:element>
    <xsd:element name="_activity" ma:index="22" nillable="true" ma:displayName="_activity" ma:hidden="true" ma:internalName="_activity">
      <xsd:simpleType>
        <xsd:restriction base="dms:Note"/>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ystemTags" ma:index="24" nillable="true" ma:displayName="MediaServiceSystemTags" ma:hidden="true" ma:internalName="MediaServiceSystemTags" ma:readOnly="true">
      <xsd:simpleType>
        <xsd:restriction base="dms:Note"/>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155b958-b40c-41fa-82f3-49ee8428ae32"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6f5aecd7-6827-4beb-ace7-1b2875ec66f4" xsi:nil="true"/>
  </documentManagement>
</p:properties>
</file>

<file path=customXml/itemProps1.xml><?xml version="1.0" encoding="utf-8"?>
<ds:datastoreItem xmlns:ds="http://schemas.openxmlformats.org/officeDocument/2006/customXml" ds:itemID="{EF780447-2560-4B75-88C2-A5BA313742D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f5aecd7-6827-4beb-ace7-1b2875ec66f4"/>
    <ds:schemaRef ds:uri="f155b958-b40c-41fa-82f3-49ee8428ae3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B2AD695-1ED5-43BC-9AAE-76B8C0B82B8B}">
  <ds:schemaRefs>
    <ds:schemaRef ds:uri="http://schemas.microsoft.com/sharepoint/v3/contenttype/forms"/>
  </ds:schemaRefs>
</ds:datastoreItem>
</file>

<file path=customXml/itemProps3.xml><?xml version="1.0" encoding="utf-8"?>
<ds:datastoreItem xmlns:ds="http://schemas.openxmlformats.org/officeDocument/2006/customXml" ds:itemID="{EB2218FC-8412-44B9-9E82-D51F1F531141}">
  <ds:schemaRefs>
    <ds:schemaRef ds:uri="http://schemas.microsoft.com/office/2006/metadata/properties"/>
    <ds:schemaRef ds:uri="http://www.w3.org/XML/1998/namespace"/>
    <ds:schemaRef ds:uri="http://schemas.microsoft.com/office/infopath/2007/PartnerControls"/>
    <ds:schemaRef ds:uri="http://purl.org/dc/dcmitype/"/>
    <ds:schemaRef ds:uri="http://schemas.microsoft.com/office/2006/documentManagement/types"/>
    <ds:schemaRef ds:uri="http://purl.org/dc/terms/"/>
    <ds:schemaRef ds:uri="http://schemas.openxmlformats.org/package/2006/metadata/core-properties"/>
    <ds:schemaRef ds:uri="f155b958-b40c-41fa-82f3-49ee8428ae32"/>
    <ds:schemaRef ds:uri="6f5aecd7-6827-4beb-ace7-1b2875ec66f4"/>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{17803AA0-2F77-4302-A5CB-659DBA6D49D8}tf16411250_win32</Template>
  <TotalTime>717</TotalTime>
  <Words>1311</Words>
  <Application>Microsoft Office PowerPoint</Application>
  <PresentationFormat>Widescreen</PresentationFormat>
  <Paragraphs>98</Paragraphs>
  <Slides>9</Slides>
  <Notes>1</Notes>
  <HiddenSlides>0</HiddenSlides>
  <MMClips>0</MMClips>
  <ScaleCrop>false</ScaleCrop>
  <HeadingPairs>
    <vt:vector size="6" baseType="variant">
      <vt:variant>
        <vt:lpstr>Caratteri utilizzati</vt:lpstr>
      </vt:variant>
      <vt:variant>
        <vt:i4>4</vt:i4>
      </vt:variant>
      <vt:variant>
        <vt:lpstr>Tema</vt:lpstr>
      </vt:variant>
      <vt:variant>
        <vt:i4>1</vt:i4>
      </vt:variant>
      <vt:variant>
        <vt:lpstr>Titoli diapositive</vt:lpstr>
      </vt:variant>
      <vt:variant>
        <vt:i4>9</vt:i4>
      </vt:variant>
    </vt:vector>
  </HeadingPairs>
  <TitlesOfParts>
    <vt:vector size="14" baseType="lpstr">
      <vt:lpstr>Arial</vt:lpstr>
      <vt:lpstr>Calibri</vt:lpstr>
      <vt:lpstr>Calibri Light</vt:lpstr>
      <vt:lpstr>Titillium Web</vt:lpstr>
      <vt:lpstr>Tema di Office</vt:lpstr>
      <vt:lpstr>Presentazione standard di PowerPoint</vt:lpstr>
      <vt:lpstr>  I CUG degli enti di Ricerca e  della Sapienza Università di Roma  per le scuole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Stefania Giannetti</dc:creator>
  <cp:lastModifiedBy>Stefania Giannetti</cp:lastModifiedBy>
  <cp:revision>40</cp:revision>
  <dcterms:created xsi:type="dcterms:W3CDTF">2025-01-16T09:26:50Z</dcterms:created>
  <dcterms:modified xsi:type="dcterms:W3CDTF">2025-02-06T09:04:08Z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0x010100D04D6193C8CDF54087AC1BE127C635CD</vt:lpwstr>
  </property>
</Properties>
</file>