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1" r:id="rId5"/>
    <p:sldId id="262" r:id="rId6"/>
    <p:sldId id="263" r:id="rId7"/>
    <p:sldId id="267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465F3-9A75-034B-8D38-568E42BE119B}" type="datetimeFigureOut">
              <a:rPr lang="it-IT" smtClean="0"/>
              <a:t>09/04/2013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9575C-F8FE-0E4D-95F4-CC6824EC48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17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1pPr>
            <a:lvl2pPr marL="742950" indent="-285750"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2pPr>
            <a:lvl3pPr marL="1143000" indent="-228600"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3pPr>
            <a:lvl4pPr marL="1600200" indent="-228600"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4pPr>
            <a:lvl5pPr marL="2057400" indent="-228600"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algn="ctr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fld id="{709886F6-C25D-4028-8A4C-693FC72A1FD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9476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6283325"/>
            <a:ext cx="7620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Fare clic per modificare lo stile del titolo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292409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2pPr>
              <a:buClr>
                <a:srgbClr val="000099"/>
              </a:buClr>
              <a:defRPr/>
            </a:lvl2pPr>
            <a:lvl3pPr>
              <a:buClr>
                <a:srgbClr val="3366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Tx/>
              <a:defRPr/>
            </a:lvl5pPr>
          </a:lstStyle>
          <a:p>
            <a:pPr lvl="0"/>
            <a:r>
              <a:rPr lang="en-US" noProof="0" dirty="0" smtClean="0"/>
              <a:t>Fare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per </a:t>
            </a:r>
            <a:r>
              <a:rPr lang="en-US" noProof="0" dirty="0" err="1" smtClean="0"/>
              <a:t>modificare</a:t>
            </a:r>
            <a:r>
              <a:rPr lang="en-US" noProof="0" dirty="0" smtClean="0"/>
              <a:t> </a:t>
            </a:r>
            <a:r>
              <a:rPr lang="en-US" noProof="0" dirty="0" err="1" smtClean="0"/>
              <a:t>gli</a:t>
            </a:r>
            <a:r>
              <a:rPr lang="en-US" noProof="0" dirty="0" smtClean="0"/>
              <a:t> </a:t>
            </a:r>
            <a:r>
              <a:rPr lang="en-US" noProof="0" dirty="0" err="1" smtClean="0"/>
              <a:t>stili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testo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dello</a:t>
            </a:r>
            <a:r>
              <a:rPr lang="en-US" noProof="0" dirty="0" smtClean="0"/>
              <a:t> schema</a:t>
            </a:r>
          </a:p>
          <a:p>
            <a:pPr lvl="1"/>
            <a:r>
              <a:rPr lang="en-US" noProof="0" dirty="0" smtClean="0"/>
              <a:t>Secondo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Terzo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 smtClean="0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CUG INFN, Human Resources Strategy for Researchers</a:t>
            </a:r>
            <a:endParaRPr lang="en-US" dirty="0">
              <a:solidFill>
                <a:srgbClr val="5E574E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F51B-3B56-4924-A9D1-365310C7F0CB}" type="slidenum">
              <a:rPr lang="it-IT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894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/>
          </p:cNvSpPr>
          <p:nvPr userDrawn="1"/>
        </p:nvSpPr>
        <p:spPr>
          <a:xfrm>
            <a:off x="7775575" y="6226175"/>
            <a:ext cx="904875" cy="4540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MS Gothic" pitchFamily="49" charset="-128"/>
                <a:cs typeface="Arial" pitchFamily="34" charset="0"/>
              </a:defRPr>
            </a:lvl1pPr>
            <a:lvl2pPr marL="457200" algn="ct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2pPr>
            <a:lvl3pPr marL="914400" algn="ct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3pPr>
            <a:lvl4pPr marL="1371600" algn="ct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4pPr>
            <a:lvl5pPr marL="1828800" algn="ct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9pPr>
          </a:lstStyle>
          <a:p>
            <a:pPr defTabSz="914400">
              <a:defRPr/>
            </a:pPr>
            <a:fld id="{6C8E7F22-E2A8-4C21-82C3-E1090A210CC2}" type="slidenum">
              <a:rPr lang="it-IT" smtClean="0">
                <a:solidFill>
                  <a:srgbClr val="000000">
                    <a:tint val="75000"/>
                  </a:srgbClr>
                </a:solidFill>
              </a:rPr>
              <a:pPr defTabSz="914400">
                <a:defRPr/>
              </a:pPr>
              <a:t>‹N›</a:t>
            </a:fld>
            <a:endParaRPr lang="it-IT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 sz="1400">
                <a:solidFill>
                  <a:srgbClr val="0000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CUG INFN, Human Resources Strategy for Researchers</a:t>
            </a:r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10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"/>
          <p:cNvSpPr txBox="1">
            <a:spLocks/>
          </p:cNvSpPr>
          <p:nvPr userDrawn="1"/>
        </p:nvSpPr>
        <p:spPr>
          <a:xfrm>
            <a:off x="7775575" y="6226175"/>
            <a:ext cx="904875" cy="4540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MS Gothic" pitchFamily="49" charset="-128"/>
                <a:cs typeface="Arial" pitchFamily="34" charset="0"/>
              </a:defRPr>
            </a:lvl1pPr>
            <a:lvl2pPr marL="457200" algn="ct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2pPr>
            <a:lvl3pPr marL="914400" algn="ct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3pPr>
            <a:lvl4pPr marL="1371600" algn="ct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4pPr>
            <a:lvl5pPr marL="1828800" algn="ctr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3333CC"/>
                </a:solidFill>
                <a:latin typeface="Times New Roman" pitchFamily="18" charset="0"/>
                <a:ea typeface="MS Gothic" pitchFamily="49" charset="-128"/>
                <a:cs typeface="+mn-cs"/>
              </a:defRPr>
            </a:lvl9pPr>
          </a:lstStyle>
          <a:p>
            <a:pPr defTabSz="914400">
              <a:defRPr/>
            </a:pPr>
            <a:fld id="{399B79D5-CBC4-41BC-BB0A-78589C347AEE}" type="slidenum">
              <a:rPr lang="it-IT" smtClean="0">
                <a:solidFill>
                  <a:srgbClr val="000000">
                    <a:tint val="75000"/>
                  </a:srgbClr>
                </a:solidFill>
              </a:rPr>
              <a:pPr defTabSz="914400">
                <a:defRPr/>
              </a:pPr>
              <a:t>‹N›</a:t>
            </a:fld>
            <a:endParaRPr lang="it-IT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1440000"/>
            <a:ext cx="5111750" cy="468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 sz="1400">
                <a:solidFill>
                  <a:srgbClr val="0000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CUG INFN, Human Resources Strategy for Researchers</a:t>
            </a:r>
            <a:endParaRPr lang="en-US" dirty="0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6156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85725"/>
            <a:ext cx="87582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89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6229350"/>
            <a:ext cx="700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 sz="1400">
                <a:solidFill>
                  <a:srgbClr val="0000CC"/>
                </a:solidFill>
                <a:latin typeface="Arial" pitchFamily="34" charset="0"/>
                <a:cs typeface="+mn-cs"/>
              </a:defRPr>
            </a:lvl1pPr>
          </a:lstStyle>
          <a:p>
            <a:pPr algn="ctr" defTabSz="914400" eaLnBrk="0" fontAlgn="base" hangingPunct="0">
              <a:spcAft>
                <a:spcPct val="0"/>
              </a:spcAft>
              <a:defRPr/>
            </a:pPr>
            <a:r>
              <a:rPr lang="en-US" smtClean="0">
                <a:ea typeface="MS Gothic" pitchFamily="49" charset="-128"/>
              </a:rPr>
              <a:t>CUG INFN, Human Resources Strategy for Researchers</a:t>
            </a:r>
            <a:endParaRPr lang="en-US">
              <a:solidFill>
                <a:srgbClr val="5E574E"/>
              </a:solidFill>
              <a:ea typeface="MS Gothic" pitchFamily="49" charset="-128"/>
            </a:endParaRPr>
          </a:p>
        </p:txBody>
      </p:sp>
      <p:pic>
        <p:nvPicPr>
          <p:cNvPr id="1029" name="Picture 7" descr="paint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14375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4913"/>
            <a:ext cx="7620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7775575" y="6226175"/>
            <a:ext cx="904875" cy="4540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fld id="{81B09C44-CBDD-444E-A2EB-0DCCA9694803}" type="slidenum">
              <a:rPr lang="it-IT">
                <a:solidFill>
                  <a:srgbClr val="000000">
                    <a:tint val="75000"/>
                  </a:srgbClr>
                </a:solidFill>
                <a:ea typeface="MS Gothic" pitchFamily="49" charset="-128"/>
              </a:rPr>
              <a:pPr defTabSz="9144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34" charset="0"/>
                <a:buNone/>
                <a:defRPr/>
              </a:pPr>
              <a:t>‹N›</a:t>
            </a:fld>
            <a:endParaRPr lang="it-IT" dirty="0">
              <a:solidFill>
                <a:srgbClr val="000000">
                  <a:tint val="75000"/>
                </a:srgbClr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768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c.europa.eu/euraxess/index.cfm/rights/europeanChar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9563" y="708025"/>
            <a:ext cx="8615362" cy="1862138"/>
          </a:xfrm>
          <a:noFill/>
        </p:spPr>
        <p:txBody>
          <a:bodyPr anchor="ctr"/>
          <a:lstStyle/>
          <a:p>
            <a:r>
              <a:rPr lang="en-US" sz="3200" dirty="0"/>
              <a:t>The Human Resources Strategy for Researchers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3267" y="3270250"/>
            <a:ext cx="8641821" cy="2087563"/>
          </a:xfrm>
          <a:noFill/>
        </p:spPr>
        <p:txBody>
          <a:bodyPr anchor="ctr"/>
          <a:lstStyle/>
          <a:p>
            <a:pPr algn="r"/>
            <a:r>
              <a:rPr lang="en-US" b="1" dirty="0" err="1" smtClean="0"/>
              <a:t>Breve</a:t>
            </a:r>
            <a:r>
              <a:rPr lang="en-US" b="1" dirty="0" smtClean="0"/>
              <a:t> </a:t>
            </a:r>
            <a:r>
              <a:rPr lang="en-US" b="1" dirty="0" err="1" smtClean="0"/>
              <a:t>sintesi</a:t>
            </a:r>
            <a:r>
              <a:rPr lang="en-US" b="1" dirty="0" smtClean="0"/>
              <a:t> a </a:t>
            </a:r>
            <a:r>
              <a:rPr lang="en-US" b="1" dirty="0" err="1" smtClean="0"/>
              <a:t>cura</a:t>
            </a:r>
            <a:r>
              <a:rPr lang="en-US" b="1" dirty="0" smtClean="0"/>
              <a:t> del CUG INFN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68933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HRS in</a:t>
            </a:r>
            <a:r>
              <a:rPr lang="it-IT" baseline="0" dirty="0" smtClean="0"/>
              <a:t> breve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838" y="940489"/>
            <a:ext cx="7140626" cy="5775997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È uno strumento </a:t>
            </a:r>
            <a:r>
              <a:rPr lang="it-IT" dirty="0"/>
              <a:t>della </a:t>
            </a:r>
            <a:r>
              <a:rPr lang="it-IT" dirty="0">
                <a:solidFill>
                  <a:srgbClr val="0000CC"/>
                </a:solidFill>
              </a:rPr>
              <a:t>Commissione Europea</a:t>
            </a:r>
            <a:r>
              <a:rPr lang="it-IT" dirty="0"/>
              <a:t>, approvato nel 2008, messo </a:t>
            </a:r>
            <a:r>
              <a:rPr lang="it-IT" dirty="0" smtClean="0"/>
              <a:t>a disposizione delle </a:t>
            </a:r>
            <a:r>
              <a:rPr lang="it-IT" dirty="0" smtClean="0">
                <a:solidFill>
                  <a:srgbClr val="0000CC"/>
                </a:solidFill>
              </a:rPr>
              <a:t>istituzioni per aiutarle ad applicare al meglio</a:t>
            </a:r>
            <a:r>
              <a:rPr lang="it-IT" dirty="0" smtClean="0"/>
              <a:t>, nelle loro procedure e prassi, </a:t>
            </a:r>
            <a:r>
              <a:rPr lang="it-IT" dirty="0" smtClean="0">
                <a:solidFill>
                  <a:srgbClr val="0000CC"/>
                </a:solidFill>
              </a:rPr>
              <a:t>i princìpi contenuti nella Carta</a:t>
            </a:r>
            <a:r>
              <a:rPr lang="it-IT" baseline="0" dirty="0" smtClean="0">
                <a:solidFill>
                  <a:srgbClr val="0000CC"/>
                </a:solidFill>
              </a:rPr>
              <a:t> Europea dei Ricercatori ed il Codice di reclutamento</a:t>
            </a:r>
            <a:r>
              <a:rPr lang="it-IT" baseline="0" dirty="0" smtClean="0"/>
              <a:t>, in essa contenuto (</a:t>
            </a:r>
            <a:r>
              <a:rPr lang="it-IT" baseline="0" dirty="0" smtClean="0">
                <a:solidFill>
                  <a:srgbClr val="0000CC"/>
                </a:solidFill>
              </a:rPr>
              <a:t>C&amp;C, Chart &amp; Code</a:t>
            </a:r>
            <a:r>
              <a:rPr lang="it-IT" baseline="0" dirty="0" smtClean="0"/>
              <a:t>).</a:t>
            </a:r>
            <a:endParaRPr lang="it-IT" dirty="0" smtClean="0"/>
          </a:p>
          <a:p>
            <a:pPr lvl="1"/>
            <a:r>
              <a:rPr lang="it-IT" dirty="0" smtClean="0"/>
              <a:t>Su base volontaria, si basa su una auto-valutazione della istituzione, rispettandone l’autonomia organizzativa.</a:t>
            </a:r>
          </a:p>
          <a:p>
            <a:pPr lvl="1"/>
            <a:r>
              <a:rPr lang="it-IT" dirty="0" smtClean="0"/>
              <a:t>Aiuta a rendere trasparente e pubblicamente fruibile l’approccio della istituzione nell’applicazione dei principi contenuti nella </a:t>
            </a:r>
            <a:r>
              <a:rPr lang="it-IT" baseline="0" dirty="0" smtClean="0">
                <a:solidFill>
                  <a:srgbClr val="0000CC"/>
                </a:solidFill>
              </a:rPr>
              <a:t>C&amp;C.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 smtClean="0"/>
              <a:t>articola in cinque passi che certificano l’applicazione con continuità della </a:t>
            </a:r>
            <a:r>
              <a:rPr lang="it-IT" baseline="0" dirty="0" smtClean="0">
                <a:solidFill>
                  <a:srgbClr val="0000CC"/>
                </a:solidFill>
              </a:rPr>
              <a:t>C&amp;C, </a:t>
            </a:r>
            <a:r>
              <a:rPr lang="it-IT" baseline="0" dirty="0" smtClean="0">
                <a:solidFill>
                  <a:schemeClr val="tx2"/>
                </a:solidFill>
              </a:rPr>
              <a:t>da parte della istituzione,</a:t>
            </a:r>
            <a:r>
              <a:rPr lang="it-IT" baseline="0" dirty="0" smtClean="0">
                <a:solidFill>
                  <a:srgbClr val="0000CC"/>
                </a:solidFill>
              </a:rPr>
              <a:t> </a:t>
            </a:r>
            <a:r>
              <a:rPr lang="it-IT" dirty="0" smtClean="0"/>
              <a:t>attraverso l’etichetta di ‘HR </a:t>
            </a:r>
            <a:r>
              <a:rPr lang="it-IT" dirty="0" err="1" smtClean="0"/>
              <a:t>Excellence</a:t>
            </a:r>
            <a:r>
              <a:rPr lang="it-IT" dirty="0" smtClean="0"/>
              <a:t> in </a:t>
            </a:r>
            <a:r>
              <a:rPr lang="it-IT" dirty="0" err="1" smtClean="0"/>
              <a:t>Research</a:t>
            </a:r>
            <a:r>
              <a:rPr lang="it-IT" dirty="0" smtClean="0"/>
              <a:t>’ 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b="1" dirty="0">
                <a:solidFill>
                  <a:srgbClr val="0000CC"/>
                </a:solidFill>
              </a:rPr>
              <a:t>L’INFN ha adottato la C&amp;C nel proprio </a:t>
            </a:r>
            <a:r>
              <a:rPr lang="it-IT" b="1" dirty="0" smtClean="0">
                <a:solidFill>
                  <a:srgbClr val="0000CC"/>
                </a:solidFill>
              </a:rPr>
              <a:t>statuto nel 2005 </a:t>
            </a:r>
            <a:r>
              <a:rPr lang="it-IT" dirty="0" smtClean="0"/>
              <a:t>ed </a:t>
            </a:r>
            <a:r>
              <a:rPr lang="it-IT" dirty="0" smtClean="0">
                <a:solidFill>
                  <a:srgbClr val="0000CC"/>
                </a:solidFill>
              </a:rPr>
              <a:t>approvato nel piano </a:t>
            </a:r>
            <a:r>
              <a:rPr lang="it-IT" dirty="0">
                <a:solidFill>
                  <a:srgbClr val="0000CC"/>
                </a:solidFill>
              </a:rPr>
              <a:t>triennale di azioni positive </a:t>
            </a:r>
            <a:r>
              <a:rPr lang="it-IT" dirty="0" smtClean="0">
                <a:solidFill>
                  <a:srgbClr val="0000CC"/>
                </a:solidFill>
              </a:rPr>
              <a:t>2011-2013</a:t>
            </a:r>
            <a:r>
              <a:rPr lang="it-IT" dirty="0" smtClean="0"/>
              <a:t> </a:t>
            </a:r>
            <a:r>
              <a:rPr lang="it-IT" dirty="0"/>
              <a:t>una azione finalizzata </a:t>
            </a:r>
            <a:r>
              <a:rPr lang="it-IT" dirty="0" smtClean="0"/>
              <a:t>alla sua elaborazione.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CUG INFN, Human Resources Strategy for Researchers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CBF51B-3B56-4924-A9D1-365310C7F0CB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295" y="362349"/>
            <a:ext cx="1394449" cy="946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33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764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cinque passaggi della HRS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92208" y="868810"/>
            <a:ext cx="9036424" cy="5754703"/>
          </a:xfrm>
        </p:spPr>
        <p:txBody>
          <a:bodyPr>
            <a:normAutofit fontScale="92500" lnSpcReduction="20000"/>
          </a:bodyPr>
          <a:lstStyle/>
          <a:p>
            <a:pPr marL="806450" lvl="1" indent="-349250">
              <a:buFont typeface="+mj-lt"/>
              <a:buAutoNum type="arabicPeriod"/>
            </a:pPr>
            <a:r>
              <a:rPr lang="it-IT" sz="2600" b="1" dirty="0" smtClean="0">
                <a:solidFill>
                  <a:srgbClr val="0000CC"/>
                </a:solidFill>
                <a:effectLst/>
              </a:rPr>
              <a:t>Analisi </a:t>
            </a:r>
            <a:r>
              <a:rPr lang="it-IT" sz="2600" b="1" dirty="0" smtClean="0">
                <a:solidFill>
                  <a:srgbClr val="0000CC"/>
                </a:solidFill>
                <a:effectLst/>
              </a:rPr>
              <a:t>interna. </a:t>
            </a:r>
            <a:r>
              <a:rPr lang="it-IT" sz="2600" dirty="0" smtClean="0">
                <a:effectLst/>
              </a:rPr>
              <a:t>Coinvolgendo </a:t>
            </a:r>
            <a:r>
              <a:rPr lang="it-IT" sz="2600" dirty="0" smtClean="0"/>
              <a:t>tutti i protagonisti della vita dell’istituto, misura distanza tra prassi e politiche interne e consapevolezza dei </a:t>
            </a:r>
            <a:r>
              <a:rPr lang="it-IT" sz="2600" dirty="0" smtClean="0">
                <a:solidFill>
                  <a:srgbClr val="0000CC"/>
                </a:solidFill>
              </a:rPr>
              <a:t>40 princìpi</a:t>
            </a:r>
            <a:r>
              <a:rPr lang="it-IT" sz="2600" dirty="0" smtClean="0"/>
              <a:t> previsti dalla </a:t>
            </a:r>
            <a:r>
              <a:rPr lang="it-IT" sz="2600" dirty="0" smtClean="0">
                <a:solidFill>
                  <a:srgbClr val="0000CC"/>
                </a:solidFill>
              </a:rPr>
              <a:t>C&amp;C</a:t>
            </a:r>
            <a:r>
              <a:rPr lang="it-IT" sz="2600" b="1" dirty="0" smtClean="0">
                <a:solidFill>
                  <a:srgbClr val="0000CC"/>
                </a:solidFill>
              </a:rPr>
              <a:t>.</a:t>
            </a:r>
          </a:p>
          <a:p>
            <a:pPr marL="806450" lvl="1" indent="-349250">
              <a:buFont typeface="+mj-lt"/>
              <a:buAutoNum type="arabicPeriod"/>
            </a:pPr>
            <a:r>
              <a:rPr lang="it-IT" sz="2600" b="1" dirty="0" smtClean="0">
                <a:solidFill>
                  <a:srgbClr val="0000CC"/>
                </a:solidFill>
                <a:effectLst/>
              </a:rPr>
              <a:t>Messa a punto del piano di azioni concrete</a:t>
            </a:r>
            <a:r>
              <a:rPr lang="it-IT" sz="2600" dirty="0" smtClean="0">
                <a:effectLst/>
              </a:rPr>
              <a:t>. Sulla base della analisi interna, l’istituzione </a:t>
            </a:r>
            <a:r>
              <a:rPr lang="it-IT" sz="2600" dirty="0" smtClean="0">
                <a:solidFill>
                  <a:srgbClr val="0000CC"/>
                </a:solidFill>
                <a:effectLst/>
              </a:rPr>
              <a:t>sviluppa</a:t>
            </a:r>
            <a:r>
              <a:rPr lang="it-IT" sz="2600" dirty="0" smtClean="0">
                <a:effectLst/>
              </a:rPr>
              <a:t> </a:t>
            </a:r>
            <a:r>
              <a:rPr lang="it-IT" sz="2600" dirty="0" smtClean="0">
                <a:solidFill>
                  <a:srgbClr val="0000CC"/>
                </a:solidFill>
                <a:effectLst/>
              </a:rPr>
              <a:t>la propria HRS</a:t>
            </a:r>
            <a:r>
              <a:rPr lang="it-IT" sz="2600" dirty="0" smtClean="0">
                <a:effectLst/>
              </a:rPr>
              <a:t>, concretizzandolo in </a:t>
            </a:r>
            <a:r>
              <a:rPr lang="it-IT" sz="2600" dirty="0" smtClean="0">
                <a:solidFill>
                  <a:srgbClr val="0000CC"/>
                </a:solidFill>
                <a:effectLst/>
              </a:rPr>
              <a:t>un piano di azioni che deve essere </a:t>
            </a:r>
            <a:r>
              <a:rPr kumimoji="1" lang="it-IT" sz="2600" dirty="0" smtClean="0">
                <a:solidFill>
                  <a:srgbClr val="0000CC"/>
                </a:solidFill>
                <a:effectLst/>
                <a:ea typeface="+mn-ea"/>
                <a:cs typeface="+mn-cs"/>
              </a:rPr>
              <a:t>pubblicato sulla pagina web dell’istituzione</a:t>
            </a:r>
            <a:r>
              <a:rPr kumimoji="1" lang="it-IT" sz="26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.</a:t>
            </a:r>
          </a:p>
          <a:p>
            <a:pPr marL="806450" lvl="1" indent="-349250">
              <a:buFont typeface="+mj-lt"/>
              <a:buAutoNum type="arabicPeriod" startAt="3"/>
            </a:pPr>
            <a:r>
              <a:rPr lang="it-IT" sz="2400" b="1" dirty="0" smtClean="0">
                <a:solidFill>
                  <a:srgbClr val="0000CC"/>
                </a:solidFill>
              </a:rPr>
              <a:t>Scrutinio ed approvazione da parte della </a:t>
            </a:r>
            <a:r>
              <a:rPr lang="it-IT" sz="2400" b="1" dirty="0" err="1" smtClean="0">
                <a:solidFill>
                  <a:srgbClr val="0000CC"/>
                </a:solidFill>
              </a:rPr>
              <a:t>Commisisone</a:t>
            </a:r>
            <a:r>
              <a:rPr lang="it-IT" sz="2400" b="1" dirty="0" smtClean="0">
                <a:solidFill>
                  <a:srgbClr val="0000CC"/>
                </a:solidFill>
              </a:rPr>
              <a:t> Europea. </a:t>
            </a:r>
            <a:r>
              <a:rPr lang="it-IT" sz="2400" dirty="0" smtClean="0"/>
              <a:t>L’</a:t>
            </a:r>
            <a:r>
              <a:rPr lang="it-IT" sz="2400" dirty="0" smtClean="0">
                <a:solidFill>
                  <a:srgbClr val="0000CC"/>
                </a:solidFill>
              </a:rPr>
              <a:t>analis</a:t>
            </a:r>
            <a:r>
              <a:rPr lang="it-IT" sz="2400" dirty="0" smtClean="0"/>
              <a:t>i </a:t>
            </a:r>
            <a:r>
              <a:rPr lang="it-IT" sz="2400" dirty="0"/>
              <a:t>e il </a:t>
            </a:r>
            <a:r>
              <a:rPr lang="it-IT" sz="2400" dirty="0">
                <a:solidFill>
                  <a:srgbClr val="0000CC"/>
                </a:solidFill>
              </a:rPr>
              <a:t>piano di azioni</a:t>
            </a:r>
            <a:r>
              <a:rPr lang="it-IT" sz="2400" dirty="0"/>
              <a:t>, sono </a:t>
            </a:r>
            <a:r>
              <a:rPr lang="it-IT" sz="2400" dirty="0">
                <a:solidFill>
                  <a:srgbClr val="0000CC"/>
                </a:solidFill>
              </a:rPr>
              <a:t>scrutinate</a:t>
            </a:r>
            <a:r>
              <a:rPr lang="it-IT" sz="2400" dirty="0"/>
              <a:t> e </a:t>
            </a:r>
            <a:r>
              <a:rPr lang="it-IT" sz="2400" dirty="0">
                <a:solidFill>
                  <a:srgbClr val="0000CC"/>
                </a:solidFill>
              </a:rPr>
              <a:t>approvate</a:t>
            </a:r>
            <a:r>
              <a:rPr lang="it-IT" sz="2400" dirty="0"/>
              <a:t> dalla </a:t>
            </a:r>
            <a:r>
              <a:rPr lang="it-IT" sz="2400" dirty="0" err="1"/>
              <a:t>Comissione</a:t>
            </a:r>
            <a:r>
              <a:rPr lang="it-IT" sz="2400" dirty="0"/>
              <a:t> </a:t>
            </a:r>
            <a:r>
              <a:rPr lang="it-IT" sz="2400" dirty="0" smtClean="0"/>
              <a:t>che </a:t>
            </a:r>
            <a:r>
              <a:rPr lang="it-IT" sz="2400" dirty="0"/>
              <a:t>autorizza </a:t>
            </a:r>
            <a:r>
              <a:rPr lang="it-IT" sz="2400" dirty="0" smtClean="0"/>
              <a:t>o meno al </a:t>
            </a:r>
            <a:r>
              <a:rPr lang="it-IT" sz="2400" dirty="0"/>
              <a:t>diritto di usare il logo: ‘HR </a:t>
            </a:r>
            <a:r>
              <a:rPr lang="it-IT" sz="2400" dirty="0" err="1"/>
              <a:t>Excellence</a:t>
            </a:r>
            <a:r>
              <a:rPr lang="it-IT" sz="2400" dirty="0"/>
              <a:t> in </a:t>
            </a:r>
            <a:r>
              <a:rPr lang="it-IT" sz="2400" dirty="0" err="1"/>
              <a:t>Research</a:t>
            </a:r>
            <a:r>
              <a:rPr lang="it-IT" sz="2400" dirty="0"/>
              <a:t>’. </a:t>
            </a:r>
            <a:endParaRPr lang="it-IT" sz="1600" dirty="0"/>
          </a:p>
          <a:p>
            <a:pPr marL="806450" lvl="1" indent="-349250">
              <a:buFont typeface="+mj-lt"/>
              <a:buAutoNum type="arabicPeriod" startAt="3"/>
            </a:pPr>
            <a:r>
              <a:rPr lang="it-IT" sz="2400" b="1" dirty="0" smtClean="0">
                <a:solidFill>
                  <a:srgbClr val="0000CC"/>
                </a:solidFill>
              </a:rPr>
              <a:t>Auto-valutazione biennale</a:t>
            </a:r>
            <a:r>
              <a:rPr lang="it-IT" sz="2400" dirty="0" smtClean="0"/>
              <a:t>. Dopo </a:t>
            </a:r>
            <a:r>
              <a:rPr lang="it-IT" sz="2400" dirty="0">
                <a:solidFill>
                  <a:srgbClr val="0000CC"/>
                </a:solidFill>
              </a:rPr>
              <a:t>due anni,</a:t>
            </a:r>
            <a:r>
              <a:rPr lang="it-IT" sz="2400" b="1" dirty="0">
                <a:solidFill>
                  <a:srgbClr val="0000CC"/>
                </a:solidFill>
              </a:rPr>
              <a:t> </a:t>
            </a:r>
            <a:r>
              <a:rPr lang="it-IT" sz="2400" dirty="0"/>
              <a:t>i progressi nella realizzazione della strategia e del piano di azioni sono soggetti a una </a:t>
            </a:r>
            <a:r>
              <a:rPr lang="it-IT" sz="2400" dirty="0">
                <a:solidFill>
                  <a:srgbClr val="0000CC"/>
                </a:solidFill>
              </a:rPr>
              <a:t>auto-valutazione</a:t>
            </a:r>
            <a:r>
              <a:rPr lang="it-IT" sz="2400" dirty="0"/>
              <a:t>. </a:t>
            </a:r>
            <a:endParaRPr lang="it-IT" sz="1600" dirty="0"/>
          </a:p>
          <a:p>
            <a:pPr marL="806450" lvl="1" indent="-349250">
              <a:buFont typeface="+mj-lt"/>
              <a:buAutoNum type="arabicPeriod" startAt="3"/>
            </a:pPr>
            <a:r>
              <a:rPr lang="it-IT" sz="2400" b="1" dirty="0" smtClean="0">
                <a:solidFill>
                  <a:srgbClr val="0000CC"/>
                </a:solidFill>
              </a:rPr>
              <a:t>Valutazione esterna quadriennale</a:t>
            </a:r>
            <a:r>
              <a:rPr lang="it-IT" sz="2400" dirty="0" smtClean="0"/>
              <a:t>. Una </a:t>
            </a:r>
            <a:r>
              <a:rPr lang="it-IT" sz="2400" dirty="0">
                <a:solidFill>
                  <a:srgbClr val="0000CC"/>
                </a:solidFill>
              </a:rPr>
              <a:t>valutazione esterna</a:t>
            </a:r>
            <a:r>
              <a:rPr lang="it-IT" sz="2400" dirty="0"/>
              <a:t>, sullo stato dell’arte viene effettuata </a:t>
            </a:r>
            <a:r>
              <a:rPr lang="it-IT" sz="2400" dirty="0">
                <a:solidFill>
                  <a:srgbClr val="0000CC"/>
                </a:solidFill>
              </a:rPr>
              <a:t>almeno ogni quattro </a:t>
            </a:r>
            <a:r>
              <a:rPr lang="it-IT" sz="2400" dirty="0" smtClean="0">
                <a:solidFill>
                  <a:srgbClr val="0000CC"/>
                </a:solidFill>
              </a:rPr>
              <a:t>anni da parte di valutatori esterni all’istituto </a:t>
            </a:r>
            <a:r>
              <a:rPr lang="it-IT" sz="2400" dirty="0" smtClean="0"/>
              <a:t>che stabiliscono se confermare o meno l’approvazione della HRS da parte della Commissione.</a:t>
            </a:r>
            <a:endParaRPr lang="it-IT" sz="2400" dirty="0"/>
          </a:p>
          <a:p>
            <a:pPr marL="806450" lvl="1" indent="-349250">
              <a:buFont typeface="+mj-lt"/>
              <a:buAutoNum type="arabicPeriod"/>
            </a:pPr>
            <a:endParaRPr lang="it-IT" sz="2600" dirty="0" smtClean="0">
              <a:effectLst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CUG INFN, Human Resources Strategy for Researchers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CBF51B-3B56-4924-A9D1-365310C7F0CB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5629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3449" y="904937"/>
            <a:ext cx="8178800" cy="57244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Prima</a:t>
            </a:r>
            <a:r>
              <a:rPr lang="en-US" dirty="0" smtClean="0"/>
              <a:t> di </a:t>
            </a:r>
            <a:r>
              <a:rPr lang="en-US" dirty="0" err="1" smtClean="0"/>
              <a:t>adottare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HRS </a:t>
            </a:r>
            <a:r>
              <a:rPr lang="en-US" dirty="0" err="1" smtClean="0"/>
              <a:t>occorre</a:t>
            </a:r>
            <a:r>
              <a:rPr lang="en-US" dirty="0" smtClean="0"/>
              <a:t>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chiari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CC"/>
                </a:solidFill>
              </a:rPr>
              <a:t>obiettivi</a:t>
            </a:r>
            <a:r>
              <a:rPr lang="en-US" dirty="0" smtClean="0">
                <a:solidFill>
                  <a:srgbClr val="0000CC"/>
                </a:solidFill>
              </a:rPr>
              <a:t> e le </a:t>
            </a:r>
            <a:r>
              <a:rPr lang="en-US" dirty="0" err="1" smtClean="0">
                <a:solidFill>
                  <a:srgbClr val="0000CC"/>
                </a:solidFill>
              </a:rPr>
              <a:t>motivazioni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spingono</a:t>
            </a:r>
            <a:r>
              <a:rPr lang="en-US" dirty="0" smtClean="0"/>
              <a:t> ad </a:t>
            </a:r>
            <a:r>
              <a:rPr lang="en-US" dirty="0" err="1" smtClean="0"/>
              <a:t>adottarla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it-IT" dirty="0" smtClean="0"/>
              <a:t>Per </a:t>
            </a:r>
            <a:r>
              <a:rPr lang="it-IT" dirty="0">
                <a:solidFill>
                  <a:srgbClr val="0000CC"/>
                </a:solidFill>
              </a:rPr>
              <a:t>applicare in maniera efficace la C&amp;C</a:t>
            </a:r>
            <a:r>
              <a:rPr lang="it-IT" dirty="0"/>
              <a:t>, migliorando la qualità della vita, lavorativa e non, dei suoi dipendenti mettendoli in grado di svolgere le loro attività in un ambiente favorevole.</a:t>
            </a:r>
          </a:p>
          <a:p>
            <a:pPr lvl="1"/>
            <a:r>
              <a:rPr lang="it-IT" dirty="0" smtClean="0"/>
              <a:t>Perché vogliamo un </a:t>
            </a:r>
            <a:r>
              <a:rPr lang="it-IT" dirty="0" smtClean="0">
                <a:solidFill>
                  <a:srgbClr val="0000CC"/>
                </a:solidFill>
              </a:rPr>
              <a:t>riconoscimento della nostra strategia</a:t>
            </a:r>
            <a:r>
              <a:rPr lang="it-IT" dirty="0" smtClean="0"/>
              <a:t> da parte della Comunità Europea.</a:t>
            </a:r>
            <a:endParaRPr lang="it-IT" dirty="0"/>
          </a:p>
          <a:p>
            <a:pPr lvl="1" fontAlgn="ctr"/>
            <a:r>
              <a:rPr lang="it-IT" dirty="0" smtClean="0"/>
              <a:t>Per sviluppare un importante </a:t>
            </a:r>
            <a:r>
              <a:rPr lang="it-IT" dirty="0" smtClean="0">
                <a:solidFill>
                  <a:srgbClr val="0000CC"/>
                </a:solidFill>
              </a:rPr>
              <a:t>strumento per ottimizzare </a:t>
            </a:r>
            <a:r>
              <a:rPr lang="it-IT" dirty="0">
                <a:solidFill>
                  <a:srgbClr val="0000CC"/>
                </a:solidFill>
              </a:rPr>
              <a:t>le risorse umane</a:t>
            </a:r>
            <a:r>
              <a:rPr lang="it-IT" dirty="0"/>
              <a:t> in un momento di crisi.</a:t>
            </a:r>
          </a:p>
          <a:p>
            <a:pPr lvl="1" fontAlgn="ctr"/>
            <a:r>
              <a:rPr lang="it-IT" dirty="0" smtClean="0"/>
              <a:t>Per </a:t>
            </a:r>
            <a:r>
              <a:rPr lang="it-IT" dirty="0" smtClean="0">
                <a:solidFill>
                  <a:srgbClr val="0000CC"/>
                </a:solidFill>
              </a:rPr>
              <a:t>sviluppare </a:t>
            </a:r>
            <a:r>
              <a:rPr lang="it-IT" dirty="0">
                <a:solidFill>
                  <a:srgbClr val="0000CC"/>
                </a:solidFill>
              </a:rPr>
              <a:t>un metodo </a:t>
            </a:r>
            <a:r>
              <a:rPr lang="it-IT" dirty="0" smtClean="0"/>
              <a:t>che, adottato in maniera sistematica, </a:t>
            </a:r>
            <a:r>
              <a:rPr lang="it-IT" dirty="0">
                <a:solidFill>
                  <a:srgbClr val="0000CC"/>
                </a:solidFill>
              </a:rPr>
              <a:t>aiuti </a:t>
            </a:r>
            <a:r>
              <a:rPr lang="it-IT" dirty="0" smtClean="0">
                <a:solidFill>
                  <a:srgbClr val="0000CC"/>
                </a:solidFill>
              </a:rPr>
              <a:t>l’Ente a </a:t>
            </a:r>
            <a:r>
              <a:rPr lang="it-IT" dirty="0">
                <a:solidFill>
                  <a:srgbClr val="0000CC"/>
                </a:solidFill>
              </a:rPr>
              <a:t>gestire al meglio </a:t>
            </a:r>
            <a:r>
              <a:rPr lang="it-IT" dirty="0" smtClean="0">
                <a:solidFill>
                  <a:srgbClr val="0000CC"/>
                </a:solidFill>
              </a:rPr>
              <a:t>i talenti </a:t>
            </a:r>
            <a:r>
              <a:rPr lang="it-IT" dirty="0" smtClean="0"/>
              <a:t>delle donne ed uomini che partecipano alla sua attività.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CUG INFN, Human Resources Strategy for Researchers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CBF51B-3B56-4924-A9D1-365310C7F0CB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5926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5725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Possibile strategia INFN per l’adozione di una HRS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11358"/>
            <a:ext cx="9144000" cy="545870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Costituzione </a:t>
            </a:r>
            <a:r>
              <a:rPr lang="it-IT" dirty="0"/>
              <a:t>di </a:t>
            </a:r>
            <a:r>
              <a:rPr lang="it-IT" b="1" dirty="0">
                <a:solidFill>
                  <a:srgbClr val="0000CC"/>
                </a:solidFill>
              </a:rPr>
              <a:t>un gruppo di lavoro </a:t>
            </a:r>
            <a:r>
              <a:rPr lang="it-IT" dirty="0"/>
              <a:t>che </a:t>
            </a:r>
            <a:r>
              <a:rPr lang="it-IT" dirty="0" smtClean="0"/>
              <a:t>coinvolga:</a:t>
            </a:r>
          </a:p>
          <a:p>
            <a:pPr lvl="1"/>
            <a:r>
              <a:rPr lang="it-IT" dirty="0" smtClean="0"/>
              <a:t>rappresentanti </a:t>
            </a:r>
            <a:r>
              <a:rPr lang="it-IT" dirty="0"/>
              <a:t>del </a:t>
            </a:r>
            <a:r>
              <a:rPr lang="it-IT" dirty="0" smtClean="0"/>
              <a:t>personale;</a:t>
            </a:r>
          </a:p>
          <a:p>
            <a:pPr lvl="1"/>
            <a:r>
              <a:rPr lang="it-IT" dirty="0" smtClean="0"/>
              <a:t>rappresentanti </a:t>
            </a:r>
            <a:r>
              <a:rPr lang="it-IT" dirty="0"/>
              <a:t>della </a:t>
            </a:r>
            <a:r>
              <a:rPr lang="it-IT" dirty="0" smtClean="0"/>
              <a:t>dirigenza;</a:t>
            </a:r>
          </a:p>
          <a:p>
            <a:pPr lvl="1"/>
            <a:r>
              <a:rPr lang="it-IT" dirty="0"/>
              <a:t>r</a:t>
            </a:r>
            <a:r>
              <a:rPr lang="it-IT" dirty="0" smtClean="0"/>
              <a:t>appresentanti dell’Amministrazione;</a:t>
            </a:r>
          </a:p>
          <a:p>
            <a:pPr lvl="1"/>
            <a:r>
              <a:rPr lang="it-IT" dirty="0" smtClean="0"/>
              <a:t>CUG.</a:t>
            </a:r>
            <a:endParaRPr lang="it-IT" dirty="0" smtClean="0"/>
          </a:p>
          <a:p>
            <a:r>
              <a:rPr lang="it-IT" dirty="0" smtClean="0"/>
              <a:t>Il gruppo di lavoro dovrebbe attuare:</a:t>
            </a:r>
          </a:p>
          <a:p>
            <a:pPr lvl="1"/>
            <a:r>
              <a:rPr kumimoji="1" lang="it-IT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riflessione sulle </a:t>
            </a:r>
            <a:r>
              <a:rPr kumimoji="1" lang="it-IT" sz="2800" dirty="0" smtClean="0">
                <a:solidFill>
                  <a:srgbClr val="0000CC"/>
                </a:solidFill>
                <a:effectLst/>
                <a:latin typeface="+mn-lt"/>
                <a:ea typeface="+mn-ea"/>
                <a:cs typeface="+mn-cs"/>
              </a:rPr>
              <a:t>motivazion</a:t>
            </a:r>
            <a:r>
              <a:rPr kumimoji="1" lang="it-IT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che inducono ad adottare una HRS e sugli </a:t>
            </a:r>
            <a:r>
              <a:rPr kumimoji="1" lang="it-IT" sz="2800" dirty="0" smtClean="0">
                <a:solidFill>
                  <a:srgbClr val="0000CC"/>
                </a:solidFill>
                <a:effectLst/>
                <a:latin typeface="+mn-lt"/>
                <a:ea typeface="+mn-ea"/>
                <a:cs typeface="+mn-cs"/>
              </a:rPr>
              <a:t>obiettivi e benefici che si intendono raggiungere</a:t>
            </a:r>
            <a:r>
              <a:rPr kumimoji="1" lang="it-IT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it-IT" sz="2800" dirty="0" smtClean="0">
              <a:effectLst/>
            </a:endParaRPr>
          </a:p>
          <a:p>
            <a:pPr lvl="1"/>
            <a:r>
              <a:rPr kumimoji="1" lang="it-IT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Uno </a:t>
            </a:r>
            <a:r>
              <a:rPr lang="it-IT" dirty="0" smtClean="0">
                <a:solidFill>
                  <a:srgbClr val="0000CC"/>
                </a:solidFill>
                <a:ea typeface="+mn-ea"/>
                <a:cs typeface="+mn-cs"/>
              </a:rPr>
              <a:t>s</a:t>
            </a:r>
            <a:r>
              <a:rPr kumimoji="1" lang="it-IT" sz="2800" dirty="0" smtClean="0">
                <a:solidFill>
                  <a:srgbClr val="0000CC"/>
                </a:solidFill>
                <a:effectLst/>
                <a:latin typeface="+mn-lt"/>
                <a:ea typeface="+mn-ea"/>
                <a:cs typeface="+mn-cs"/>
              </a:rPr>
              <a:t>tudio </a:t>
            </a:r>
            <a:r>
              <a:rPr kumimoji="1" lang="it-IT" sz="2800" dirty="0" smtClean="0">
                <a:solidFill>
                  <a:srgbClr val="0000CC"/>
                </a:solidFill>
                <a:effectLst/>
                <a:latin typeface="+mn-lt"/>
                <a:ea typeface="+mn-ea"/>
                <a:cs typeface="+mn-cs"/>
              </a:rPr>
              <a:t>dei documenti relativi alla HRS </a:t>
            </a:r>
            <a:r>
              <a:rPr kumimoji="1" lang="it-IT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</a:t>
            </a:r>
            <a:r>
              <a:rPr kumimoji="1" lang="it-IT" sz="2800" dirty="0" smtClean="0">
                <a:solidFill>
                  <a:srgbClr val="0000CC"/>
                </a:solidFill>
                <a:effectLst/>
                <a:latin typeface="+mn-lt"/>
                <a:ea typeface="+mn-ea"/>
                <a:cs typeface="+mn-cs"/>
              </a:rPr>
              <a:t>adattare le </a:t>
            </a:r>
            <a:r>
              <a:rPr kumimoji="1" lang="it-IT" sz="2800" dirty="0" smtClean="0">
                <a:solidFill>
                  <a:srgbClr val="0000CC"/>
                </a:solidFill>
                <a:effectLst/>
                <a:latin typeface="+mn-lt"/>
                <a:ea typeface="+mn-ea"/>
                <a:cs typeface="+mn-cs"/>
              </a:rPr>
              <a:t>linee guida alle peculiarità </a:t>
            </a:r>
            <a:r>
              <a:rPr kumimoji="1" lang="it-IT" sz="2800" dirty="0" smtClean="0">
                <a:solidFill>
                  <a:srgbClr val="0000CC"/>
                </a:solidFill>
                <a:effectLst/>
                <a:latin typeface="+mn-lt"/>
                <a:ea typeface="+mn-ea"/>
                <a:cs typeface="+mn-cs"/>
              </a:rPr>
              <a:t>dell’INFN</a:t>
            </a:r>
            <a:r>
              <a:rPr kumimoji="1" lang="it-IT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kumimoji="1" lang="it-IT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dislocazione delle sedi sul territorio, presenza dei laboratori nazionali, stretta collaborazione con l’università</a:t>
            </a:r>
            <a:r>
              <a:rPr kumimoji="1" lang="it-IT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lvl="1"/>
            <a:r>
              <a:rPr lang="it-IT" dirty="0">
                <a:solidFill>
                  <a:srgbClr val="0000CC"/>
                </a:solidFill>
              </a:rPr>
              <a:t>Contatti ed incontri con le istituzioni </a:t>
            </a:r>
            <a:r>
              <a:rPr lang="it-IT" dirty="0"/>
              <a:t>che hanno già adottato una </a:t>
            </a:r>
            <a:r>
              <a:rPr lang="it-IT" dirty="0" smtClean="0"/>
              <a:t>HRS. </a:t>
            </a:r>
            <a:endParaRPr lang="it-IT" dirty="0"/>
          </a:p>
          <a:p>
            <a:pPr lvl="1"/>
            <a:endParaRPr lang="it-IT" dirty="0" smtClean="0">
              <a:effectLst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CUG INFN, Human Resources Strategy for Researchers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CBF51B-3B56-4924-A9D1-365310C7F0CB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674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5725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Possibile strategia INFN per l’adozione di una HRS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41990"/>
            <a:ext cx="9144000" cy="5816009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>
                <a:solidFill>
                  <a:srgbClr val="0000CC"/>
                </a:solidFill>
              </a:rPr>
              <a:t>Contatti formali</a:t>
            </a:r>
            <a:r>
              <a:rPr lang="it-IT" dirty="0"/>
              <a:t> con la </a:t>
            </a:r>
            <a:r>
              <a:rPr lang="it-IT" b="1" dirty="0" smtClean="0">
                <a:solidFill>
                  <a:srgbClr val="0000CC"/>
                </a:solidFill>
              </a:rPr>
              <a:t>Commissione Europea</a:t>
            </a:r>
            <a:r>
              <a:rPr lang="it-IT" dirty="0" smtClean="0"/>
              <a:t> </a:t>
            </a:r>
            <a:r>
              <a:rPr lang="it-IT" dirty="0"/>
              <a:t>per annunciare l’intenzione di adottare una </a:t>
            </a:r>
            <a:r>
              <a:rPr lang="it-IT" dirty="0" smtClean="0"/>
              <a:t>HRS e </a:t>
            </a:r>
            <a:r>
              <a:rPr lang="it-IT" dirty="0"/>
              <a:t>verifica degli adempimenti da compiere </a:t>
            </a:r>
            <a:r>
              <a:rPr lang="it-IT" dirty="0" smtClean="0"/>
              <a:t>(04/2013</a:t>
            </a:r>
            <a:r>
              <a:rPr lang="it-IT" dirty="0"/>
              <a:t>).</a:t>
            </a:r>
          </a:p>
          <a:p>
            <a:r>
              <a:rPr lang="it-IT" b="1" dirty="0" smtClean="0">
                <a:solidFill>
                  <a:srgbClr val="0000CC"/>
                </a:solidFill>
              </a:rPr>
              <a:t>Prima </a:t>
            </a:r>
            <a:r>
              <a:rPr lang="it-IT" b="1" dirty="0">
                <a:solidFill>
                  <a:srgbClr val="0000CC"/>
                </a:solidFill>
              </a:rPr>
              <a:t>fase dell’analisi interna </a:t>
            </a:r>
            <a:r>
              <a:rPr lang="it-IT" dirty="0" smtClean="0"/>
              <a:t>(05/2013</a:t>
            </a:r>
            <a:r>
              <a:rPr lang="it-IT" dirty="0"/>
              <a:t>).</a:t>
            </a:r>
          </a:p>
          <a:p>
            <a:r>
              <a:rPr lang="it-IT" b="1" dirty="0">
                <a:solidFill>
                  <a:srgbClr val="0000CC"/>
                </a:solidFill>
              </a:rPr>
              <a:t>Seconda fase dell’analisi interna</a:t>
            </a:r>
            <a:r>
              <a:rPr lang="it-IT" dirty="0"/>
              <a:t>; messa a punto dei questionari </a:t>
            </a:r>
            <a:r>
              <a:rPr lang="it-IT" dirty="0" smtClean="0"/>
              <a:t>(07/2013).</a:t>
            </a:r>
          </a:p>
          <a:p>
            <a:r>
              <a:rPr lang="it-IT" b="1" dirty="0">
                <a:solidFill>
                  <a:srgbClr val="0000CC"/>
                </a:solidFill>
              </a:rPr>
              <a:t>Formazione per tutti i recipienti </a:t>
            </a:r>
            <a:r>
              <a:rPr lang="it-IT" dirty="0"/>
              <a:t>del questionario (07-09/2013).</a:t>
            </a:r>
          </a:p>
          <a:p>
            <a:r>
              <a:rPr lang="it-IT" b="1" dirty="0">
                <a:solidFill>
                  <a:srgbClr val="0000CC"/>
                </a:solidFill>
              </a:rPr>
              <a:t>Somministrazione del questionario</a:t>
            </a:r>
            <a:r>
              <a:rPr lang="it-IT" dirty="0"/>
              <a:t> (10/2013).</a:t>
            </a:r>
          </a:p>
          <a:p>
            <a:r>
              <a:rPr lang="it-IT" dirty="0"/>
              <a:t>Elaborazione dei dati del questionario </a:t>
            </a:r>
            <a:r>
              <a:rPr lang="it-IT" dirty="0" smtClean="0"/>
              <a:t>e della </a:t>
            </a:r>
            <a:r>
              <a:rPr lang="it-IT" b="1" dirty="0">
                <a:solidFill>
                  <a:srgbClr val="0000CC"/>
                </a:solidFill>
              </a:rPr>
              <a:t>“</a:t>
            </a:r>
            <a:r>
              <a:rPr lang="it-IT" b="1" i="1" dirty="0">
                <a:solidFill>
                  <a:srgbClr val="0000CC"/>
                </a:solidFill>
              </a:rPr>
              <a:t>gap </a:t>
            </a:r>
            <a:r>
              <a:rPr lang="it-IT" b="1" i="1" dirty="0" err="1">
                <a:solidFill>
                  <a:srgbClr val="0000CC"/>
                </a:solidFill>
              </a:rPr>
              <a:t>analysis</a:t>
            </a:r>
            <a:r>
              <a:rPr lang="it-IT" b="1" dirty="0">
                <a:solidFill>
                  <a:srgbClr val="0000CC"/>
                </a:solidFill>
              </a:rPr>
              <a:t>”</a:t>
            </a:r>
            <a:r>
              <a:rPr lang="it-IT" dirty="0"/>
              <a:t> (11-12/2013).</a:t>
            </a:r>
          </a:p>
          <a:p>
            <a:r>
              <a:rPr lang="it-IT" b="1" dirty="0">
                <a:solidFill>
                  <a:srgbClr val="0000CC"/>
                </a:solidFill>
              </a:rPr>
              <a:t>Elaborazione del piano di azioni</a:t>
            </a:r>
            <a:r>
              <a:rPr lang="it-IT" dirty="0"/>
              <a:t> ed adozione istituzionale della HRS (12/2013-01/2014). </a:t>
            </a:r>
          </a:p>
          <a:p>
            <a:r>
              <a:rPr lang="it-IT" b="1" dirty="0">
                <a:solidFill>
                  <a:srgbClr val="0000CC"/>
                </a:solidFill>
              </a:rPr>
              <a:t>Integrazione della HRS nella strategia e visione istituzionale dell’Ente</a:t>
            </a:r>
            <a:r>
              <a:rPr lang="it-IT" b="1" dirty="0"/>
              <a:t> </a:t>
            </a:r>
            <a:r>
              <a:rPr lang="it-IT" dirty="0"/>
              <a:t>(con i tempi previsti dalla HRS).</a:t>
            </a:r>
          </a:p>
          <a:p>
            <a:r>
              <a:rPr lang="it-IT" b="1" dirty="0">
                <a:solidFill>
                  <a:srgbClr val="0000CC"/>
                </a:solidFill>
              </a:rPr>
              <a:t>Verifica periodica </a:t>
            </a:r>
            <a:r>
              <a:rPr lang="it-IT" dirty="0"/>
              <a:t>dello stato e della applicazione della strategia (biennale).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CUG INFN, Human Resources Strategy for Researchers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CBF51B-3B56-4924-A9D1-365310C7F0CB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5342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chiediamo alla 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61156"/>
            <a:ext cx="8178800" cy="499674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L’adozione di una HRS richiede il </a:t>
            </a:r>
            <a:r>
              <a:rPr lang="it-IT" b="1" dirty="0" smtClean="0">
                <a:solidFill>
                  <a:srgbClr val="0000CC"/>
                </a:solidFill>
              </a:rPr>
              <a:t>massimo </a:t>
            </a:r>
            <a:r>
              <a:rPr lang="it-IT" b="1" dirty="0">
                <a:solidFill>
                  <a:srgbClr val="0000CC"/>
                </a:solidFill>
              </a:rPr>
              <a:t>coinvolgimento di tutti i protagonisti</a:t>
            </a:r>
            <a:r>
              <a:rPr lang="it-IT" dirty="0"/>
              <a:t> della ricerca nell’Ente. </a:t>
            </a:r>
            <a:r>
              <a:rPr lang="it-IT" dirty="0" smtClean="0"/>
              <a:t>È importante che ci sia un pieno supporto da parte </a:t>
            </a:r>
            <a:r>
              <a:rPr lang="it-IT" b="1" dirty="0" smtClean="0">
                <a:solidFill>
                  <a:srgbClr val="0000CC"/>
                </a:solidFill>
              </a:rPr>
              <a:t>degli </a:t>
            </a:r>
            <a:r>
              <a:rPr lang="it-IT" b="1" dirty="0">
                <a:solidFill>
                  <a:srgbClr val="0000CC"/>
                </a:solidFill>
              </a:rPr>
              <a:t>organi </a:t>
            </a:r>
            <a:r>
              <a:rPr lang="it-IT" b="1" dirty="0" smtClean="0">
                <a:solidFill>
                  <a:srgbClr val="0000CC"/>
                </a:solidFill>
              </a:rPr>
              <a:t>direttivi.</a:t>
            </a:r>
            <a:endParaRPr lang="it-IT" dirty="0" smtClean="0"/>
          </a:p>
          <a:p>
            <a:r>
              <a:rPr lang="it-IT" dirty="0" smtClean="0"/>
              <a:t>Per poter cominciare ad essere operativi </a:t>
            </a:r>
            <a:r>
              <a:rPr lang="it-IT" dirty="0" smtClean="0"/>
              <a:t>occorre:</a:t>
            </a:r>
            <a:endParaRPr lang="it-IT" dirty="0" smtClean="0"/>
          </a:p>
          <a:p>
            <a:pPr lvl="1"/>
            <a:r>
              <a:rPr lang="it-IT" dirty="0" smtClean="0">
                <a:solidFill>
                  <a:srgbClr val="0000CC"/>
                </a:solidFill>
              </a:rPr>
              <a:t>Una lettera di intenti</a:t>
            </a:r>
            <a:r>
              <a:rPr lang="it-IT" dirty="0" smtClean="0"/>
              <a:t>, in cui si formalizzi l’intenzione di intraprendere il percorso di adozione della HRS (questo permetterebbe di intavolare i primi contatti informali con </a:t>
            </a:r>
            <a:r>
              <a:rPr lang="it-IT" dirty="0" err="1" smtClean="0"/>
              <a:t>Brussels</a:t>
            </a:r>
            <a:r>
              <a:rPr lang="it-IT" dirty="0" smtClean="0"/>
              <a:t>).</a:t>
            </a:r>
          </a:p>
          <a:p>
            <a:pPr lvl="1"/>
            <a:r>
              <a:rPr lang="it-IT" dirty="0" smtClean="0">
                <a:solidFill>
                  <a:srgbClr val="0000CC"/>
                </a:solidFill>
              </a:rPr>
              <a:t>Il via libera alla formazione del gruppo di lavoro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CUG INFN, Human Resources Strategy for Researchers</a:t>
            </a:r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CBF51B-3B56-4924-A9D1-365310C7F0CB}" type="slidenum">
              <a:rPr lang="it-I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096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5725"/>
            <a:ext cx="9144000" cy="6096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LINKS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CUG INFN, Human Resources Strategy for Researchers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CBF51B-3B56-4924-A9D1-365310C7F0CB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589181" y="1157906"/>
            <a:ext cx="4183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it-IT" sz="2000" kern="0" dirty="0">
                <a:solidFill>
                  <a:srgbClr val="000000"/>
                </a:solidFill>
              </a:rPr>
              <a:t>La </a:t>
            </a:r>
            <a:r>
              <a:rPr kumimoji="1" lang="it-IT" sz="2000" kern="0" dirty="0">
                <a:solidFill>
                  <a:srgbClr val="000000"/>
                </a:solidFill>
                <a:hlinkClick r:id="rId2"/>
              </a:rPr>
              <a:t>Carta Europea dei Ricercatori </a:t>
            </a:r>
            <a:r>
              <a:rPr kumimoji="1" lang="it-IT" sz="2000" kern="0" dirty="0">
                <a:solidFill>
                  <a:srgbClr val="000000"/>
                </a:solidFill>
              </a:rPr>
              <a:t>ed 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1045035"/>
            <a:ext cx="7463971" cy="535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07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C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>
                  <a:alpha val="50000"/>
                </a:scheme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449263" rtl="0" eaLnBrk="0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34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rgbClr val="3333CC"/>
            </a:solidFill>
            <a:effectLst/>
            <a:latin typeface="Times New Roman" pitchFamily="18" charset="0"/>
            <a:ea typeface="MS Gothic" pitchFamily="49" charset="-128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>
                  <a:alpha val="50000"/>
                </a:scheme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449263" rtl="0" eaLnBrk="0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3333CC"/>
            </a:solidFill>
            <a:effectLst/>
            <a:latin typeface="Times New Roman" pitchFamily="18" charset="0"/>
            <a:ea typeface="MS Gothic" pitchFamily="49" charset="-128"/>
            <a:cs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814</Words>
  <Application>Microsoft Office PowerPoint</Application>
  <PresentationFormat>Presentazione su schermo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Contemporary Portrait</vt:lpstr>
      <vt:lpstr>The Human Resources Strategy for Researchers</vt:lpstr>
      <vt:lpstr>La HRS in breve</vt:lpstr>
      <vt:lpstr>I cinque passaggi della HRS</vt:lpstr>
      <vt:lpstr>HRS</vt:lpstr>
      <vt:lpstr>Possibile strategia INFN per l’adozione di una HRS</vt:lpstr>
      <vt:lpstr>Possibile strategia INFN per l’adozione di una HRS</vt:lpstr>
      <vt:lpstr>Cosa chiediamo alla GE</vt:lpstr>
      <vt:lpstr>LINKS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Resources Strategy for Researchers</dc:title>
  <dc:creator>angela gargano</dc:creator>
  <cp:lastModifiedBy>Francesco S. Cafagna</cp:lastModifiedBy>
  <cp:revision>23</cp:revision>
  <dcterms:created xsi:type="dcterms:W3CDTF">2013-04-07T13:46:37Z</dcterms:created>
  <dcterms:modified xsi:type="dcterms:W3CDTF">2013-04-09T16:00:57Z</dcterms:modified>
</cp:coreProperties>
</file>