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0" r:id="rId2"/>
    <p:sldId id="257" r:id="rId3"/>
    <p:sldId id="264" r:id="rId4"/>
    <p:sldId id="262" r:id="rId5"/>
    <p:sldId id="259" r:id="rId6"/>
    <p:sldId id="319" r:id="rId7"/>
    <p:sldId id="289" r:id="rId8"/>
    <p:sldId id="296" r:id="rId9"/>
    <p:sldId id="283" r:id="rId10"/>
    <p:sldId id="290" r:id="rId11"/>
    <p:sldId id="326" r:id="rId12"/>
    <p:sldId id="330" r:id="rId13"/>
    <p:sldId id="305" r:id="rId14"/>
    <p:sldId id="258" r:id="rId15"/>
    <p:sldId id="329" r:id="rId16"/>
    <p:sldId id="30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9992" autoAdjust="0"/>
    <p:restoredTop sz="94755" autoAdjust="0"/>
  </p:normalViewPr>
  <p:slideViewPr>
    <p:cSldViewPr snapToGrid="0" snapToObjects="1">
      <p:cViewPr>
        <p:scale>
          <a:sx n="75" d="100"/>
          <a:sy n="75" d="100"/>
        </p:scale>
        <p:origin x="-80" y="-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4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D36DA-56EF-BD49-B731-D3128CC90940}" type="datetimeFigureOut">
              <a:rPr lang="it-IT" smtClean="0"/>
              <a:t>7/22/16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4D7DB-B001-5346-ADCF-E91C15FBC49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09424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C8A3E-FB13-BC41-86C8-F2673E444B8C}" type="datetimeFigureOut">
              <a:rPr lang="en-US" smtClean="0"/>
              <a:t>7/22/16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FC67D-FADD-B04C-90A8-5A6D607ADE1C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638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Problema:</a:t>
            </a:r>
            <a:r>
              <a:rPr lang="it-IT" baseline="0" dirty="0" smtClean="0"/>
              <a:t> Scadenza PTAP – </a:t>
            </a:r>
            <a:r>
              <a:rPr lang="it-IT" baseline="0" smtClean="0"/>
              <a:t>Relazione annuale</a:t>
            </a:r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FC67D-FADD-B04C-90A8-5A6D607ADE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01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Bologna, per il CUG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Bologna, per il CUG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Bologna, per il CUG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Bologna, per il CUG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Bologna, per il CUG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Bologna, per il CUG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Bologna, per il CUG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Bologna, per il CUG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Bologna, per il CUG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Bologna, per il CUG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Bologna, per il CUG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Bologna, per il CUG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Bologna, per il CUG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Bologna, per il CUG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Bologna, per il CUG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Bologna, per il CUG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Bologna, per il CUG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Alessia Bruni, Bologna, per il CUG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Il Piano </a:t>
            </a:r>
            <a:r>
              <a:rPr lang="en-US" sz="3600" dirty="0" err="1"/>
              <a:t>T</a:t>
            </a:r>
            <a:r>
              <a:rPr lang="en-US" sz="3600" dirty="0" err="1" smtClean="0"/>
              <a:t>riennale</a:t>
            </a:r>
            <a:r>
              <a:rPr lang="en-US" sz="3600" dirty="0" smtClean="0"/>
              <a:t> </a:t>
            </a:r>
            <a:r>
              <a:rPr lang="en-US" sz="3600" dirty="0"/>
              <a:t>di </a:t>
            </a:r>
            <a:r>
              <a:rPr lang="en-US" sz="3600" dirty="0" err="1"/>
              <a:t>Azioni</a:t>
            </a:r>
            <a:r>
              <a:rPr lang="en-US" sz="3600" dirty="0"/>
              <a:t> </a:t>
            </a:r>
            <a:r>
              <a:rPr lang="en-US" sz="3600" dirty="0" smtClean="0"/>
              <a:t>Positive</a:t>
            </a:r>
            <a:br>
              <a:rPr lang="en-US" sz="36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https://</a:t>
            </a:r>
            <a:r>
              <a:rPr lang="en-US" sz="1800" dirty="0" err="1"/>
              <a:t>web.infn.it</a:t>
            </a:r>
            <a:r>
              <a:rPr lang="en-US" sz="1800" dirty="0"/>
              <a:t>/CUG/images/alfresco/</a:t>
            </a:r>
            <a:r>
              <a:rPr lang="en-US" sz="1800" dirty="0" err="1"/>
              <a:t>Ptap</a:t>
            </a:r>
            <a:r>
              <a:rPr lang="en-US" sz="1800" dirty="0"/>
              <a:t>/20150331_del_cd_13635.pdf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700026" cy="4195481"/>
          </a:xfrm>
        </p:spPr>
        <p:txBody>
          <a:bodyPr>
            <a:normAutofit/>
          </a:bodyPr>
          <a:lstStyle/>
          <a:p>
            <a:r>
              <a:rPr lang="en-US" dirty="0" err="1" smtClean="0"/>
              <a:t>Normativi</a:t>
            </a:r>
            <a:r>
              <a:rPr lang="en-US" dirty="0" smtClean="0"/>
              <a:t> </a:t>
            </a:r>
            <a:r>
              <a:rPr lang="en-US" dirty="0" err="1" smtClean="0"/>
              <a:t>italiana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strategie</a:t>
            </a:r>
            <a:r>
              <a:rPr lang="en-US" dirty="0" smtClean="0"/>
              <a:t> </a:t>
            </a:r>
            <a:r>
              <a:rPr lang="en-US" dirty="0" err="1" smtClean="0"/>
              <a:t>introdotte</a:t>
            </a:r>
            <a:r>
              <a:rPr lang="en-US" dirty="0" smtClean="0"/>
              <a:t> ANCHE </a:t>
            </a:r>
            <a:r>
              <a:rPr lang="en-US" dirty="0" err="1" smtClean="0"/>
              <a:t>attraverso</a:t>
            </a:r>
            <a:r>
              <a:rPr lang="en-US" dirty="0" smtClean="0"/>
              <a:t> PTAP</a:t>
            </a:r>
          </a:p>
          <a:p>
            <a:endParaRPr lang="en-US" dirty="0"/>
          </a:p>
          <a:p>
            <a:r>
              <a:rPr lang="en-US" dirty="0" smtClean="0"/>
              <a:t>le </a:t>
            </a:r>
            <a:r>
              <a:rPr lang="en-US" dirty="0" err="1"/>
              <a:t>azioni</a:t>
            </a:r>
            <a:r>
              <a:rPr lang="en-US" dirty="0"/>
              <a:t> positive 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misure</a:t>
            </a:r>
            <a:r>
              <a:rPr lang="en-US" dirty="0"/>
              <a:t> </a:t>
            </a:r>
            <a:r>
              <a:rPr lang="en-US" dirty="0" err="1"/>
              <a:t>temporanee</a:t>
            </a:r>
            <a:r>
              <a:rPr lang="en-US" dirty="0"/>
              <a:t> </a:t>
            </a:r>
            <a:r>
              <a:rPr lang="en-US" dirty="0" err="1"/>
              <a:t>speciali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, in </a:t>
            </a:r>
            <a:r>
              <a:rPr lang="en-US" dirty="0" err="1"/>
              <a:t>deroga</a:t>
            </a:r>
            <a:r>
              <a:rPr lang="en-US" dirty="0"/>
              <a:t> al principio di </a:t>
            </a:r>
            <a:r>
              <a:rPr lang="en-US" dirty="0" err="1"/>
              <a:t>uguaglianza</a:t>
            </a:r>
            <a:r>
              <a:rPr lang="en-US" dirty="0"/>
              <a:t> </a:t>
            </a:r>
            <a:r>
              <a:rPr lang="en-US" dirty="0" err="1"/>
              <a:t>formale</a:t>
            </a:r>
            <a:r>
              <a:rPr lang="en-US" dirty="0"/>
              <a:t>,  </a:t>
            </a:r>
            <a:r>
              <a:rPr lang="en-US" dirty="0" err="1"/>
              <a:t>mirano</a:t>
            </a:r>
            <a:r>
              <a:rPr lang="en-US" dirty="0"/>
              <a:t> a </a:t>
            </a:r>
            <a:r>
              <a:rPr lang="en-US" dirty="0" err="1"/>
              <a:t>rimuovere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ostacoli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piena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effettiva</a:t>
            </a:r>
            <a:r>
              <a:rPr lang="en-US" dirty="0"/>
              <a:t> </a:t>
            </a:r>
            <a:r>
              <a:rPr lang="en-US" dirty="0" err="1"/>
              <a:t>parità</a:t>
            </a:r>
            <a:r>
              <a:rPr lang="en-US" dirty="0"/>
              <a:t> di </a:t>
            </a:r>
            <a:r>
              <a:rPr lang="en-US" dirty="0" err="1"/>
              <a:t>opportunità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donne</a:t>
            </a:r>
            <a:r>
              <a:rPr lang="en-US" dirty="0"/>
              <a:t> e </a:t>
            </a:r>
            <a:r>
              <a:rPr lang="en-US" dirty="0" err="1"/>
              <a:t>uomini</a:t>
            </a:r>
            <a:r>
              <a:rPr lang="en-US" dirty="0"/>
              <a:t>.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misure</a:t>
            </a:r>
            <a:r>
              <a:rPr lang="en-US" dirty="0"/>
              <a:t> “</a:t>
            </a:r>
            <a:r>
              <a:rPr lang="en-US" dirty="0" err="1"/>
              <a:t>speciali</a:t>
            </a:r>
            <a:r>
              <a:rPr lang="en-US" dirty="0"/>
              <a:t>”, in </a:t>
            </a:r>
            <a:r>
              <a:rPr lang="en-US" dirty="0" err="1"/>
              <a:t>quanto</a:t>
            </a:r>
            <a:r>
              <a:rPr lang="en-US" dirty="0"/>
              <a:t> non </a:t>
            </a:r>
            <a:r>
              <a:rPr lang="en-US" dirty="0" err="1"/>
              <a:t>generali</a:t>
            </a:r>
            <a:r>
              <a:rPr lang="en-US" dirty="0"/>
              <a:t> ma </a:t>
            </a:r>
            <a:r>
              <a:rPr lang="en-US" dirty="0" err="1"/>
              <a:t>specifiche</a:t>
            </a:r>
            <a:r>
              <a:rPr lang="en-US" dirty="0"/>
              <a:t> e ben definite,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intervengono</a:t>
            </a:r>
            <a:r>
              <a:rPr lang="en-US" dirty="0"/>
              <a:t> in un </a:t>
            </a:r>
            <a:r>
              <a:rPr lang="en-US" dirty="0" err="1"/>
              <a:t>determinato</a:t>
            </a:r>
            <a:r>
              <a:rPr lang="en-US" dirty="0"/>
              <a:t> </a:t>
            </a:r>
            <a:r>
              <a:rPr lang="en-US" dirty="0" err="1"/>
              <a:t>contesto</a:t>
            </a:r>
            <a:r>
              <a:rPr lang="en-US" dirty="0"/>
              <a:t> per </a:t>
            </a:r>
            <a:r>
              <a:rPr lang="en-US" dirty="0" err="1"/>
              <a:t>eliminare</a:t>
            </a:r>
            <a:r>
              <a:rPr lang="en-US" dirty="0"/>
              <a:t> </a:t>
            </a:r>
            <a:r>
              <a:rPr lang="en-US" dirty="0" err="1"/>
              <a:t>ogni</a:t>
            </a:r>
            <a:r>
              <a:rPr lang="en-US" dirty="0"/>
              <a:t> forma di </a:t>
            </a:r>
            <a:r>
              <a:rPr lang="en-US" dirty="0" err="1"/>
              <a:t>discriminazione</a:t>
            </a:r>
            <a:r>
              <a:rPr lang="en-US" dirty="0"/>
              <a:t>, </a:t>
            </a:r>
            <a:r>
              <a:rPr lang="en-US" dirty="0" err="1"/>
              <a:t>sia</a:t>
            </a:r>
            <a:r>
              <a:rPr lang="en-US" dirty="0"/>
              <a:t> </a:t>
            </a:r>
            <a:r>
              <a:rPr lang="en-US" dirty="0" err="1"/>
              <a:t>diretta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indiretta</a:t>
            </a:r>
            <a:r>
              <a:rPr lang="en-US" dirty="0"/>
              <a:t> e “</a:t>
            </a:r>
            <a:r>
              <a:rPr lang="en-US" dirty="0" err="1"/>
              <a:t>temporanee</a:t>
            </a:r>
            <a:r>
              <a:rPr lang="en-US" dirty="0"/>
              <a:t>”, in </a:t>
            </a:r>
            <a:r>
              <a:rPr lang="en-US" dirty="0" err="1"/>
              <a:t>quanto</a:t>
            </a:r>
            <a:r>
              <a:rPr lang="en-US" dirty="0"/>
              <a:t> </a:t>
            </a:r>
            <a:r>
              <a:rPr lang="en-US" dirty="0" err="1"/>
              <a:t>necessarie</a:t>
            </a:r>
            <a:r>
              <a:rPr lang="en-US" dirty="0"/>
              <a:t> </a:t>
            </a:r>
            <a:r>
              <a:rPr lang="en-US" dirty="0" err="1"/>
              <a:t>fintanto</a:t>
            </a:r>
            <a:r>
              <a:rPr lang="en-US" dirty="0"/>
              <a:t> 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rilevi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disparità</a:t>
            </a:r>
            <a:r>
              <a:rPr lang="en-US" dirty="0"/>
              <a:t> di </a:t>
            </a:r>
            <a:r>
              <a:rPr lang="en-US" dirty="0" err="1"/>
              <a:t>trattamento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donne</a:t>
            </a:r>
            <a:r>
              <a:rPr lang="en-US" dirty="0"/>
              <a:t> e </a:t>
            </a:r>
            <a:r>
              <a:rPr lang="en-US" dirty="0" err="1"/>
              <a:t>uomini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Bologna, per il CUG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418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Elaborazione</a:t>
            </a:r>
            <a:r>
              <a:rPr lang="en-US" sz="3600" dirty="0" smtClean="0"/>
              <a:t> di </a:t>
            </a:r>
            <a:r>
              <a:rPr lang="en-US" sz="3600" dirty="0" err="1" smtClean="0"/>
              <a:t>una</a:t>
            </a:r>
            <a:r>
              <a:rPr lang="en-US" sz="3600" dirty="0" smtClean="0"/>
              <a:t> </a:t>
            </a:r>
            <a:r>
              <a:rPr lang="en-US" sz="3600" dirty="0" err="1" smtClean="0"/>
              <a:t>strategia</a:t>
            </a:r>
            <a:r>
              <a:rPr lang="en-US" sz="3600" dirty="0" smtClean="0"/>
              <a:t> di </a:t>
            </a:r>
            <a:r>
              <a:rPr lang="en-US" sz="3600" dirty="0" err="1" smtClean="0"/>
              <a:t>comunicazione</a:t>
            </a:r>
            <a:r>
              <a:rPr lang="en-US" sz="3600" dirty="0" smtClean="0"/>
              <a:t> PTAP 1.1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2052918"/>
            <a:ext cx="9403742" cy="4195481"/>
          </a:xfrm>
        </p:spPr>
        <p:txBody>
          <a:bodyPr>
            <a:normAutofit/>
          </a:bodyPr>
          <a:lstStyle/>
          <a:p>
            <a:r>
              <a:rPr lang="en-US" dirty="0" err="1" smtClean="0"/>
              <a:t>Molte</a:t>
            </a:r>
            <a:r>
              <a:rPr lang="en-US" dirty="0" smtClean="0"/>
              <a:t> </a:t>
            </a:r>
            <a:r>
              <a:rPr lang="en-US" dirty="0" err="1" smtClean="0"/>
              <a:t>informazioni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pubbliche</a:t>
            </a:r>
            <a:r>
              <a:rPr lang="en-US" dirty="0" smtClean="0"/>
              <a:t>, la </a:t>
            </a:r>
            <a:r>
              <a:rPr lang="en-US" dirty="0" err="1" smtClean="0"/>
              <a:t>trasparenza</a:t>
            </a:r>
            <a:r>
              <a:rPr lang="en-US" dirty="0" smtClean="0"/>
              <a:t>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aumentata</a:t>
            </a:r>
            <a:r>
              <a:rPr lang="en-US" dirty="0"/>
              <a:t>.</a:t>
            </a:r>
            <a:r>
              <a:rPr lang="en-US" dirty="0" smtClean="0"/>
              <a:t> </a:t>
            </a:r>
            <a:r>
              <a:rPr lang="en-US" dirty="0" err="1"/>
              <a:t>T</a:t>
            </a:r>
            <a:r>
              <a:rPr lang="en-US" dirty="0" err="1" smtClean="0"/>
              <a:t>rasparenza</a:t>
            </a:r>
            <a:r>
              <a:rPr lang="en-US" dirty="0" smtClean="0"/>
              <a:t> non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comunicazione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Ad </a:t>
            </a:r>
            <a:r>
              <a:rPr lang="en-US" dirty="0" err="1" smtClean="0"/>
              <a:t>esempio</a:t>
            </a:r>
            <a:r>
              <a:rPr lang="en-US" dirty="0" smtClean="0"/>
              <a:t>, al fine di </a:t>
            </a:r>
            <a:r>
              <a:rPr lang="en-US" dirty="0" err="1" smtClean="0"/>
              <a:t>ottimizzare</a:t>
            </a:r>
            <a:r>
              <a:rPr lang="en-US" dirty="0" smtClean="0"/>
              <a:t> la </a:t>
            </a:r>
            <a:r>
              <a:rPr lang="en-US" dirty="0" err="1" smtClean="0"/>
              <a:t>comunicazione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 err="1" smtClean="0"/>
              <a:t>Modalità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/>
              <a:t>c</a:t>
            </a:r>
            <a:r>
              <a:rPr lang="en-US" dirty="0" err="1" smtClean="0"/>
              <a:t>ircolazione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informazioni</a:t>
            </a:r>
            <a:r>
              <a:rPr lang="en-US" dirty="0" smtClean="0"/>
              <a:t> da AC verso </a:t>
            </a:r>
            <a:r>
              <a:rPr lang="en-US" dirty="0" err="1" smtClean="0"/>
              <a:t>strutture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Creazione</a:t>
            </a:r>
            <a:r>
              <a:rPr lang="en-US" dirty="0" smtClean="0"/>
              <a:t> di </a:t>
            </a:r>
            <a:r>
              <a:rPr lang="en-US" dirty="0" err="1" smtClean="0"/>
              <a:t>pagine</a:t>
            </a:r>
            <a:r>
              <a:rPr lang="en-US" dirty="0" smtClean="0"/>
              <a:t> web </a:t>
            </a:r>
            <a:r>
              <a:rPr lang="en-US" dirty="0" err="1" smtClean="0"/>
              <a:t>riservate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dipendenti</a:t>
            </a:r>
            <a:r>
              <a:rPr lang="en-US" dirty="0" smtClean="0"/>
              <a:t>, </a:t>
            </a:r>
            <a:r>
              <a:rPr lang="en-US" dirty="0" err="1" smtClean="0"/>
              <a:t>ie</a:t>
            </a:r>
            <a:r>
              <a:rPr lang="en-US" dirty="0" smtClean="0"/>
              <a:t>. news </a:t>
            </a:r>
            <a:r>
              <a:rPr lang="en-US" dirty="0" err="1" smtClean="0"/>
              <a:t>amministrative</a:t>
            </a:r>
            <a:endParaRPr lang="en-US" dirty="0" smtClean="0"/>
          </a:p>
          <a:p>
            <a:r>
              <a:rPr lang="en-US" dirty="0" err="1" smtClean="0"/>
              <a:t>Comunit</a:t>
            </a:r>
            <a:r>
              <a:rPr lang="en-US" dirty="0" err="1" smtClean="0"/>
              <a:t>à</a:t>
            </a:r>
            <a:r>
              <a:rPr lang="en-US" dirty="0" smtClean="0"/>
              <a:t> di </a:t>
            </a:r>
            <a:r>
              <a:rPr lang="en-US" dirty="0" err="1" smtClean="0"/>
              <a:t>pratica</a:t>
            </a:r>
            <a:r>
              <a:rPr lang="en-US" dirty="0" smtClean="0"/>
              <a:t>. </a:t>
            </a:r>
            <a:r>
              <a:rPr lang="en-US" dirty="0" err="1" smtClean="0"/>
              <a:t>Mettere</a:t>
            </a:r>
            <a:r>
              <a:rPr lang="en-US" dirty="0" smtClean="0"/>
              <a:t> </a:t>
            </a:r>
            <a:r>
              <a:rPr lang="en-US" dirty="0" smtClean="0"/>
              <a:t>in </a:t>
            </a:r>
            <a:r>
              <a:rPr lang="en-US" dirty="0" err="1" smtClean="0"/>
              <a:t>comune</a:t>
            </a:r>
            <a:r>
              <a:rPr lang="en-US" dirty="0" smtClean="0"/>
              <a:t> le </a:t>
            </a:r>
            <a:r>
              <a:rPr lang="en-US" dirty="0" err="1" smtClean="0"/>
              <a:t>buone</a:t>
            </a:r>
            <a:r>
              <a:rPr lang="en-US" dirty="0" smtClean="0"/>
              <a:t> </a:t>
            </a:r>
            <a:r>
              <a:rPr lang="en-US" dirty="0" err="1" smtClean="0"/>
              <a:t>prassi</a:t>
            </a:r>
            <a:r>
              <a:rPr lang="en-US" dirty="0" smtClean="0"/>
              <a:t>,</a:t>
            </a:r>
          </a:p>
          <a:p>
            <a:r>
              <a:rPr lang="en-US" dirty="0" smtClean="0"/>
              <a:t>PTAP </a:t>
            </a:r>
            <a:r>
              <a:rPr lang="en-US" dirty="0"/>
              <a:t>2.2 </a:t>
            </a:r>
            <a:r>
              <a:rPr lang="en-US" dirty="0" err="1"/>
              <a:t>Garantire</a:t>
            </a:r>
            <a:r>
              <a:rPr lang="en-US" dirty="0"/>
              <a:t> </a:t>
            </a:r>
            <a:r>
              <a:rPr lang="en-US" dirty="0" err="1"/>
              <a:t>meccanismi</a:t>
            </a:r>
            <a:r>
              <a:rPr lang="en-US" dirty="0"/>
              <a:t> di </a:t>
            </a:r>
            <a:r>
              <a:rPr lang="en-US" dirty="0" err="1"/>
              <a:t>pubblicità</a:t>
            </a:r>
            <a:r>
              <a:rPr lang="en-US" dirty="0"/>
              <a:t> per la </a:t>
            </a:r>
            <a:r>
              <a:rPr lang="en-US" dirty="0" err="1"/>
              <a:t>copertura</a:t>
            </a:r>
            <a:r>
              <a:rPr lang="en-US" dirty="0"/>
              <a:t> di </a:t>
            </a:r>
            <a:r>
              <a:rPr lang="en-US" dirty="0" err="1"/>
              <a:t>posizioni</a:t>
            </a:r>
            <a:r>
              <a:rPr lang="en-US" dirty="0"/>
              <a:t> </a:t>
            </a:r>
            <a:r>
              <a:rPr lang="en-US" dirty="0" err="1"/>
              <a:t>vacanti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Bologna, per il CUG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075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729001"/>
              </p:ext>
            </p:extLst>
          </p:nvPr>
        </p:nvGraphicFramePr>
        <p:xfrm>
          <a:off x="1" y="465059"/>
          <a:ext cx="12056533" cy="5984071"/>
        </p:xfrm>
        <a:graphic>
          <a:graphicData uri="http://schemas.openxmlformats.org/drawingml/2006/table">
            <a:tbl>
              <a:tblPr/>
              <a:tblGrid>
                <a:gridCol w="2794897"/>
                <a:gridCol w="3643288"/>
                <a:gridCol w="5618348"/>
              </a:tblGrid>
              <a:tr h="635605"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Obiettivo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Generale</a:t>
                      </a:r>
                      <a:endParaRPr lang="en-US" sz="1400" dirty="0">
                        <a:effectLst/>
                      </a:endParaRPr>
                    </a:p>
                  </a:txBody>
                  <a:tcPr marL="11623" marR="11623" marT="11623" marB="11623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Obiettivo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Specifico</a:t>
                      </a:r>
                      <a:endParaRPr lang="en-US" sz="1400" dirty="0">
                        <a:effectLst/>
                      </a:endParaRPr>
                    </a:p>
                  </a:txBody>
                  <a:tcPr marL="11623" marR="11623" marT="11623" marB="1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/>
                      </a:r>
                      <a:br>
                        <a:rPr lang="en-US" sz="1400" dirty="0">
                          <a:effectLst/>
                        </a:rPr>
                      </a:br>
                      <a:endParaRPr lang="en-US" sz="1400" dirty="0">
                        <a:effectLst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Azione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Positiva</a:t>
                      </a:r>
                      <a:endParaRPr lang="en-US" sz="1400" dirty="0">
                        <a:effectLst/>
                      </a:endParaRPr>
                    </a:p>
                    <a:p>
                      <a:pPr algn="ctr" rtl="0">
                        <a:spcAft>
                          <a:spcPts val="576"/>
                        </a:spcAft>
                      </a:pPr>
                      <a:r>
                        <a:rPr lang="en-US" sz="1400" dirty="0">
                          <a:effectLst/>
                        </a:rPr>
                        <a:t/>
                      </a:r>
                      <a:br>
                        <a:rPr lang="en-US" sz="1400" dirty="0">
                          <a:effectLst/>
                        </a:rPr>
                      </a:br>
                      <a:endParaRPr lang="en-US" sz="1400" dirty="0">
                        <a:effectLst/>
                      </a:endParaRPr>
                    </a:p>
                  </a:txBody>
                  <a:tcPr marL="11623" marR="11623" marT="11623" marB="116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71636">
                <a:tc rowSpan="3"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1) AUMENTARE LA TRASPARENZA NEI PROCESSI DECISIONALI E AUMENTARE LA CIRCOLAZIONE DELLE INFORMAZIONI</a:t>
                      </a:r>
                      <a:endParaRPr lang="en-US" sz="1400" dirty="0">
                        <a:effectLst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/>
                      </a:r>
                      <a:br>
                        <a:rPr lang="en-US" sz="1400" dirty="0">
                          <a:effectLst/>
                        </a:rPr>
                      </a:br>
                      <a:endParaRPr lang="en-US" sz="1400" dirty="0">
                        <a:effectLst/>
                      </a:endParaRPr>
                    </a:p>
                    <a:p>
                      <a:pPr algn="ctr" rtl="0">
                        <a:spcAft>
                          <a:spcPts val="576"/>
                        </a:spcAft>
                      </a:pPr>
                      <a:r>
                        <a:rPr lang="en-US" sz="1400" dirty="0">
                          <a:effectLst/>
                        </a:rPr>
                        <a:t>“</a:t>
                      </a:r>
                      <a:r>
                        <a:rPr lang="en-US" sz="1400" i="1" dirty="0" err="1">
                          <a:effectLst/>
                        </a:rPr>
                        <a:t>Uomini</a:t>
                      </a:r>
                      <a:r>
                        <a:rPr lang="en-US" sz="1400" i="1" dirty="0">
                          <a:effectLst/>
                        </a:rPr>
                        <a:t> e </a:t>
                      </a:r>
                      <a:r>
                        <a:rPr lang="en-US" sz="1400" i="1" dirty="0" err="1">
                          <a:effectLst/>
                        </a:rPr>
                        <a:t>donne</a:t>
                      </a:r>
                      <a:r>
                        <a:rPr lang="en-US" sz="1400" i="1" dirty="0">
                          <a:effectLst/>
                        </a:rPr>
                        <a:t> </a:t>
                      </a:r>
                      <a:r>
                        <a:rPr lang="en-US" sz="1400" i="1" dirty="0" err="1">
                          <a:effectLst/>
                        </a:rPr>
                        <a:t>trarrebbero</a:t>
                      </a:r>
                      <a:r>
                        <a:rPr lang="en-US" sz="1400" i="1" dirty="0">
                          <a:effectLst/>
                        </a:rPr>
                        <a:t> </a:t>
                      </a:r>
                      <a:r>
                        <a:rPr lang="en-US" sz="1400" i="1" dirty="0" err="1">
                          <a:effectLst/>
                        </a:rPr>
                        <a:t>vantaggio</a:t>
                      </a:r>
                      <a:r>
                        <a:rPr lang="en-US" sz="1400" i="1" dirty="0">
                          <a:effectLst/>
                        </a:rPr>
                        <a:t> da un </a:t>
                      </a:r>
                      <a:r>
                        <a:rPr lang="en-US" sz="1400" i="1" dirty="0" err="1">
                          <a:effectLst/>
                        </a:rPr>
                        <a:t>sistema</a:t>
                      </a:r>
                      <a:r>
                        <a:rPr lang="en-US" sz="1400" i="1" dirty="0">
                          <a:effectLst/>
                        </a:rPr>
                        <a:t> in cui vi </a:t>
                      </a:r>
                      <a:r>
                        <a:rPr lang="en-US" sz="1400" i="1" dirty="0" err="1">
                          <a:effectLst/>
                        </a:rPr>
                        <a:t>sia</a:t>
                      </a:r>
                      <a:r>
                        <a:rPr lang="en-US" sz="1400" i="1" dirty="0">
                          <a:effectLst/>
                        </a:rPr>
                        <a:t> </a:t>
                      </a:r>
                      <a:r>
                        <a:rPr lang="en-US" sz="1400" i="1" dirty="0" err="1">
                          <a:effectLst/>
                        </a:rPr>
                        <a:t>chiarezza</a:t>
                      </a:r>
                      <a:r>
                        <a:rPr lang="en-US" sz="1400" i="1" dirty="0">
                          <a:effectLst/>
                        </a:rPr>
                        <a:t> </a:t>
                      </a:r>
                      <a:r>
                        <a:rPr lang="en-US" sz="1400" i="1" dirty="0" err="1">
                          <a:effectLst/>
                        </a:rPr>
                        <a:t>negli</a:t>
                      </a:r>
                      <a:r>
                        <a:rPr lang="en-US" sz="1400" i="1" dirty="0">
                          <a:effectLst/>
                        </a:rPr>
                        <a:t> </a:t>
                      </a:r>
                      <a:r>
                        <a:rPr lang="en-US" sz="1400" i="1" dirty="0" err="1">
                          <a:effectLst/>
                        </a:rPr>
                        <a:t>obiettivi</a:t>
                      </a:r>
                      <a:r>
                        <a:rPr lang="en-US" sz="1400" i="1" dirty="0">
                          <a:effectLst/>
                        </a:rPr>
                        <a:t> da </a:t>
                      </a:r>
                      <a:r>
                        <a:rPr lang="en-US" sz="1400" i="1" dirty="0" err="1">
                          <a:effectLst/>
                        </a:rPr>
                        <a:t>raggiungere</a:t>
                      </a:r>
                      <a:r>
                        <a:rPr lang="en-US" sz="1400" i="1" dirty="0">
                          <a:effectLst/>
                        </a:rPr>
                        <a:t>, le </a:t>
                      </a:r>
                      <a:r>
                        <a:rPr lang="en-US" sz="1400" i="1" dirty="0" err="1">
                          <a:effectLst/>
                        </a:rPr>
                        <a:t>informazioni</a:t>
                      </a:r>
                      <a:r>
                        <a:rPr lang="en-US" sz="1400" i="1" dirty="0">
                          <a:effectLst/>
                        </a:rPr>
                        <a:t> </a:t>
                      </a:r>
                      <a:r>
                        <a:rPr lang="en-US" sz="1400" i="1" dirty="0" err="1">
                          <a:effectLst/>
                        </a:rPr>
                        <a:t>siano</a:t>
                      </a:r>
                      <a:r>
                        <a:rPr lang="en-US" sz="1400" i="1" dirty="0">
                          <a:effectLst/>
                        </a:rPr>
                        <a:t> </a:t>
                      </a:r>
                      <a:r>
                        <a:rPr lang="en-US" sz="1400" i="1" dirty="0" err="1">
                          <a:effectLst/>
                        </a:rPr>
                        <a:t>liberamente</a:t>
                      </a:r>
                      <a:r>
                        <a:rPr lang="en-US" sz="1400" i="1" dirty="0">
                          <a:effectLst/>
                        </a:rPr>
                        <a:t> </a:t>
                      </a:r>
                      <a:r>
                        <a:rPr lang="en-US" sz="1400" i="1" dirty="0" err="1">
                          <a:effectLst/>
                        </a:rPr>
                        <a:t>disponibili</a:t>
                      </a:r>
                      <a:r>
                        <a:rPr lang="en-US" sz="1400" i="1" dirty="0">
                          <a:effectLst/>
                        </a:rPr>
                        <a:t> e </a:t>
                      </a:r>
                      <a:r>
                        <a:rPr lang="en-US" sz="1400" i="1" dirty="0" err="1">
                          <a:effectLst/>
                        </a:rPr>
                        <a:t>siano</a:t>
                      </a:r>
                      <a:r>
                        <a:rPr lang="en-US" sz="1400" i="1" dirty="0">
                          <a:effectLst/>
                        </a:rPr>
                        <a:t> </a:t>
                      </a:r>
                      <a:r>
                        <a:rPr lang="en-US" sz="1400" i="1" dirty="0" err="1">
                          <a:effectLst/>
                        </a:rPr>
                        <a:t>chiari</a:t>
                      </a:r>
                      <a:r>
                        <a:rPr lang="en-US" sz="1400" i="1" dirty="0">
                          <a:effectLst/>
                        </a:rPr>
                        <a:t> </a:t>
                      </a:r>
                      <a:r>
                        <a:rPr lang="en-US" sz="1400" i="1" dirty="0" err="1">
                          <a:effectLst/>
                        </a:rPr>
                        <a:t>i</a:t>
                      </a:r>
                      <a:r>
                        <a:rPr lang="en-US" sz="1400" i="1" dirty="0">
                          <a:effectLst/>
                        </a:rPr>
                        <a:t> </a:t>
                      </a:r>
                      <a:r>
                        <a:rPr lang="en-US" sz="1400" i="1" dirty="0" err="1">
                          <a:effectLst/>
                        </a:rPr>
                        <a:t>criteri</a:t>
                      </a:r>
                      <a:r>
                        <a:rPr lang="en-US" sz="1400" i="1" dirty="0">
                          <a:effectLst/>
                        </a:rPr>
                        <a:t> </a:t>
                      </a:r>
                      <a:r>
                        <a:rPr lang="en-US" sz="1400" i="1" dirty="0" err="1">
                          <a:effectLst/>
                        </a:rPr>
                        <a:t>usati</a:t>
                      </a:r>
                      <a:r>
                        <a:rPr lang="en-US" sz="1400" i="1" dirty="0">
                          <a:effectLst/>
                        </a:rPr>
                        <a:t> </a:t>
                      </a:r>
                      <a:r>
                        <a:rPr lang="en-US" sz="1400" i="1" dirty="0" err="1">
                          <a:effectLst/>
                        </a:rPr>
                        <a:t>nei</a:t>
                      </a:r>
                      <a:r>
                        <a:rPr lang="en-US" sz="1400" i="1" dirty="0">
                          <a:effectLst/>
                        </a:rPr>
                        <a:t> </a:t>
                      </a:r>
                      <a:r>
                        <a:rPr lang="en-US" sz="1400" i="1" dirty="0" err="1">
                          <a:effectLst/>
                        </a:rPr>
                        <a:t>processi</a:t>
                      </a:r>
                      <a:r>
                        <a:rPr lang="en-US" sz="1400" i="1" dirty="0">
                          <a:effectLst/>
                        </a:rPr>
                        <a:t> </a:t>
                      </a:r>
                      <a:r>
                        <a:rPr lang="en-US" sz="1400" i="1" dirty="0" err="1">
                          <a:effectLst/>
                        </a:rPr>
                        <a:t>decisionali</a:t>
                      </a:r>
                      <a:r>
                        <a:rPr lang="en-US" sz="1400" b="1" dirty="0">
                          <a:effectLst/>
                        </a:rPr>
                        <a:t>” </a:t>
                      </a:r>
                      <a:r>
                        <a:rPr lang="en-US" sz="1400" dirty="0">
                          <a:effectLst/>
                        </a:rPr>
                        <a:t>[SC2012]</a:t>
                      </a:r>
                    </a:p>
                  </a:txBody>
                  <a:tcPr marL="11623" marR="11623" marT="11623" marB="11623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576"/>
                        </a:spcAft>
                      </a:pPr>
                      <a:r>
                        <a:rPr lang="en-US" sz="1400" dirty="0">
                          <a:effectLst/>
                        </a:rPr>
                        <a:t>1.1 </a:t>
                      </a:r>
                      <a:r>
                        <a:rPr lang="en-US" sz="1400" dirty="0" err="1">
                          <a:effectLst/>
                        </a:rPr>
                        <a:t>Facilitare</a:t>
                      </a:r>
                      <a:r>
                        <a:rPr lang="en-US" sz="1400" dirty="0">
                          <a:effectLst/>
                        </a:rPr>
                        <a:t> la </a:t>
                      </a:r>
                      <a:r>
                        <a:rPr lang="en-US" sz="1400" dirty="0" err="1">
                          <a:effectLst/>
                        </a:rPr>
                        <a:t>comunicazione</a:t>
                      </a:r>
                      <a:r>
                        <a:rPr lang="en-US" sz="1400" dirty="0">
                          <a:effectLst/>
                        </a:rPr>
                        <a:t> verso </a:t>
                      </a:r>
                      <a:r>
                        <a:rPr lang="en-US" sz="1400" dirty="0" err="1">
                          <a:effectLst/>
                        </a:rPr>
                        <a:t>il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personale</a:t>
                      </a:r>
                      <a:r>
                        <a:rPr lang="en-US" sz="1400" dirty="0">
                          <a:effectLst/>
                        </a:rPr>
                        <a:t> e la </a:t>
                      </a:r>
                      <a:r>
                        <a:rPr lang="en-US" sz="1400" dirty="0" err="1">
                          <a:effectLst/>
                        </a:rPr>
                        <a:t>circolazione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delle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informazioni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</a:p>
                  </a:txBody>
                  <a:tcPr marL="11623" marR="11623" marT="11623" marB="1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576"/>
                        </a:spcAft>
                      </a:pPr>
                      <a:r>
                        <a:rPr lang="en-US" sz="1400" dirty="0" err="1">
                          <a:effectLst/>
                        </a:rPr>
                        <a:t>Elaborare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una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strategia</a:t>
                      </a:r>
                      <a:r>
                        <a:rPr lang="en-US" sz="1400" dirty="0">
                          <a:effectLst/>
                        </a:rPr>
                        <a:t> di </a:t>
                      </a:r>
                      <a:r>
                        <a:rPr lang="en-US" sz="1400" dirty="0" err="1">
                          <a:effectLst/>
                        </a:rPr>
                        <a:t>comunicazione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interna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che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comprenda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vari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strumenti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quali</a:t>
                      </a:r>
                      <a:r>
                        <a:rPr lang="en-US" sz="1400" dirty="0">
                          <a:effectLst/>
                        </a:rPr>
                        <a:t> ad </a:t>
                      </a:r>
                      <a:r>
                        <a:rPr lang="en-US" sz="1400" dirty="0" err="1">
                          <a:effectLst/>
                        </a:rPr>
                        <a:t>esempio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pagine</a:t>
                      </a:r>
                      <a:r>
                        <a:rPr lang="en-US" sz="1400" dirty="0">
                          <a:effectLst/>
                        </a:rPr>
                        <a:t> web </a:t>
                      </a:r>
                      <a:r>
                        <a:rPr lang="en-US" sz="1400" dirty="0" err="1">
                          <a:effectLst/>
                        </a:rPr>
                        <a:t>specifiche</a:t>
                      </a:r>
                      <a:r>
                        <a:rPr lang="en-US" sz="1400" dirty="0">
                          <a:effectLst/>
                        </a:rPr>
                        <a:t> per </a:t>
                      </a:r>
                      <a:r>
                        <a:rPr lang="en-US" sz="1400" dirty="0" err="1">
                          <a:effectLst/>
                        </a:rPr>
                        <a:t>il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personale</a:t>
                      </a:r>
                      <a:r>
                        <a:rPr lang="en-US" sz="1400" dirty="0">
                          <a:effectLst/>
                        </a:rPr>
                        <a:t> e </a:t>
                      </a:r>
                      <a:r>
                        <a:rPr lang="en-US" sz="1400" dirty="0" err="1">
                          <a:effectLst/>
                        </a:rPr>
                        <a:t>bollettini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periodici</a:t>
                      </a:r>
                      <a:r>
                        <a:rPr lang="en-US" sz="1400" dirty="0">
                          <a:effectLst/>
                        </a:rPr>
                        <a:t> di </a:t>
                      </a:r>
                      <a:r>
                        <a:rPr lang="en-US" sz="1400" dirty="0" err="1">
                          <a:effectLst/>
                        </a:rPr>
                        <a:t>informazione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</a:p>
                  </a:txBody>
                  <a:tcPr marL="11623" marR="11623" marT="11623" marB="116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61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1.2 </a:t>
                      </a:r>
                      <a:r>
                        <a:rPr lang="en-US" sz="1400" dirty="0" err="1">
                          <a:effectLst/>
                        </a:rPr>
                        <a:t>Migliorare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l'accesso</a:t>
                      </a:r>
                      <a:r>
                        <a:rPr lang="en-US" sz="1400" dirty="0">
                          <a:effectLst/>
                        </a:rPr>
                        <a:t> del </a:t>
                      </a:r>
                      <a:r>
                        <a:rPr lang="en-US" sz="1400" dirty="0" err="1">
                          <a:effectLst/>
                        </a:rPr>
                        <a:t>personale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alle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informazioni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anche</a:t>
                      </a:r>
                      <a:r>
                        <a:rPr lang="en-US" sz="1400" dirty="0">
                          <a:effectLst/>
                        </a:rPr>
                        <a:t> per </a:t>
                      </a:r>
                      <a:r>
                        <a:rPr lang="en-US" sz="1400" dirty="0" err="1">
                          <a:effectLst/>
                        </a:rPr>
                        <a:t>documenti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che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sono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già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pubblicati</a:t>
                      </a:r>
                      <a:r>
                        <a:rPr lang="en-US" sz="1400" dirty="0">
                          <a:effectLst/>
                        </a:rPr>
                        <a:t>, ma di difficile </a:t>
                      </a:r>
                      <a:r>
                        <a:rPr lang="en-US" sz="1400" dirty="0" err="1">
                          <a:effectLst/>
                        </a:rPr>
                        <a:t>reperibilità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/>
                      </a:r>
                      <a:br>
                        <a:rPr lang="en-US" sz="1400" dirty="0">
                          <a:effectLst/>
                        </a:rPr>
                      </a:br>
                      <a:endParaRPr lang="en-US" sz="1400" dirty="0">
                        <a:effectLst/>
                      </a:endParaRPr>
                    </a:p>
                    <a:p>
                      <a:pPr algn="l" rtl="0">
                        <a:spcAft>
                          <a:spcPts val="576"/>
                        </a:spcAft>
                      </a:pPr>
                      <a:r>
                        <a:rPr lang="en-US" sz="1400" dirty="0">
                          <a:effectLst/>
                        </a:rPr>
                        <a:t/>
                      </a:r>
                      <a:br>
                        <a:rPr lang="en-US" sz="1400" dirty="0">
                          <a:effectLst/>
                        </a:rPr>
                      </a:br>
                      <a:endParaRPr lang="en-US" sz="1400" dirty="0">
                        <a:effectLst/>
                      </a:endParaRPr>
                    </a:p>
                  </a:txBody>
                  <a:tcPr marL="11623" marR="11623" marT="11623" marB="1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Pubblicare</a:t>
                      </a:r>
                      <a:r>
                        <a:rPr lang="en-US" sz="1400" dirty="0">
                          <a:effectLst/>
                        </a:rPr>
                        <a:t> in </a:t>
                      </a:r>
                      <a:r>
                        <a:rPr lang="en-US" sz="1400" dirty="0" err="1">
                          <a:effectLst/>
                        </a:rPr>
                        <a:t>un’area</a:t>
                      </a:r>
                      <a:r>
                        <a:rPr lang="en-US" sz="1400" dirty="0">
                          <a:effectLst/>
                        </a:rPr>
                        <a:t> web, con </a:t>
                      </a:r>
                      <a:r>
                        <a:rPr lang="en-US" sz="1400" dirty="0" err="1">
                          <a:effectLst/>
                        </a:rPr>
                        <a:t>accesso</a:t>
                      </a:r>
                      <a:r>
                        <a:rPr lang="en-US" sz="1400" dirty="0">
                          <a:effectLst/>
                        </a:rPr>
                        <a:t> AAI, </a:t>
                      </a:r>
                      <a:r>
                        <a:rPr lang="en-US" sz="1400" dirty="0" err="1">
                          <a:effectLst/>
                        </a:rPr>
                        <a:t>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seguenti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documenti</a:t>
                      </a:r>
                      <a:r>
                        <a:rPr lang="en-US" sz="1400" dirty="0">
                          <a:effectLst/>
                        </a:rPr>
                        <a:t> e </a:t>
                      </a:r>
                      <a:r>
                        <a:rPr lang="en-US" sz="1400" dirty="0" err="1">
                          <a:effectLst/>
                        </a:rPr>
                        <a:t>informazioni</a:t>
                      </a:r>
                      <a:r>
                        <a:rPr lang="en-US" sz="1400" dirty="0">
                          <a:effectLst/>
                        </a:rPr>
                        <a:t>:</a:t>
                      </a:r>
                    </a:p>
                    <a:p>
                      <a:pPr rtl="0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400" dirty="0" err="1">
                          <a:effectLst/>
                        </a:rPr>
                        <a:t>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componenti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delle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commissioni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comitati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gruppi</a:t>
                      </a:r>
                      <a:r>
                        <a:rPr lang="en-US" sz="1400" dirty="0">
                          <a:effectLst/>
                        </a:rPr>
                        <a:t> di </a:t>
                      </a:r>
                      <a:r>
                        <a:rPr lang="en-US" sz="1400" dirty="0" err="1">
                          <a:effectLst/>
                        </a:rPr>
                        <a:t>lavoro</a:t>
                      </a:r>
                      <a:r>
                        <a:rPr lang="en-US" sz="1400" dirty="0">
                          <a:effectLst/>
                        </a:rPr>
                        <a:t>, con data di </a:t>
                      </a:r>
                      <a:r>
                        <a:rPr lang="en-US" sz="1400" dirty="0" err="1">
                          <a:effectLst/>
                        </a:rPr>
                        <a:t>inizio</a:t>
                      </a:r>
                      <a:r>
                        <a:rPr lang="en-US" sz="1400" dirty="0">
                          <a:effectLst/>
                        </a:rPr>
                        <a:t> e fine </a:t>
                      </a:r>
                      <a:r>
                        <a:rPr lang="en-US" sz="1400" dirty="0" err="1">
                          <a:effectLst/>
                        </a:rPr>
                        <a:t>degli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</a:rPr>
                        <a:t>incarichi</a:t>
                      </a:r>
                      <a:endParaRPr lang="en-US" sz="1400" dirty="0">
                        <a:effectLst/>
                      </a:endParaRPr>
                    </a:p>
                  </a:txBody>
                  <a:tcPr marL="11623" marR="11623" marT="11623" marB="116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22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576"/>
                        </a:spcAft>
                      </a:pPr>
                      <a:r>
                        <a:rPr lang="en-US" sz="1400" dirty="0">
                          <a:effectLst/>
                        </a:rPr>
                        <a:t>1.3 </a:t>
                      </a:r>
                      <a:r>
                        <a:rPr lang="en-US" sz="1400" dirty="0" err="1">
                          <a:effectLst/>
                        </a:rPr>
                        <a:t>Monitorare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dati</a:t>
                      </a:r>
                      <a:r>
                        <a:rPr lang="en-US" sz="1400" dirty="0">
                          <a:effectLst/>
                        </a:rPr>
                        <a:t> del </a:t>
                      </a:r>
                      <a:r>
                        <a:rPr lang="en-US" sz="1400" dirty="0" err="1">
                          <a:effectLst/>
                        </a:rPr>
                        <a:t>personale</a:t>
                      </a:r>
                      <a:r>
                        <a:rPr lang="en-US" sz="1400" dirty="0">
                          <a:effectLst/>
                        </a:rPr>
                        <a:t> e di </a:t>
                      </a:r>
                      <a:r>
                        <a:rPr lang="en-US" sz="1400" dirty="0" err="1">
                          <a:effectLst/>
                        </a:rPr>
                        <a:t>genere</a:t>
                      </a:r>
                      <a:r>
                        <a:rPr lang="en-US" sz="1400" dirty="0">
                          <a:effectLst/>
                        </a:rPr>
                        <a:t> e </a:t>
                      </a:r>
                      <a:r>
                        <a:rPr lang="en-US" sz="1400" dirty="0" err="1">
                          <a:effectLst/>
                        </a:rPr>
                        <a:t>garantire</a:t>
                      </a:r>
                      <a:r>
                        <a:rPr lang="en-US" sz="1400" dirty="0">
                          <a:effectLst/>
                        </a:rPr>
                        <a:t> al </a:t>
                      </a:r>
                      <a:r>
                        <a:rPr lang="en-US" sz="1400" dirty="0" err="1">
                          <a:effectLst/>
                        </a:rPr>
                        <a:t>gruppo</a:t>
                      </a:r>
                      <a:r>
                        <a:rPr lang="en-US" sz="1400" dirty="0">
                          <a:effectLst/>
                        </a:rPr>
                        <a:t> di </a:t>
                      </a:r>
                      <a:r>
                        <a:rPr lang="en-US" sz="1400" dirty="0" err="1">
                          <a:effectLst/>
                        </a:rPr>
                        <a:t>lavoro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sul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bilancio</a:t>
                      </a:r>
                      <a:r>
                        <a:rPr lang="en-US" sz="1400" dirty="0">
                          <a:effectLst/>
                        </a:rPr>
                        <a:t> del </a:t>
                      </a:r>
                      <a:r>
                        <a:rPr lang="en-US" sz="1400" dirty="0" err="1">
                          <a:effectLst/>
                        </a:rPr>
                        <a:t>personale</a:t>
                      </a:r>
                      <a:r>
                        <a:rPr lang="en-US" sz="1400" dirty="0">
                          <a:effectLst/>
                        </a:rPr>
                        <a:t> e di </a:t>
                      </a:r>
                      <a:r>
                        <a:rPr lang="en-US" sz="1400" dirty="0" err="1">
                          <a:effectLst/>
                        </a:rPr>
                        <a:t>genere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già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istituito</a:t>
                      </a:r>
                      <a:r>
                        <a:rPr lang="en-US" sz="1400" dirty="0">
                          <a:effectLst/>
                        </a:rPr>
                        <a:t>, di </a:t>
                      </a:r>
                      <a:r>
                        <a:rPr lang="en-US" sz="1400" dirty="0" err="1">
                          <a:effectLst/>
                        </a:rPr>
                        <a:t>portare</a:t>
                      </a:r>
                      <a:r>
                        <a:rPr lang="en-US" sz="1400" dirty="0">
                          <a:effectLst/>
                        </a:rPr>
                        <a:t> a </a:t>
                      </a:r>
                      <a:r>
                        <a:rPr lang="en-US" sz="1400" dirty="0" err="1">
                          <a:effectLst/>
                        </a:rPr>
                        <a:t>termine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l’attività</a:t>
                      </a:r>
                      <a:endParaRPr lang="en-US" sz="1400" dirty="0">
                        <a:effectLst/>
                      </a:endParaRPr>
                    </a:p>
                  </a:txBody>
                  <a:tcPr marL="11623" marR="11623" marT="11623" marB="11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Assegnare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una</a:t>
                      </a:r>
                      <a:r>
                        <a:rPr lang="en-US" sz="1400" dirty="0">
                          <a:effectLst/>
                        </a:rPr>
                        <a:t> persona al </a:t>
                      </a:r>
                      <a:r>
                        <a:rPr lang="en-US" sz="1400" dirty="0" err="1">
                          <a:effectLst/>
                        </a:rPr>
                        <a:t>sistema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informativo</a:t>
                      </a:r>
                      <a:r>
                        <a:rPr lang="en-US" sz="1400" dirty="0">
                          <a:effectLst/>
                        </a:rPr>
                        <a:t> (Business Intelligence) per </a:t>
                      </a:r>
                      <a:r>
                        <a:rPr lang="en-US" sz="1400" dirty="0" err="1">
                          <a:effectLst/>
                        </a:rPr>
                        <a:t>il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monitoraggio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dei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dati</a:t>
                      </a:r>
                      <a:r>
                        <a:rPr lang="en-US" sz="1400" dirty="0">
                          <a:effectLst/>
                        </a:rPr>
                        <a:t> del </a:t>
                      </a:r>
                      <a:r>
                        <a:rPr lang="en-US" sz="1400" dirty="0" err="1">
                          <a:effectLst/>
                        </a:rPr>
                        <a:t>personale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entro</a:t>
                      </a:r>
                      <a:r>
                        <a:rPr lang="en-US" sz="1400" dirty="0">
                          <a:effectLst/>
                        </a:rPr>
                        <a:t> un anno. </a:t>
                      </a:r>
                      <a:r>
                        <a:rPr lang="en-US" sz="1400" dirty="0" err="1">
                          <a:effectLst/>
                        </a:rPr>
                        <a:t>Completare</a:t>
                      </a:r>
                      <a:r>
                        <a:rPr lang="en-US" sz="1400" dirty="0">
                          <a:effectLst/>
                        </a:rPr>
                        <a:t> la </a:t>
                      </a:r>
                      <a:r>
                        <a:rPr lang="en-US" sz="1400" dirty="0" err="1">
                          <a:effectLst/>
                        </a:rPr>
                        <a:t>realizzazione</a:t>
                      </a:r>
                      <a:r>
                        <a:rPr lang="en-US" sz="1400" dirty="0">
                          <a:effectLst/>
                        </a:rPr>
                        <a:t> del database per </a:t>
                      </a:r>
                      <a:r>
                        <a:rPr lang="en-US" sz="1400" dirty="0" err="1">
                          <a:effectLst/>
                        </a:rPr>
                        <a:t>il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bilancio</a:t>
                      </a:r>
                      <a:r>
                        <a:rPr lang="en-US" sz="1400" dirty="0">
                          <a:effectLst/>
                        </a:rPr>
                        <a:t> del </a:t>
                      </a:r>
                      <a:r>
                        <a:rPr lang="en-US" sz="1400" dirty="0" err="1">
                          <a:effectLst/>
                        </a:rPr>
                        <a:t>personale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</a:p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/>
                      </a:r>
                      <a:br>
                        <a:rPr lang="en-US" sz="1400" dirty="0">
                          <a:effectLst/>
                        </a:rPr>
                      </a:br>
                      <a:endParaRPr lang="en-US" sz="1400" dirty="0">
                        <a:effectLst/>
                      </a:endParaRPr>
                    </a:p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 </a:t>
                      </a:r>
                      <a:r>
                        <a:rPr lang="en-US" sz="1400" dirty="0" err="1">
                          <a:effectLst/>
                        </a:rPr>
                        <a:t>partire</a:t>
                      </a:r>
                      <a:r>
                        <a:rPr lang="en-US" sz="1400" dirty="0">
                          <a:effectLst/>
                        </a:rPr>
                        <a:t> dal database, </a:t>
                      </a:r>
                      <a:r>
                        <a:rPr lang="en-US" sz="1400" dirty="0" err="1">
                          <a:effectLst/>
                        </a:rPr>
                        <a:t>costruire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tabelle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permanenti</a:t>
                      </a:r>
                      <a:r>
                        <a:rPr lang="en-US" sz="1400" dirty="0">
                          <a:effectLst/>
                        </a:rPr>
                        <a:t> e </a:t>
                      </a:r>
                      <a:r>
                        <a:rPr lang="en-US" sz="1400" dirty="0" err="1">
                          <a:effectLst/>
                        </a:rPr>
                        <a:t>costantemente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aggiornate</a:t>
                      </a:r>
                      <a:r>
                        <a:rPr lang="en-US" sz="1400" dirty="0">
                          <a:effectLst/>
                        </a:rPr>
                        <a:t> di </a:t>
                      </a:r>
                      <a:r>
                        <a:rPr lang="en-US" sz="1400" dirty="0" err="1">
                          <a:effectLst/>
                        </a:rPr>
                        <a:t>monitoraggio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</a:p>
                    <a:p>
                      <a:pPr rtl="0">
                        <a:spcAft>
                          <a:spcPts val="576"/>
                        </a:spcAft>
                      </a:pPr>
                      <a:r>
                        <a:rPr lang="en-US" sz="1400" dirty="0" err="1">
                          <a:effectLst/>
                        </a:rPr>
                        <a:t>Elaborare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annualmente</a:t>
                      </a:r>
                      <a:r>
                        <a:rPr lang="en-US" sz="1400" dirty="0">
                          <a:effectLst/>
                        </a:rPr>
                        <a:t> un </a:t>
                      </a:r>
                      <a:r>
                        <a:rPr lang="en-US" sz="1400" dirty="0" err="1">
                          <a:effectLst/>
                        </a:rPr>
                        <a:t>bilancio</a:t>
                      </a:r>
                      <a:r>
                        <a:rPr lang="en-US" sz="1400" dirty="0">
                          <a:effectLst/>
                        </a:rPr>
                        <a:t> del </a:t>
                      </a:r>
                      <a:r>
                        <a:rPr lang="en-US" sz="1400" dirty="0" err="1">
                          <a:effectLst/>
                        </a:rPr>
                        <a:t>personale</a:t>
                      </a:r>
                      <a:r>
                        <a:rPr lang="en-US" sz="1400" dirty="0">
                          <a:effectLst/>
                        </a:rPr>
                        <a:t> e di </a:t>
                      </a:r>
                      <a:r>
                        <a:rPr lang="en-US" sz="1400" dirty="0" err="1">
                          <a:effectLst/>
                        </a:rPr>
                        <a:t>genere</a:t>
                      </a:r>
                      <a:endParaRPr lang="en-US" sz="1400" dirty="0">
                        <a:effectLst/>
                      </a:endParaRPr>
                    </a:p>
                  </a:txBody>
                  <a:tcPr marL="11623" marR="11623" marT="11623" marB="116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Bologna, per il CUG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552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62321000"/>
              </p:ext>
            </p:extLst>
          </p:nvPr>
        </p:nvGraphicFramePr>
        <p:xfrm>
          <a:off x="440260" y="304794"/>
          <a:ext cx="10750479" cy="6507071"/>
        </p:xfrm>
        <a:graphic>
          <a:graphicData uri="http://schemas.openxmlformats.org/drawingml/2006/table">
            <a:tbl>
              <a:tblPr/>
              <a:tblGrid>
                <a:gridCol w="3471340"/>
                <a:gridCol w="2675467"/>
                <a:gridCol w="4603672"/>
              </a:tblGrid>
              <a:tr h="898302"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Obiettivo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Generale</a:t>
                      </a:r>
                      <a:endParaRPr lang="en-US" sz="1600" dirty="0">
                        <a:effectLst/>
                      </a:endParaRPr>
                    </a:p>
                  </a:txBody>
                  <a:tcPr marL="13517" marR="13517" marT="13517" marB="135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Obiettivo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Specifico</a:t>
                      </a:r>
                      <a:endParaRPr lang="en-US" sz="1600" dirty="0">
                        <a:effectLst/>
                      </a:endParaRPr>
                    </a:p>
                  </a:txBody>
                  <a:tcPr marL="13517" marR="13517" marT="13517" marB="135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/>
                      </a:r>
                      <a:br>
                        <a:rPr lang="en-US" sz="1600" dirty="0">
                          <a:effectLst/>
                        </a:rPr>
                      </a:br>
                      <a:endParaRPr lang="en-US" sz="1600" dirty="0">
                        <a:effectLst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Azione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Positiva</a:t>
                      </a:r>
                      <a:endParaRPr lang="en-US" sz="1600" dirty="0">
                        <a:effectLst/>
                      </a:endParaRPr>
                    </a:p>
                    <a:p>
                      <a:pPr algn="ctr" rtl="0">
                        <a:spcAft>
                          <a:spcPts val="576"/>
                        </a:spcAft>
                      </a:pPr>
                      <a:r>
                        <a:rPr lang="en-US" sz="1600" dirty="0">
                          <a:effectLst/>
                        </a:rPr>
                        <a:t/>
                      </a:r>
                      <a:br>
                        <a:rPr lang="en-US" sz="1600" dirty="0">
                          <a:effectLst/>
                        </a:rPr>
                      </a:br>
                      <a:endParaRPr lang="en-US" sz="1600" dirty="0">
                        <a:effectLst/>
                      </a:endParaRPr>
                    </a:p>
                  </a:txBody>
                  <a:tcPr marL="13517" marR="13517" marT="13517" marB="135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60837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endParaRPr lang="en-US" sz="1800" dirty="0">
                        <a:effectLst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2) RIMUOVERE I PREGIUDIZI INCONSAPEVOLI DALLE PRATICHE ISTITUZIONALI.</a:t>
                      </a:r>
                      <a:endParaRPr lang="en-US" sz="1800" dirty="0">
                        <a:effectLst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endParaRPr lang="en-US" sz="1800" dirty="0">
                        <a:effectLst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“</a:t>
                      </a:r>
                      <a:r>
                        <a:rPr lang="en-US" sz="1800" i="1" dirty="0" err="1">
                          <a:effectLst/>
                        </a:rPr>
                        <a:t>Rimuovere</a:t>
                      </a:r>
                      <a:r>
                        <a:rPr lang="en-US" sz="1800" i="1" dirty="0">
                          <a:effectLst/>
                        </a:rPr>
                        <a:t> le </a:t>
                      </a:r>
                      <a:r>
                        <a:rPr lang="en-US" sz="1800" i="1" dirty="0" err="1">
                          <a:effectLst/>
                        </a:rPr>
                        <a:t>pratiche</a:t>
                      </a:r>
                      <a:r>
                        <a:rPr lang="en-US" sz="1800" i="1" dirty="0">
                          <a:effectLst/>
                        </a:rPr>
                        <a:t> </a:t>
                      </a:r>
                      <a:r>
                        <a:rPr lang="en-US" sz="1800" i="1" dirty="0" err="1">
                          <a:effectLst/>
                        </a:rPr>
                        <a:t>istituzionali</a:t>
                      </a:r>
                      <a:r>
                        <a:rPr lang="en-US" sz="1800" i="1" dirty="0">
                          <a:effectLst/>
                        </a:rPr>
                        <a:t> </a:t>
                      </a:r>
                      <a:r>
                        <a:rPr lang="en-US" sz="1800" i="1" dirty="0" err="1">
                          <a:effectLst/>
                        </a:rPr>
                        <a:t>che</a:t>
                      </a:r>
                      <a:r>
                        <a:rPr lang="en-US" sz="1800" i="1" dirty="0">
                          <a:effectLst/>
                        </a:rPr>
                        <a:t> </a:t>
                      </a:r>
                      <a:r>
                        <a:rPr lang="en-US" sz="1800" i="1" dirty="0" err="1">
                          <a:effectLst/>
                        </a:rPr>
                        <a:t>pur</a:t>
                      </a:r>
                      <a:r>
                        <a:rPr lang="en-US" sz="1800" i="1" dirty="0">
                          <a:effectLst/>
                        </a:rPr>
                        <a:t> </a:t>
                      </a:r>
                      <a:r>
                        <a:rPr lang="en-US" sz="1800" i="1" dirty="0" err="1">
                          <a:effectLst/>
                        </a:rPr>
                        <a:t>apparendo</a:t>
                      </a:r>
                      <a:r>
                        <a:rPr lang="en-US" sz="1800" i="1" dirty="0">
                          <a:effectLst/>
                        </a:rPr>
                        <a:t> </a:t>
                      </a:r>
                      <a:r>
                        <a:rPr lang="en-US" sz="1800" i="1" dirty="0" err="1">
                          <a:effectLst/>
                        </a:rPr>
                        <a:t>neutre</a:t>
                      </a:r>
                      <a:r>
                        <a:rPr lang="en-US" sz="1800" i="1" dirty="0">
                          <a:effectLst/>
                        </a:rPr>
                        <a:t> </a:t>
                      </a:r>
                      <a:r>
                        <a:rPr lang="en-US" sz="1800" i="1" dirty="0" err="1">
                          <a:effectLst/>
                        </a:rPr>
                        <a:t>hanno</a:t>
                      </a:r>
                      <a:r>
                        <a:rPr lang="en-US" sz="1800" i="1" dirty="0">
                          <a:effectLst/>
                        </a:rPr>
                        <a:t> </a:t>
                      </a:r>
                      <a:r>
                        <a:rPr lang="en-US" sz="1800" i="1" dirty="0" err="1">
                          <a:effectLst/>
                        </a:rPr>
                        <a:t>impatto</a:t>
                      </a:r>
                      <a:r>
                        <a:rPr lang="en-US" sz="1800" i="1" dirty="0">
                          <a:effectLst/>
                        </a:rPr>
                        <a:t> </a:t>
                      </a:r>
                      <a:r>
                        <a:rPr lang="en-US" sz="1800" i="1" dirty="0" err="1">
                          <a:effectLst/>
                        </a:rPr>
                        <a:t>negativo</a:t>
                      </a:r>
                      <a:r>
                        <a:rPr lang="en-US" sz="1800" i="1" dirty="0">
                          <a:effectLst/>
                        </a:rPr>
                        <a:t> </a:t>
                      </a:r>
                      <a:r>
                        <a:rPr lang="en-US" sz="1800" i="1" dirty="0" err="1">
                          <a:effectLst/>
                        </a:rPr>
                        <a:t>sulle</a:t>
                      </a:r>
                      <a:r>
                        <a:rPr lang="en-US" sz="1800" i="1" dirty="0">
                          <a:effectLst/>
                        </a:rPr>
                        <a:t> </a:t>
                      </a:r>
                      <a:r>
                        <a:rPr lang="en-US" sz="1800" i="1" dirty="0" err="1">
                          <a:effectLst/>
                        </a:rPr>
                        <a:t>opportunità</a:t>
                      </a:r>
                      <a:r>
                        <a:rPr lang="en-US" sz="1800" i="1" dirty="0">
                          <a:effectLst/>
                        </a:rPr>
                        <a:t> di </a:t>
                      </a:r>
                      <a:r>
                        <a:rPr lang="en-US" sz="1800" i="1" dirty="0" err="1">
                          <a:effectLst/>
                        </a:rPr>
                        <a:t>carriera</a:t>
                      </a:r>
                      <a:r>
                        <a:rPr lang="en-US" sz="1800" i="1" dirty="0">
                          <a:effectLst/>
                        </a:rPr>
                        <a:t> per le </a:t>
                      </a:r>
                      <a:r>
                        <a:rPr lang="en-US" sz="1800" i="1" dirty="0" err="1">
                          <a:effectLst/>
                        </a:rPr>
                        <a:t>donne</a:t>
                      </a:r>
                      <a:r>
                        <a:rPr lang="en-US" sz="1800" i="1" dirty="0">
                          <a:effectLst/>
                        </a:rPr>
                        <a:t> e </a:t>
                      </a:r>
                      <a:r>
                        <a:rPr lang="en-US" sz="1800" i="1" dirty="0" err="1">
                          <a:effectLst/>
                        </a:rPr>
                        <a:t>i</a:t>
                      </a:r>
                      <a:r>
                        <a:rPr lang="en-US" sz="1800" i="1" dirty="0">
                          <a:effectLst/>
                        </a:rPr>
                        <a:t> </a:t>
                      </a:r>
                      <a:r>
                        <a:rPr lang="en-US" sz="1800" i="1" dirty="0" err="1">
                          <a:effectLst/>
                        </a:rPr>
                        <a:t>giovani</a:t>
                      </a:r>
                      <a:r>
                        <a:rPr lang="en-US" sz="1800" i="1" dirty="0">
                          <a:effectLst/>
                        </a:rPr>
                        <a:t>” </a:t>
                      </a:r>
                      <a:r>
                        <a:rPr lang="en-US" sz="1800" dirty="0">
                          <a:effectLst/>
                        </a:rPr>
                        <a:t>[SC2012]</a:t>
                      </a: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endParaRPr lang="en-US" sz="1800" dirty="0">
                        <a:effectLst/>
                      </a:endParaRPr>
                    </a:p>
                    <a:p>
                      <a:pPr algn="l" rtl="0">
                        <a:spcAft>
                          <a:spcPts val="576"/>
                        </a:spcAft>
                      </a:pP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endParaRPr lang="en-US" sz="1800" dirty="0">
                        <a:effectLst/>
                      </a:endParaRPr>
                    </a:p>
                  </a:txBody>
                  <a:tcPr marL="13517" marR="13517" marT="13517" marB="135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576"/>
                        </a:spcAft>
                      </a:pPr>
                      <a:r>
                        <a:rPr lang="en-US" sz="1800" dirty="0">
                          <a:effectLst/>
                        </a:rPr>
                        <a:t>2.2 </a:t>
                      </a:r>
                      <a:r>
                        <a:rPr lang="en-US" sz="1800" dirty="0" err="1">
                          <a:effectLst/>
                        </a:rPr>
                        <a:t>Aumentare</a:t>
                      </a:r>
                      <a:r>
                        <a:rPr lang="en-US" sz="1800" dirty="0">
                          <a:effectLst/>
                        </a:rPr>
                        <a:t> la </a:t>
                      </a:r>
                      <a:r>
                        <a:rPr lang="en-US" sz="1800" dirty="0" err="1">
                          <a:effectLst/>
                        </a:rPr>
                        <a:t>trasparenza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nell’affidamento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degli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incarichi</a:t>
                      </a:r>
                      <a:r>
                        <a:rPr lang="en-US" sz="1800" dirty="0">
                          <a:effectLst/>
                        </a:rPr>
                        <a:t> e </a:t>
                      </a:r>
                      <a:r>
                        <a:rPr lang="en-US" sz="1800" dirty="0" err="1">
                          <a:effectLst/>
                        </a:rPr>
                        <a:t>facilitare</a:t>
                      </a:r>
                      <a:r>
                        <a:rPr lang="en-US" sz="1800" dirty="0">
                          <a:effectLst/>
                        </a:rPr>
                        <a:t> la </a:t>
                      </a:r>
                      <a:r>
                        <a:rPr lang="en-US" sz="1800" dirty="0" err="1">
                          <a:effectLst/>
                        </a:rPr>
                        <a:t>rotazione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degli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incarichi</a:t>
                      </a:r>
                      <a:endParaRPr lang="en-US" sz="1800" dirty="0">
                        <a:effectLst/>
                      </a:endParaRPr>
                    </a:p>
                  </a:txBody>
                  <a:tcPr marL="13517" marR="13517" marT="13517" marB="135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Introdurre</a:t>
                      </a:r>
                      <a:r>
                        <a:rPr lang="en-US" sz="1800" dirty="0">
                          <a:effectLst/>
                        </a:rPr>
                        <a:t> procedure di </a:t>
                      </a:r>
                      <a:r>
                        <a:rPr lang="en-US" sz="1800" dirty="0" err="1">
                          <a:effectLst/>
                        </a:rPr>
                        <a:t>consultazione</a:t>
                      </a:r>
                      <a:r>
                        <a:rPr lang="en-US" sz="1800" dirty="0">
                          <a:effectLst/>
                        </a:rPr>
                        <a:t> per le </a:t>
                      </a:r>
                      <a:r>
                        <a:rPr lang="en-US" sz="1800" dirty="0" err="1">
                          <a:effectLst/>
                        </a:rPr>
                        <a:t>posizioni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scoperte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all'interno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delle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strutture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dell’ente</a:t>
                      </a:r>
                      <a:r>
                        <a:rPr lang="en-US" sz="1800" dirty="0">
                          <a:effectLst/>
                        </a:rPr>
                        <a:t> per</a:t>
                      </a:r>
                      <a:r>
                        <a:rPr lang="en-US" sz="1800" dirty="0" smtClean="0">
                          <a:effectLst/>
                        </a:rPr>
                        <a:t>:</a:t>
                      </a:r>
                    </a:p>
                    <a:p>
                      <a:pPr algn="l" rtl="0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1800" dirty="0" err="1">
                          <a:effectLst/>
                        </a:rPr>
                        <a:t>incarichi</a:t>
                      </a:r>
                      <a:r>
                        <a:rPr lang="en-US" sz="1800" dirty="0">
                          <a:effectLst/>
                        </a:rPr>
                        <a:t> di </a:t>
                      </a:r>
                      <a:r>
                        <a:rPr lang="en-US" sz="1800" dirty="0" err="1" smtClean="0">
                          <a:effectLst/>
                        </a:rPr>
                        <a:t>responsabilità</a:t>
                      </a:r>
                      <a:endParaRPr lang="en-US" sz="1800" dirty="0" smtClean="0">
                        <a:effectLst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endParaRPr lang="en-US" sz="1800" dirty="0">
                        <a:effectLst/>
                      </a:endParaRPr>
                    </a:p>
                    <a:p>
                      <a:pPr algn="l" rtl="0">
                        <a:spcAft>
                          <a:spcPts val="576"/>
                        </a:spcAft>
                        <a:buFont typeface="Arial" charset="0"/>
                        <a:buChar char="•"/>
                      </a:pPr>
                      <a:r>
                        <a:rPr lang="en-US" sz="1800" dirty="0" err="1">
                          <a:effectLst/>
                        </a:rPr>
                        <a:t>incarichi</a:t>
                      </a:r>
                      <a:r>
                        <a:rPr lang="en-US" sz="1800" dirty="0">
                          <a:effectLst/>
                        </a:rPr>
                        <a:t> in </a:t>
                      </a:r>
                      <a:r>
                        <a:rPr lang="en-US" sz="1800" dirty="0" err="1">
                          <a:effectLst/>
                        </a:rPr>
                        <a:t>commissioni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comitati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gruppi</a:t>
                      </a:r>
                      <a:r>
                        <a:rPr lang="en-US" sz="1800" dirty="0">
                          <a:effectLst/>
                        </a:rPr>
                        <a:t> di </a:t>
                      </a:r>
                      <a:r>
                        <a:rPr lang="en-US" sz="1800" dirty="0" err="1">
                          <a:effectLst/>
                        </a:rPr>
                        <a:t>lavoro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</a:p>
                  </a:txBody>
                  <a:tcPr marL="13517" marR="13517" marT="13517" marB="135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Bologna, per il CUG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866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95730"/>
            <a:ext cx="8946541" cy="5952670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PTAP </a:t>
            </a:r>
            <a:r>
              <a:rPr lang="en-US" sz="2800" dirty="0">
                <a:solidFill>
                  <a:schemeClr val="tx2"/>
                </a:solidFill>
              </a:rPr>
              <a:t>4.1 </a:t>
            </a:r>
            <a:r>
              <a:rPr lang="en-US" sz="2800" dirty="0" err="1">
                <a:solidFill>
                  <a:schemeClr val="tx2"/>
                </a:solidFill>
              </a:rPr>
              <a:t>Inserire</a:t>
            </a:r>
            <a:r>
              <a:rPr lang="en-US" sz="2800" dirty="0">
                <a:solidFill>
                  <a:schemeClr val="tx2"/>
                </a:solidFill>
              </a:rPr>
              <a:t> la </a:t>
            </a:r>
            <a:r>
              <a:rPr lang="en-US" sz="2800" dirty="0" err="1">
                <a:solidFill>
                  <a:schemeClr val="tx2"/>
                </a:solidFill>
              </a:rPr>
              <a:t>dimensione</a:t>
            </a:r>
            <a:r>
              <a:rPr lang="en-US" sz="2800" dirty="0">
                <a:solidFill>
                  <a:schemeClr val="tx2"/>
                </a:solidFill>
              </a:rPr>
              <a:t> del </a:t>
            </a:r>
            <a:r>
              <a:rPr lang="en-US" sz="2800" dirty="0" err="1">
                <a:solidFill>
                  <a:schemeClr val="tx2"/>
                </a:solidFill>
              </a:rPr>
              <a:t>genere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nei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documenti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dell'Istituto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 </a:t>
            </a:r>
            <a:endParaRPr lang="en-US" sz="2800" dirty="0">
              <a:solidFill>
                <a:schemeClr val="tx2"/>
              </a:solidFill>
            </a:endParaRPr>
          </a:p>
          <a:p>
            <a:r>
              <a:rPr lang="en-US" dirty="0" smtClean="0"/>
              <a:t>La </a:t>
            </a:r>
            <a:r>
              <a:rPr lang="en-US" dirty="0" err="1" smtClean="0"/>
              <a:t>ricerca</a:t>
            </a:r>
            <a:r>
              <a:rPr lang="en-US" dirty="0" smtClean="0"/>
              <a:t> </a:t>
            </a:r>
            <a:r>
              <a:rPr lang="en-US" dirty="0" err="1" smtClean="0"/>
              <a:t>è</a:t>
            </a:r>
            <a:r>
              <a:rPr lang="en-US" dirty="0" smtClean="0"/>
              <a:t> di/per </a:t>
            </a:r>
            <a:r>
              <a:rPr lang="en-US" dirty="0" err="1" smtClean="0"/>
              <a:t>uomini</a:t>
            </a:r>
            <a:r>
              <a:rPr lang="en-US" dirty="0" smtClean="0"/>
              <a:t> e </a:t>
            </a:r>
            <a:r>
              <a:rPr lang="en-US" dirty="0" err="1" smtClean="0"/>
              <a:t>donne</a:t>
            </a:r>
            <a:r>
              <a:rPr lang="en-US" dirty="0" smtClean="0"/>
              <a:t>, </a:t>
            </a:r>
            <a:r>
              <a:rPr lang="en-US" dirty="0" err="1" smtClean="0"/>
              <a:t>fatta</a:t>
            </a:r>
            <a:r>
              <a:rPr lang="en-US" dirty="0" smtClean="0"/>
              <a:t> da </a:t>
            </a:r>
            <a:r>
              <a:rPr lang="en-US" dirty="0" err="1" smtClean="0"/>
              <a:t>persone</a:t>
            </a:r>
            <a:r>
              <a:rPr lang="en-US" dirty="0" smtClean="0"/>
              <a:t> con </a:t>
            </a:r>
            <a:r>
              <a:rPr lang="en-US" dirty="0" err="1" smtClean="0"/>
              <a:t>aspirazioni</a:t>
            </a:r>
            <a:r>
              <a:rPr lang="en-US" dirty="0" smtClean="0"/>
              <a:t> diverse. </a:t>
            </a:r>
            <a:r>
              <a:rPr lang="en-US" dirty="0" err="1" smtClean="0"/>
              <a:t>Diversità</a:t>
            </a:r>
            <a:r>
              <a:rPr lang="en-US" dirty="0" smtClean="0"/>
              <a:t> </a:t>
            </a:r>
            <a:r>
              <a:rPr lang="en-US" dirty="0" err="1" smtClean="0"/>
              <a:t>intesa</a:t>
            </a:r>
            <a:r>
              <a:rPr lang="en-US" dirty="0" smtClean="0"/>
              <a:t> come </a:t>
            </a:r>
            <a:r>
              <a:rPr lang="en-US" dirty="0" err="1" smtClean="0"/>
              <a:t>ricchezza</a:t>
            </a:r>
            <a:r>
              <a:rPr lang="en-US" dirty="0" smtClean="0"/>
              <a:t> </a:t>
            </a:r>
            <a:r>
              <a:rPr lang="en-US" dirty="0" err="1" smtClean="0"/>
              <a:t>dell’ente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E’ </a:t>
            </a:r>
            <a:r>
              <a:rPr lang="en-US" dirty="0" err="1" smtClean="0"/>
              <a:t>importante</a:t>
            </a:r>
            <a:r>
              <a:rPr lang="en-US" dirty="0" smtClean="0"/>
              <a:t> </a:t>
            </a:r>
            <a:r>
              <a:rPr lang="en-US" dirty="0" err="1" smtClean="0"/>
              <a:t>considerare</a:t>
            </a:r>
            <a:r>
              <a:rPr lang="en-US" dirty="0" smtClean="0"/>
              <a:t> la </a:t>
            </a:r>
            <a:r>
              <a:rPr lang="en-US" dirty="0" err="1" smtClean="0"/>
              <a:t>diversit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smtClean="0"/>
              <a:t>in</a:t>
            </a:r>
            <a:r>
              <a:rPr lang="en-US" dirty="0" smtClean="0"/>
              <a:t>:</a:t>
            </a:r>
            <a:endParaRPr lang="en-US" dirty="0" smtClean="0"/>
          </a:p>
          <a:p>
            <a:r>
              <a:rPr lang="en-US" dirty="0" err="1" smtClean="0">
                <a:solidFill>
                  <a:schemeClr val="accent1"/>
                </a:solidFill>
              </a:rPr>
              <a:t>Genere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ed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età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nell’organizzazione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dei</a:t>
            </a:r>
            <a:r>
              <a:rPr lang="en-US" dirty="0" smtClean="0">
                <a:solidFill>
                  <a:schemeClr val="accent1"/>
                </a:solidFill>
              </a:rPr>
              <a:t> tempi </a:t>
            </a:r>
            <a:r>
              <a:rPr lang="en-US" dirty="0" err="1" smtClean="0">
                <a:solidFill>
                  <a:schemeClr val="accent1"/>
                </a:solidFill>
              </a:rPr>
              <a:t>della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ricerca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n-US" dirty="0" err="1" smtClean="0">
                <a:solidFill>
                  <a:srgbClr val="B01513"/>
                </a:solidFill>
              </a:rPr>
              <a:t>Comunicazione</a:t>
            </a:r>
            <a:r>
              <a:rPr lang="en-US" dirty="0" smtClean="0">
                <a:solidFill>
                  <a:srgbClr val="B01513"/>
                </a:solidFill>
              </a:rPr>
              <a:t> </a:t>
            </a:r>
            <a:r>
              <a:rPr lang="en-US" dirty="0" err="1" smtClean="0">
                <a:solidFill>
                  <a:srgbClr val="B01513"/>
                </a:solidFill>
              </a:rPr>
              <a:t>della</a:t>
            </a:r>
            <a:r>
              <a:rPr lang="en-US" dirty="0" smtClean="0">
                <a:solidFill>
                  <a:srgbClr val="B01513"/>
                </a:solidFill>
              </a:rPr>
              <a:t> </a:t>
            </a:r>
            <a:r>
              <a:rPr lang="en-US" dirty="0" err="1" smtClean="0">
                <a:solidFill>
                  <a:srgbClr val="B01513"/>
                </a:solidFill>
              </a:rPr>
              <a:t>scienza</a:t>
            </a:r>
            <a:endParaRPr lang="en-US" dirty="0" smtClean="0"/>
          </a:p>
          <a:p>
            <a:r>
              <a:rPr lang="en-US" dirty="0" err="1" smtClean="0">
                <a:solidFill>
                  <a:srgbClr val="B01513"/>
                </a:solidFill>
              </a:rPr>
              <a:t>Formazione</a:t>
            </a:r>
            <a:r>
              <a:rPr lang="en-US" dirty="0" smtClean="0">
                <a:solidFill>
                  <a:srgbClr val="B01513"/>
                </a:solidFill>
              </a:rPr>
              <a:t> </a:t>
            </a:r>
            <a:r>
              <a:rPr lang="en-US" dirty="0" err="1" smtClean="0">
                <a:solidFill>
                  <a:srgbClr val="B01513"/>
                </a:solidFill>
              </a:rPr>
              <a:t>scientifica</a:t>
            </a:r>
            <a:r>
              <a:rPr lang="en-US" dirty="0" smtClean="0">
                <a:solidFill>
                  <a:srgbClr val="B01513"/>
                </a:solidFill>
              </a:rPr>
              <a:t>, </a:t>
            </a:r>
            <a:r>
              <a:rPr lang="en-US" dirty="0" err="1" smtClean="0">
                <a:solidFill>
                  <a:srgbClr val="B01513"/>
                </a:solidFill>
              </a:rPr>
              <a:t>formazione</a:t>
            </a:r>
            <a:r>
              <a:rPr lang="en-US" dirty="0" smtClean="0">
                <a:solidFill>
                  <a:srgbClr val="B01513"/>
                </a:solidFill>
              </a:rPr>
              <a:t> al management</a:t>
            </a:r>
            <a:r>
              <a:rPr lang="en-US" dirty="0" smtClean="0"/>
              <a:t>: </a:t>
            </a:r>
            <a:r>
              <a:rPr lang="en-US" dirty="0" err="1" smtClean="0"/>
              <a:t>considerare</a:t>
            </a:r>
            <a:r>
              <a:rPr lang="en-US" dirty="0" smtClean="0"/>
              <a:t> </a:t>
            </a:r>
            <a:r>
              <a:rPr lang="en-US" dirty="0" err="1" smtClean="0"/>
              <a:t>genere</a:t>
            </a:r>
            <a:r>
              <a:rPr lang="en-US" dirty="0" smtClean="0"/>
              <a:t> 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 err="1" smtClean="0"/>
              <a:t>età</a:t>
            </a:r>
            <a:r>
              <a:rPr lang="en-US" dirty="0" smtClean="0"/>
              <a:t> </a:t>
            </a:r>
            <a:r>
              <a:rPr lang="en-US" dirty="0" err="1" smtClean="0"/>
              <a:t>nei</a:t>
            </a:r>
            <a:r>
              <a:rPr lang="en-US" dirty="0" smtClean="0"/>
              <a:t> </a:t>
            </a:r>
            <a:r>
              <a:rPr lang="en-US" dirty="0" err="1" smtClean="0"/>
              <a:t>contenuti</a:t>
            </a:r>
            <a:r>
              <a:rPr lang="en-US" dirty="0" smtClean="0"/>
              <a:t> del </a:t>
            </a:r>
            <a:r>
              <a:rPr lang="en-US" dirty="0" err="1" smtClean="0"/>
              <a:t>corso</a:t>
            </a:r>
            <a:r>
              <a:rPr lang="en-US" dirty="0" smtClean="0"/>
              <a:t>,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partecipanti</a:t>
            </a:r>
            <a:r>
              <a:rPr lang="en-US" dirty="0" smtClean="0"/>
              <a:t> e </a:t>
            </a:r>
            <a:r>
              <a:rPr lang="en-US" dirty="0" err="1" smtClean="0"/>
              <a:t>docenti</a:t>
            </a:r>
            <a:endParaRPr lang="en-US" dirty="0" smtClean="0"/>
          </a:p>
          <a:p>
            <a:r>
              <a:rPr lang="en-US" dirty="0" err="1" smtClean="0">
                <a:solidFill>
                  <a:srgbClr val="B01513"/>
                </a:solidFill>
              </a:rPr>
              <a:t>Sicurezza</a:t>
            </a:r>
            <a:r>
              <a:rPr lang="en-US" dirty="0" smtClean="0"/>
              <a:t>: </a:t>
            </a:r>
            <a:r>
              <a:rPr lang="en-US" dirty="0" err="1" smtClean="0"/>
              <a:t>considerare</a:t>
            </a:r>
            <a:r>
              <a:rPr lang="en-US" dirty="0" smtClean="0"/>
              <a:t> </a:t>
            </a:r>
            <a:r>
              <a:rPr lang="en-US" dirty="0" err="1" smtClean="0"/>
              <a:t>rischi</a:t>
            </a:r>
            <a:r>
              <a:rPr lang="en-US" dirty="0" smtClean="0"/>
              <a:t> in </a:t>
            </a:r>
            <a:r>
              <a:rPr lang="en-US" dirty="0" err="1" smtClean="0"/>
              <a:t>funzione</a:t>
            </a:r>
            <a:r>
              <a:rPr lang="en-US" dirty="0" smtClean="0"/>
              <a:t> </a:t>
            </a:r>
            <a:r>
              <a:rPr lang="en-US" dirty="0" err="1" smtClean="0"/>
              <a:t>dell’età</a:t>
            </a:r>
            <a:r>
              <a:rPr lang="en-US" dirty="0" smtClean="0"/>
              <a:t> e </a:t>
            </a:r>
            <a:r>
              <a:rPr lang="en-US" dirty="0" err="1" smtClean="0"/>
              <a:t>sesso</a:t>
            </a:r>
            <a:r>
              <a:rPr lang="en-US" dirty="0" smtClean="0"/>
              <a:t> e </a:t>
            </a:r>
            <a:r>
              <a:rPr lang="en-US" dirty="0" err="1" smtClean="0"/>
              <a:t>differente</a:t>
            </a:r>
            <a:r>
              <a:rPr lang="en-US" dirty="0" smtClean="0"/>
              <a:t> </a:t>
            </a:r>
            <a:r>
              <a:rPr lang="en-US" dirty="0" err="1" smtClean="0"/>
              <a:t>abilità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Bologna, per il CUG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245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Ptap</a:t>
            </a:r>
            <a:r>
              <a:rPr lang="en-US" sz="2800" dirty="0" smtClean="0"/>
              <a:t> 5. </a:t>
            </a:r>
            <a:r>
              <a:rPr lang="en-US" sz="2800" dirty="0" err="1" smtClean="0"/>
              <a:t>Migliorare</a:t>
            </a:r>
            <a:r>
              <a:rPr lang="en-US" sz="2800" dirty="0" smtClean="0"/>
              <a:t> la </a:t>
            </a:r>
            <a:r>
              <a:rPr lang="en-US" sz="2800" dirty="0" err="1" smtClean="0"/>
              <a:t>gestione</a:t>
            </a:r>
            <a:r>
              <a:rPr lang="en-US" sz="2800" dirty="0" smtClean="0"/>
              <a:t> del </a:t>
            </a:r>
            <a:r>
              <a:rPr lang="en-US" sz="2800" dirty="0" err="1" smtClean="0"/>
              <a:t>personale</a:t>
            </a:r>
            <a:r>
              <a:rPr lang="en-US" sz="2800" dirty="0" smtClean="0"/>
              <a:t> e </a:t>
            </a:r>
            <a:r>
              <a:rPr lang="en-US" sz="2800" dirty="0" err="1" smtClean="0"/>
              <a:t>l’ambiente</a:t>
            </a:r>
            <a:r>
              <a:rPr lang="en-US" sz="2800" dirty="0" smtClean="0"/>
              <a:t> di </a:t>
            </a:r>
            <a:r>
              <a:rPr lang="en-US" sz="2800" dirty="0" err="1" smtClean="0"/>
              <a:t>lavoro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904993"/>
            <a:ext cx="9403742" cy="4800598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err="1" smtClean="0"/>
              <a:t>supporto</a:t>
            </a:r>
            <a:r>
              <a:rPr lang="en-US" sz="2400" dirty="0" smtClean="0"/>
              <a:t> </a:t>
            </a:r>
            <a:r>
              <a:rPr lang="en-US" sz="2400" dirty="0" err="1"/>
              <a:t>alla</a:t>
            </a:r>
            <a:r>
              <a:rPr lang="en-US" sz="2400" dirty="0"/>
              <a:t> </a:t>
            </a:r>
            <a:r>
              <a:rPr lang="en-US" sz="2400" dirty="0" err="1"/>
              <a:t>genitorialità</a:t>
            </a:r>
            <a:r>
              <a:rPr lang="en-US" sz="2400" dirty="0"/>
              <a:t> e </a:t>
            </a:r>
            <a:r>
              <a:rPr lang="en-US" sz="2400" dirty="0" err="1"/>
              <a:t>alla</a:t>
            </a:r>
            <a:r>
              <a:rPr lang="en-US" sz="2400" dirty="0"/>
              <a:t> </a:t>
            </a:r>
            <a:r>
              <a:rPr lang="en-US" sz="2400" dirty="0" err="1"/>
              <a:t>cura</a:t>
            </a:r>
            <a:r>
              <a:rPr lang="en-US" sz="2400" dirty="0"/>
              <a:t>, </a:t>
            </a:r>
            <a:r>
              <a:rPr lang="en-US" sz="2400" dirty="0" err="1"/>
              <a:t>soprattutto</a:t>
            </a:r>
            <a:r>
              <a:rPr lang="en-US" sz="2400" dirty="0"/>
              <a:t> </a:t>
            </a:r>
            <a:r>
              <a:rPr lang="en-US" sz="2400" dirty="0" err="1"/>
              <a:t>nelle</a:t>
            </a:r>
            <a:r>
              <a:rPr lang="en-US" sz="2400" dirty="0"/>
              <a:t> </a:t>
            </a:r>
            <a:r>
              <a:rPr lang="en-US" sz="2400" dirty="0" err="1"/>
              <a:t>fasi</a:t>
            </a:r>
            <a:r>
              <a:rPr lang="en-US" sz="2400" dirty="0"/>
              <a:t> </a:t>
            </a:r>
            <a:r>
              <a:rPr lang="en-US" sz="2400" dirty="0" err="1"/>
              <a:t>iniziali</a:t>
            </a:r>
            <a:r>
              <a:rPr lang="en-US" sz="2400" dirty="0"/>
              <a:t> </a:t>
            </a:r>
            <a:r>
              <a:rPr lang="en-US" sz="2400" dirty="0" err="1"/>
              <a:t>della</a:t>
            </a:r>
            <a:r>
              <a:rPr lang="en-US" sz="2400" dirty="0"/>
              <a:t> </a:t>
            </a:r>
            <a:r>
              <a:rPr lang="en-US" sz="2400" dirty="0" err="1" smtClean="0"/>
              <a:t>carriera</a:t>
            </a:r>
            <a:r>
              <a:rPr lang="en-US" sz="2400" dirty="0" smtClean="0"/>
              <a:t>, </a:t>
            </a:r>
            <a:r>
              <a:rPr lang="en-US" sz="2400" dirty="0" err="1">
                <a:solidFill>
                  <a:srgbClr val="B01513"/>
                </a:solidFill>
              </a:rPr>
              <a:t>Attenzione</a:t>
            </a:r>
            <a:r>
              <a:rPr lang="en-US" sz="2400" dirty="0">
                <a:solidFill>
                  <a:srgbClr val="B01513"/>
                </a:solidFill>
              </a:rPr>
              <a:t> al </a:t>
            </a:r>
            <a:r>
              <a:rPr lang="en-US" sz="2400" dirty="0" err="1">
                <a:solidFill>
                  <a:srgbClr val="B01513"/>
                </a:solidFill>
              </a:rPr>
              <a:t>congedo</a:t>
            </a:r>
            <a:r>
              <a:rPr lang="en-US" sz="2400" dirty="0">
                <a:solidFill>
                  <a:srgbClr val="B01513"/>
                </a:solidFill>
              </a:rPr>
              <a:t> </a:t>
            </a:r>
            <a:r>
              <a:rPr lang="en-US" sz="2400" dirty="0" err="1">
                <a:solidFill>
                  <a:srgbClr val="B01513"/>
                </a:solidFill>
              </a:rPr>
              <a:t>parentale</a:t>
            </a:r>
            <a:r>
              <a:rPr lang="en-US" sz="2400" dirty="0"/>
              <a:t>, </a:t>
            </a:r>
            <a:r>
              <a:rPr lang="en-US" sz="2400" dirty="0" err="1"/>
              <a:t>anche</a:t>
            </a:r>
            <a:r>
              <a:rPr lang="en-US" sz="2400" dirty="0"/>
              <a:t> per </a:t>
            </a:r>
            <a:r>
              <a:rPr lang="en-US" sz="2400" dirty="0" err="1" smtClean="0"/>
              <a:t>assegnisti</a:t>
            </a:r>
            <a:endParaRPr lang="en-US" sz="2400" dirty="0" smtClean="0"/>
          </a:p>
          <a:p>
            <a:r>
              <a:rPr lang="en-US" sz="2400" dirty="0" smtClean="0"/>
              <a:t>Il </a:t>
            </a:r>
            <a:r>
              <a:rPr lang="en-US" sz="2400" dirty="0" err="1"/>
              <a:t>contratto</a:t>
            </a:r>
            <a:r>
              <a:rPr lang="en-US" sz="2400" dirty="0"/>
              <a:t> per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personale</a:t>
            </a:r>
            <a:r>
              <a:rPr lang="en-US" sz="2400" dirty="0"/>
              <a:t> in </a:t>
            </a:r>
            <a:r>
              <a:rPr lang="en-US" sz="2400" dirty="0" err="1"/>
              <a:t>tassazione</a:t>
            </a:r>
            <a:r>
              <a:rPr lang="en-US" sz="2400" dirty="0"/>
              <a:t> </a:t>
            </a:r>
            <a:r>
              <a:rPr lang="en-US" sz="2400" dirty="0" err="1"/>
              <a:t>separata</a:t>
            </a:r>
            <a:r>
              <a:rPr lang="en-US" sz="2400" dirty="0"/>
              <a:t> INPS (</a:t>
            </a:r>
            <a:r>
              <a:rPr lang="en-US" sz="2400" dirty="0" err="1"/>
              <a:t>assegni</a:t>
            </a:r>
            <a:r>
              <a:rPr lang="en-US" sz="2400" dirty="0"/>
              <a:t> di </a:t>
            </a:r>
            <a:r>
              <a:rPr lang="en-US" sz="2400" dirty="0" err="1"/>
              <a:t>ricerca</a:t>
            </a:r>
            <a:r>
              <a:rPr lang="en-US" sz="2400" dirty="0"/>
              <a:t> e </a:t>
            </a:r>
            <a:r>
              <a:rPr lang="en-US" sz="2400" dirty="0" err="1"/>
              <a:t>articoli</a:t>
            </a:r>
            <a:r>
              <a:rPr lang="en-US" sz="2400" dirty="0"/>
              <a:t> 22) </a:t>
            </a:r>
            <a:r>
              <a:rPr lang="en-US" sz="2400" dirty="0" err="1"/>
              <a:t>deve</a:t>
            </a:r>
            <a:r>
              <a:rPr lang="en-US" sz="2400" dirty="0"/>
              <a:t> </a:t>
            </a:r>
            <a:r>
              <a:rPr lang="en-US" sz="2400" dirty="0" err="1"/>
              <a:t>riportare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l’integrazione</a:t>
            </a:r>
            <a:r>
              <a:rPr lang="en-US" sz="2400" dirty="0"/>
              <a:t> del 20% </a:t>
            </a:r>
            <a:r>
              <a:rPr lang="en-US" sz="2400" dirty="0" err="1"/>
              <a:t>dello</a:t>
            </a:r>
            <a:r>
              <a:rPr lang="en-US" sz="2400" dirty="0"/>
              <a:t> </a:t>
            </a:r>
            <a:r>
              <a:rPr lang="en-US" sz="2400" dirty="0" err="1"/>
              <a:t>stipendio</a:t>
            </a:r>
            <a:r>
              <a:rPr lang="en-US" sz="2400" dirty="0"/>
              <a:t> a </a:t>
            </a:r>
            <a:r>
              <a:rPr lang="en-US" sz="2400" dirty="0" err="1"/>
              <a:t>carica</a:t>
            </a:r>
            <a:r>
              <a:rPr lang="en-US" sz="2400" dirty="0"/>
              <a:t> </a:t>
            </a:r>
            <a:r>
              <a:rPr lang="en-US" sz="2400" dirty="0" err="1"/>
              <a:t>degli</a:t>
            </a:r>
            <a:r>
              <a:rPr lang="en-US" sz="2400" dirty="0"/>
              <a:t> INFN per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periodo</a:t>
            </a:r>
            <a:r>
              <a:rPr lang="en-US" sz="2400" dirty="0"/>
              <a:t> di </a:t>
            </a:r>
            <a:r>
              <a:rPr lang="en-US" sz="2400" dirty="0" err="1"/>
              <a:t>congedo</a:t>
            </a:r>
            <a:r>
              <a:rPr lang="en-US" sz="2400" dirty="0"/>
              <a:t> </a:t>
            </a:r>
            <a:r>
              <a:rPr lang="en-US" sz="2400" dirty="0" err="1"/>
              <a:t>obbligatorio</a:t>
            </a:r>
            <a:r>
              <a:rPr lang="en-US" sz="2400" dirty="0"/>
              <a:t> per </a:t>
            </a:r>
            <a:r>
              <a:rPr lang="en-US" sz="2500" dirty="0" err="1" smtClean="0"/>
              <a:t>maternità</a:t>
            </a:r>
            <a:r>
              <a:rPr lang="en-US" sz="2500" dirty="0" smtClean="0"/>
              <a:t> </a:t>
            </a:r>
            <a:r>
              <a:rPr lang="en-US" sz="2500" dirty="0" err="1" smtClean="0"/>
              <a:t>va</a:t>
            </a:r>
            <a:r>
              <a:rPr lang="en-US" sz="2500" dirty="0" smtClean="0"/>
              <a:t> </a:t>
            </a:r>
            <a:r>
              <a:rPr lang="en-US" sz="2500" dirty="0" err="1" smtClean="0"/>
              <a:t>richiesta</a:t>
            </a:r>
            <a:r>
              <a:rPr lang="en-US" sz="2500" dirty="0" smtClean="0"/>
              <a:t> </a:t>
            </a:r>
            <a:r>
              <a:rPr lang="en-US" sz="2500" dirty="0" err="1" smtClean="0"/>
              <a:t>esplicitamente</a:t>
            </a:r>
            <a:r>
              <a:rPr lang="en-US" sz="2500" dirty="0" smtClean="0"/>
              <a:t> </a:t>
            </a:r>
          </a:p>
          <a:p>
            <a:endParaRPr lang="en-US" sz="2500" dirty="0" smtClean="0"/>
          </a:p>
          <a:p>
            <a:r>
              <a:rPr lang="en-GB" sz="2500" dirty="0" smtClean="0"/>
              <a:t>E’ </a:t>
            </a:r>
            <a:r>
              <a:rPr lang="en-GB" sz="2500" dirty="0" err="1" smtClean="0"/>
              <a:t>necessaria</a:t>
            </a:r>
            <a:r>
              <a:rPr lang="en-GB" sz="2500" dirty="0" smtClean="0"/>
              <a:t> </a:t>
            </a:r>
            <a:r>
              <a:rPr lang="en-GB" sz="2500" dirty="0" err="1" smtClean="0"/>
              <a:t>una</a:t>
            </a:r>
            <a:r>
              <a:rPr lang="en-GB" sz="2500" dirty="0" smtClean="0"/>
              <a:t> </a:t>
            </a:r>
            <a:r>
              <a:rPr lang="en-GB" sz="2500" dirty="0" err="1" smtClean="0"/>
              <a:t>circolare</a:t>
            </a:r>
            <a:r>
              <a:rPr lang="en-GB" sz="2500" dirty="0" smtClean="0"/>
              <a:t> </a:t>
            </a:r>
            <a:r>
              <a:rPr lang="en-GB" sz="2500" dirty="0" err="1" smtClean="0"/>
              <a:t>sull’estensione</a:t>
            </a:r>
            <a:r>
              <a:rPr lang="en-GB" sz="2500" dirty="0" smtClean="0"/>
              <a:t> del </a:t>
            </a:r>
            <a:r>
              <a:rPr lang="en-GB" sz="2500" dirty="0" err="1" smtClean="0"/>
              <a:t>congedo</a:t>
            </a:r>
            <a:r>
              <a:rPr lang="en-GB" sz="2500" dirty="0" smtClean="0"/>
              <a:t> </a:t>
            </a:r>
            <a:r>
              <a:rPr lang="en-GB" sz="2500" dirty="0" err="1" smtClean="0"/>
              <a:t>parentale</a:t>
            </a:r>
            <a:r>
              <a:rPr lang="en-GB" sz="2500" dirty="0" smtClean="0"/>
              <a:t>  per </a:t>
            </a:r>
            <a:r>
              <a:rPr lang="en-GB" sz="2500" dirty="0" err="1" smtClean="0"/>
              <a:t>personale</a:t>
            </a:r>
            <a:r>
              <a:rPr lang="en-GB" sz="2500" dirty="0" smtClean="0"/>
              <a:t> </a:t>
            </a:r>
            <a:r>
              <a:rPr lang="en-GB" sz="2500" dirty="0" err="1" smtClean="0"/>
              <a:t>iscritto</a:t>
            </a:r>
            <a:r>
              <a:rPr lang="en-GB" sz="2500" dirty="0" smtClean="0"/>
              <a:t> </a:t>
            </a:r>
            <a:r>
              <a:rPr lang="en-GB" sz="2500" dirty="0" err="1" smtClean="0"/>
              <a:t>alla</a:t>
            </a:r>
            <a:r>
              <a:rPr lang="en-GB" sz="2500" dirty="0" smtClean="0"/>
              <a:t> </a:t>
            </a:r>
            <a:r>
              <a:rPr lang="en-GB" sz="2500" dirty="0" err="1" smtClean="0"/>
              <a:t>gestione</a:t>
            </a:r>
            <a:r>
              <a:rPr lang="en-GB" sz="2500" dirty="0" smtClean="0"/>
              <a:t> </a:t>
            </a:r>
            <a:r>
              <a:rPr lang="en-GB" sz="2500" dirty="0" err="1" smtClean="0"/>
              <a:t>separata</a:t>
            </a:r>
            <a:r>
              <a:rPr lang="en-GB" sz="2500" dirty="0" smtClean="0"/>
              <a:t> (</a:t>
            </a:r>
            <a:r>
              <a:rPr lang="en-GB" sz="2500" dirty="0" err="1" smtClean="0"/>
              <a:t>circolare</a:t>
            </a:r>
            <a:r>
              <a:rPr lang="en-GB" sz="2500" dirty="0" smtClean="0"/>
              <a:t> INPS 77 del 13/5/2013)</a:t>
            </a:r>
          </a:p>
          <a:p>
            <a:endParaRPr lang="en-US" sz="2500" dirty="0" smtClean="0"/>
          </a:p>
          <a:p>
            <a:r>
              <a:rPr lang="en-US" sz="2400" dirty="0" err="1" smtClean="0"/>
              <a:t>Formazione</a:t>
            </a:r>
            <a:r>
              <a:rPr lang="en-US" sz="2400" dirty="0" smtClean="0"/>
              <a:t> </a:t>
            </a:r>
            <a:r>
              <a:rPr lang="en-US" sz="2400" dirty="0" err="1" smtClean="0"/>
              <a:t>dei</a:t>
            </a:r>
            <a:r>
              <a:rPr lang="en-US" sz="2400" dirty="0" smtClean="0"/>
              <a:t> </a:t>
            </a:r>
            <a:r>
              <a:rPr lang="en-US" sz="2400" dirty="0" err="1" smtClean="0"/>
              <a:t>direttori</a:t>
            </a:r>
            <a:r>
              <a:rPr lang="en-US" sz="2400" dirty="0"/>
              <a:t> </a:t>
            </a:r>
            <a:r>
              <a:rPr lang="en-US" sz="2400" dirty="0" err="1" smtClean="0"/>
              <a:t>ai</a:t>
            </a:r>
            <a:r>
              <a:rPr lang="en-US" sz="2400" dirty="0" smtClean="0"/>
              <a:t> </a:t>
            </a:r>
            <a:r>
              <a:rPr lang="en-US" sz="2400" dirty="0" err="1" smtClean="0"/>
              <a:t>diritti</a:t>
            </a:r>
            <a:r>
              <a:rPr lang="en-US" sz="2400" dirty="0" smtClean="0"/>
              <a:t> </a:t>
            </a:r>
            <a:r>
              <a:rPr lang="en-US" sz="2400" dirty="0" err="1" smtClean="0"/>
              <a:t>dei</a:t>
            </a:r>
            <a:r>
              <a:rPr lang="en-US" sz="2400" dirty="0" smtClean="0"/>
              <a:t> </a:t>
            </a:r>
            <a:r>
              <a:rPr lang="en-US" sz="2400" dirty="0" err="1" smtClean="0"/>
              <a:t>genitori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err="1" smtClean="0">
                <a:solidFill>
                  <a:srgbClr val="B01513"/>
                </a:solidFill>
              </a:rPr>
              <a:t>Comunità</a:t>
            </a:r>
            <a:r>
              <a:rPr lang="en-US" sz="2400" dirty="0" smtClean="0">
                <a:solidFill>
                  <a:srgbClr val="B01513"/>
                </a:solidFill>
              </a:rPr>
              <a:t> di </a:t>
            </a:r>
            <a:r>
              <a:rPr lang="en-US" sz="2400" dirty="0" err="1" smtClean="0">
                <a:solidFill>
                  <a:srgbClr val="B01513"/>
                </a:solidFill>
              </a:rPr>
              <a:t>pratica</a:t>
            </a:r>
            <a:r>
              <a:rPr lang="en-US" sz="2400" dirty="0" smtClean="0">
                <a:solidFill>
                  <a:srgbClr val="B01513"/>
                </a:solidFill>
              </a:rPr>
              <a:t> per </a:t>
            </a:r>
            <a:r>
              <a:rPr lang="en-US" sz="2400" dirty="0" err="1" smtClean="0">
                <a:solidFill>
                  <a:srgbClr val="B01513"/>
                </a:solidFill>
              </a:rPr>
              <a:t>diversamente</a:t>
            </a:r>
            <a:r>
              <a:rPr lang="en-US" sz="2400" dirty="0" smtClean="0">
                <a:solidFill>
                  <a:srgbClr val="B01513"/>
                </a:solidFill>
              </a:rPr>
              <a:t> </a:t>
            </a:r>
            <a:r>
              <a:rPr lang="en-US" sz="2400" dirty="0" err="1" smtClean="0">
                <a:solidFill>
                  <a:srgbClr val="B01513"/>
                </a:solidFill>
              </a:rPr>
              <a:t>abili</a:t>
            </a:r>
            <a:r>
              <a:rPr lang="en-US" sz="2400" dirty="0"/>
              <a:t>, </a:t>
            </a:r>
            <a:r>
              <a:rPr lang="en-US" sz="2400" dirty="0" err="1" smtClean="0"/>
              <a:t>lavorare</a:t>
            </a:r>
            <a:r>
              <a:rPr lang="en-US" sz="2400" dirty="0" smtClean="0"/>
              <a:t> </a:t>
            </a:r>
            <a:r>
              <a:rPr lang="en-US" sz="2400" dirty="0"/>
              <a:t>con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/>
              <a:t>dipendenti</a:t>
            </a:r>
            <a:r>
              <a:rPr lang="en-US" sz="2400" dirty="0"/>
              <a:t> </a:t>
            </a:r>
            <a:r>
              <a:rPr lang="en-US" sz="2400" dirty="0" err="1"/>
              <a:t>diversamente</a:t>
            </a:r>
            <a:r>
              <a:rPr lang="en-US" sz="2400" dirty="0"/>
              <a:t> </a:t>
            </a:r>
            <a:r>
              <a:rPr lang="en-US" sz="2400" dirty="0" err="1"/>
              <a:t>abili</a:t>
            </a:r>
            <a:r>
              <a:rPr lang="en-US" sz="2400" dirty="0"/>
              <a:t> per la </a:t>
            </a:r>
            <a:r>
              <a:rPr lang="en-US" sz="2400" dirty="0" err="1"/>
              <a:t>rimozione</a:t>
            </a:r>
            <a:r>
              <a:rPr lang="en-US" sz="2400" dirty="0"/>
              <a:t> </a:t>
            </a:r>
            <a:r>
              <a:rPr lang="en-US" sz="2400" dirty="0" err="1"/>
              <a:t>degli</a:t>
            </a:r>
            <a:r>
              <a:rPr lang="en-US" sz="2400" dirty="0"/>
              <a:t> </a:t>
            </a:r>
            <a:r>
              <a:rPr lang="en-US" sz="2400" dirty="0" err="1"/>
              <a:t>ostacoli</a:t>
            </a:r>
            <a:r>
              <a:rPr lang="en-US" sz="2400" dirty="0"/>
              <a:t> </a:t>
            </a:r>
            <a:r>
              <a:rPr lang="en-US" sz="2400" dirty="0" err="1"/>
              <a:t>alla</a:t>
            </a:r>
            <a:r>
              <a:rPr lang="en-US" sz="2400" dirty="0"/>
              <a:t> </a:t>
            </a:r>
            <a:r>
              <a:rPr lang="en-US" sz="2400" dirty="0" err="1"/>
              <a:t>diversa</a:t>
            </a:r>
            <a:r>
              <a:rPr lang="en-US" sz="2400" dirty="0"/>
              <a:t> </a:t>
            </a:r>
            <a:r>
              <a:rPr lang="en-US" sz="2400" dirty="0" err="1"/>
              <a:t>abilità</a:t>
            </a:r>
            <a:r>
              <a:rPr lang="en-US" sz="2400" dirty="0"/>
              <a:t>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Bologna, per il CUG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595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369705"/>
              </p:ext>
            </p:extLst>
          </p:nvPr>
        </p:nvGraphicFramePr>
        <p:xfrm>
          <a:off x="186139" y="1063416"/>
          <a:ext cx="11526388" cy="4730365"/>
        </p:xfrm>
        <a:graphic>
          <a:graphicData uri="http://schemas.openxmlformats.org/drawingml/2006/table">
            <a:tbl>
              <a:tblPr/>
              <a:tblGrid>
                <a:gridCol w="1893020"/>
                <a:gridCol w="2748385"/>
                <a:gridCol w="6183866"/>
                <a:gridCol w="701117"/>
              </a:tblGrid>
              <a:tr h="1085754">
                <a:tc rowSpan="5"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</a:pPr>
                      <a:r>
                        <a:rPr lang="en-US" sz="1400" b="1" dirty="0">
                          <a:effectLst/>
                        </a:rPr>
                        <a:t>5) MIGLIORARE LA GESTIONE DEL PERSONALE E L'AMBIENTE DI LAVORO</a:t>
                      </a:r>
                      <a:endParaRPr lang="en-US" sz="1400" dirty="0">
                        <a:effectLst/>
                      </a:endParaRPr>
                    </a:p>
                  </a:txBody>
                  <a:tcPr marL="11779" marR="11779" marT="11779" marB="117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5.2 </a:t>
                      </a:r>
                      <a:r>
                        <a:rPr lang="en-US" sz="1400" dirty="0" err="1">
                          <a:effectLst/>
                        </a:rPr>
                        <a:t>Monitorare</a:t>
                      </a:r>
                      <a:r>
                        <a:rPr lang="en-US" sz="1400" dirty="0">
                          <a:effectLst/>
                        </a:rPr>
                        <a:t> le </a:t>
                      </a:r>
                      <a:r>
                        <a:rPr lang="en-US" sz="1400" dirty="0" err="1">
                          <a:effectLst/>
                        </a:rPr>
                        <a:t>esigenze</a:t>
                      </a:r>
                      <a:r>
                        <a:rPr lang="en-US" sz="1400" dirty="0">
                          <a:effectLst/>
                        </a:rPr>
                        <a:t> di </a:t>
                      </a:r>
                      <a:r>
                        <a:rPr lang="en-US" sz="1400" dirty="0" err="1">
                          <a:effectLst/>
                        </a:rPr>
                        <a:t>cura</a:t>
                      </a:r>
                      <a:r>
                        <a:rPr lang="en-US" sz="1400" dirty="0">
                          <a:effectLst/>
                        </a:rPr>
                        <a:t> del </a:t>
                      </a:r>
                      <a:r>
                        <a:rPr lang="en-US" sz="1400" dirty="0" err="1">
                          <a:effectLst/>
                        </a:rPr>
                        <a:t>personale</a:t>
                      </a:r>
                      <a:r>
                        <a:rPr lang="en-US" sz="1400" dirty="0">
                          <a:effectLst/>
                        </a:rPr>
                        <a:t> al fine di </a:t>
                      </a:r>
                      <a:r>
                        <a:rPr lang="en-US" sz="1400" dirty="0" err="1">
                          <a:effectLst/>
                        </a:rPr>
                        <a:t>ottimizzare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l'uso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dei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fondi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</a:p>
                    <a:p>
                      <a:pPr algn="ctr" rtl="0">
                        <a:spcAft>
                          <a:spcPts val="576"/>
                        </a:spcAft>
                      </a:pPr>
                      <a:r>
                        <a:rPr lang="en-US" sz="1400" dirty="0">
                          <a:effectLst/>
                        </a:rPr>
                        <a:t/>
                      </a:r>
                      <a:br>
                        <a:rPr lang="en-US" sz="1400" dirty="0">
                          <a:effectLst/>
                        </a:rPr>
                      </a:br>
                      <a:endParaRPr lang="en-US" sz="1400" dirty="0">
                        <a:effectLst/>
                      </a:endParaRPr>
                    </a:p>
                  </a:txBody>
                  <a:tcPr marL="11779" marR="11779" marT="11779" marB="117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Nelle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strutture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monitorare</a:t>
                      </a:r>
                      <a:r>
                        <a:rPr lang="en-US" sz="1400" dirty="0">
                          <a:effectLst/>
                        </a:rPr>
                        <a:t> con cadenza biennale le </a:t>
                      </a:r>
                      <a:r>
                        <a:rPr lang="en-US" sz="1400" dirty="0" err="1">
                          <a:effectLst/>
                        </a:rPr>
                        <a:t>esigenze</a:t>
                      </a:r>
                      <a:r>
                        <a:rPr lang="en-US" sz="1400" dirty="0">
                          <a:effectLst/>
                        </a:rPr>
                        <a:t> di </a:t>
                      </a:r>
                      <a:r>
                        <a:rPr lang="en-US" sz="1400" dirty="0" err="1">
                          <a:effectLst/>
                        </a:rPr>
                        <a:t>cura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nelle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strutture</a:t>
                      </a:r>
                      <a:r>
                        <a:rPr lang="en-US" sz="1400" dirty="0">
                          <a:effectLst/>
                        </a:rPr>
                        <a:t>, le </a:t>
                      </a:r>
                      <a:r>
                        <a:rPr lang="en-US" sz="1400" dirty="0" err="1">
                          <a:effectLst/>
                        </a:rPr>
                        <a:t>richieste</a:t>
                      </a:r>
                      <a:r>
                        <a:rPr lang="en-US" sz="1400" dirty="0">
                          <a:effectLst/>
                        </a:rPr>
                        <a:t> di </a:t>
                      </a:r>
                      <a:r>
                        <a:rPr lang="en-US" sz="1400" dirty="0" err="1">
                          <a:effectLst/>
                        </a:rPr>
                        <a:t>sussidi</a:t>
                      </a:r>
                      <a:r>
                        <a:rPr lang="en-US" sz="1400" dirty="0">
                          <a:effectLst/>
                        </a:rPr>
                        <a:t> e di </a:t>
                      </a:r>
                      <a:r>
                        <a:rPr lang="en-US" sz="1400" dirty="0" err="1">
                          <a:effectLst/>
                        </a:rPr>
                        <a:t>contributi</a:t>
                      </a:r>
                      <a:r>
                        <a:rPr lang="en-US" sz="1400" dirty="0">
                          <a:effectLst/>
                        </a:rPr>
                        <a:t> per </a:t>
                      </a:r>
                      <a:r>
                        <a:rPr lang="en-US" sz="1400" dirty="0" err="1">
                          <a:effectLst/>
                        </a:rPr>
                        <a:t>figli</a:t>
                      </a:r>
                      <a:r>
                        <a:rPr lang="en-US" sz="1400" dirty="0">
                          <a:effectLst/>
                        </a:rPr>
                        <a:t> in </a:t>
                      </a:r>
                      <a:r>
                        <a:rPr lang="en-US" sz="1400" dirty="0" err="1">
                          <a:effectLst/>
                        </a:rPr>
                        <a:t>età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prescolare</a:t>
                      </a:r>
                      <a:r>
                        <a:rPr lang="en-US" sz="1400" dirty="0">
                          <a:effectLst/>
                        </a:rPr>
                        <a:t> e </a:t>
                      </a:r>
                      <a:r>
                        <a:rPr lang="en-US" sz="1400" dirty="0" err="1">
                          <a:effectLst/>
                        </a:rPr>
                        <a:t>individuare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esigenze</a:t>
                      </a:r>
                      <a:r>
                        <a:rPr lang="en-US" sz="1400" dirty="0">
                          <a:effectLst/>
                        </a:rPr>
                        <a:t> non </a:t>
                      </a:r>
                      <a:r>
                        <a:rPr lang="en-US" sz="1400" dirty="0" err="1">
                          <a:effectLst/>
                        </a:rPr>
                        <a:t>comprese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nel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disciplinare</a:t>
                      </a:r>
                      <a:r>
                        <a:rPr lang="en-US" sz="1400" dirty="0" smtClean="0">
                          <a:effectLst/>
                        </a:rPr>
                        <a:t>.</a:t>
                      </a:r>
                      <a:endParaRPr lang="en-US" sz="1400" dirty="0">
                        <a:effectLst/>
                      </a:endParaRPr>
                    </a:p>
                  </a:txBody>
                  <a:tcPr marL="11779" marR="11779" marT="11779" marB="117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576"/>
                        </a:spcAft>
                      </a:pPr>
                      <a:r>
                        <a:rPr lang="en-US" sz="1200" dirty="0">
                          <a:effectLst/>
                        </a:rPr>
                        <a:t/>
                      </a:r>
                      <a:br>
                        <a:rPr lang="en-US" sz="1200" dirty="0">
                          <a:effectLst/>
                        </a:rPr>
                      </a:br>
                      <a:endParaRPr lang="en-US" sz="1200" dirty="0">
                        <a:effectLst/>
                      </a:endParaRPr>
                    </a:p>
                  </a:txBody>
                  <a:tcPr marL="11779" marR="11779" marT="11779" marB="117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287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576"/>
                        </a:spcAft>
                      </a:pPr>
                      <a:r>
                        <a:rPr lang="en-US" sz="1400" dirty="0" err="1">
                          <a:effectLst/>
                        </a:rPr>
                        <a:t>Eventualmente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rivedere</a:t>
                      </a:r>
                      <a:r>
                        <a:rPr lang="en-US" sz="1400" dirty="0">
                          <a:effectLst/>
                        </a:rPr>
                        <a:t> la </a:t>
                      </a:r>
                      <a:r>
                        <a:rPr lang="en-US" sz="1400" dirty="0" err="1">
                          <a:effectLst/>
                        </a:rPr>
                        <a:t>distribuzione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dei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fondi</a:t>
                      </a:r>
                      <a:r>
                        <a:rPr lang="en-US" sz="1400" dirty="0">
                          <a:effectLst/>
                        </a:rPr>
                        <a:t> e </a:t>
                      </a:r>
                      <a:r>
                        <a:rPr lang="en-US" sz="1400" dirty="0" err="1">
                          <a:effectLst/>
                        </a:rPr>
                        <a:t>l’integrazione</a:t>
                      </a:r>
                      <a:r>
                        <a:rPr lang="en-US" sz="1400" dirty="0">
                          <a:effectLst/>
                        </a:rPr>
                        <a:t> di </a:t>
                      </a:r>
                      <a:r>
                        <a:rPr lang="en-US" sz="1400" dirty="0" err="1">
                          <a:effectLst/>
                        </a:rPr>
                        <a:t>altre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voci</a:t>
                      </a:r>
                      <a:r>
                        <a:rPr lang="en-US" sz="1400" dirty="0">
                          <a:effectLst/>
                        </a:rPr>
                        <a:t> di </a:t>
                      </a:r>
                      <a:r>
                        <a:rPr lang="en-US" sz="1400" dirty="0" err="1">
                          <a:effectLst/>
                        </a:rPr>
                        <a:t>spesa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</a:p>
                  </a:txBody>
                  <a:tcPr marL="11779" marR="11779" marT="11779" marB="117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576"/>
                        </a:spcAft>
                      </a:pPr>
                      <a:r>
                        <a:rPr lang="en-US" sz="1200">
                          <a:effectLst/>
                        </a:rPr>
                        <a:t/>
                      </a:r>
                      <a:br>
                        <a:rPr lang="en-US" sz="1200">
                          <a:effectLst/>
                        </a:rPr>
                      </a:br>
                      <a:endParaRPr lang="en-US" sz="1200">
                        <a:effectLst/>
                      </a:endParaRPr>
                    </a:p>
                  </a:txBody>
                  <a:tcPr marL="11779" marR="11779" marT="11779" marB="117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918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</a:pPr>
                      <a:r>
                        <a:rPr lang="en-US" sz="1400" dirty="0">
                          <a:effectLst/>
                        </a:rPr>
                        <a:t>5.3 </a:t>
                      </a:r>
                      <a:r>
                        <a:rPr lang="en-US" sz="1400" dirty="0" err="1">
                          <a:effectLst/>
                        </a:rPr>
                        <a:t>Migliorare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l'ambiente</a:t>
                      </a:r>
                      <a:r>
                        <a:rPr lang="en-US" sz="1400" dirty="0">
                          <a:effectLst/>
                        </a:rPr>
                        <a:t> di </a:t>
                      </a:r>
                      <a:r>
                        <a:rPr lang="en-US" sz="1400" dirty="0" err="1">
                          <a:effectLst/>
                        </a:rPr>
                        <a:t>lavoro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coinvolgendo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il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personale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nel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cambiamento</a:t>
                      </a:r>
                      <a:endParaRPr lang="en-US" sz="1400" dirty="0">
                        <a:effectLst/>
                      </a:endParaRPr>
                    </a:p>
                  </a:txBody>
                  <a:tcPr marL="11779" marR="11779" marT="11779" marB="117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576"/>
                        </a:spcAft>
                      </a:pPr>
                      <a:r>
                        <a:rPr lang="en-US" sz="1400" dirty="0" err="1">
                          <a:effectLst/>
                        </a:rPr>
                        <a:t>All’interno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delle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strutture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organizzare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incontri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annuali</a:t>
                      </a:r>
                      <a:r>
                        <a:rPr lang="en-US" sz="1400" dirty="0">
                          <a:effectLst/>
                        </a:rPr>
                        <a:t> del </a:t>
                      </a:r>
                      <a:r>
                        <a:rPr lang="en-US" sz="1400" dirty="0" err="1">
                          <a:effectLst/>
                        </a:rPr>
                        <a:t>personale</a:t>
                      </a:r>
                      <a:r>
                        <a:rPr lang="en-US" sz="1400" dirty="0">
                          <a:effectLst/>
                        </a:rPr>
                        <a:t> per </a:t>
                      </a:r>
                      <a:r>
                        <a:rPr lang="en-US" sz="1400" dirty="0" err="1">
                          <a:effectLst/>
                        </a:rPr>
                        <a:t>discutere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eventuali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modifiche</a:t>
                      </a:r>
                      <a:r>
                        <a:rPr lang="en-US" sz="1400" dirty="0">
                          <a:effectLst/>
                        </a:rPr>
                        <a:t> per </a:t>
                      </a:r>
                      <a:r>
                        <a:rPr lang="en-US" sz="1400" dirty="0" err="1">
                          <a:effectLst/>
                        </a:rPr>
                        <a:t>migliorare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l'ambiente</a:t>
                      </a:r>
                      <a:r>
                        <a:rPr lang="en-US" sz="1400" dirty="0">
                          <a:effectLst/>
                        </a:rPr>
                        <a:t> di </a:t>
                      </a:r>
                      <a:r>
                        <a:rPr lang="en-US" sz="1400" dirty="0" err="1">
                          <a:effectLst/>
                        </a:rPr>
                        <a:t>lavoro</a:t>
                      </a:r>
                      <a:r>
                        <a:rPr lang="en-US" sz="1400" dirty="0">
                          <a:effectLst/>
                        </a:rPr>
                        <a:t> e </a:t>
                      </a:r>
                      <a:r>
                        <a:rPr lang="en-US" sz="1400" dirty="0" err="1">
                          <a:effectLst/>
                        </a:rPr>
                        <a:t>il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benessere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organizzativo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sull'esempio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dei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circoli</a:t>
                      </a:r>
                      <a:r>
                        <a:rPr lang="en-US" sz="1400" dirty="0">
                          <a:effectLst/>
                        </a:rPr>
                        <a:t> del </a:t>
                      </a:r>
                      <a:r>
                        <a:rPr lang="en-US" sz="1400" dirty="0" err="1">
                          <a:effectLst/>
                        </a:rPr>
                        <a:t>benessere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</a:p>
                  </a:txBody>
                  <a:tcPr marL="11779" marR="11779" marT="11779" marB="117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576"/>
                        </a:spcAft>
                      </a:pPr>
                      <a:r>
                        <a:rPr lang="en-US" sz="1200">
                          <a:effectLst/>
                        </a:rPr>
                        <a:t/>
                      </a:r>
                      <a:br>
                        <a:rPr lang="en-US" sz="1200">
                          <a:effectLst/>
                        </a:rPr>
                      </a:br>
                      <a:endParaRPr lang="en-US" sz="1200">
                        <a:effectLst/>
                      </a:endParaRPr>
                    </a:p>
                  </a:txBody>
                  <a:tcPr marL="11779" marR="11779" marT="11779" marB="117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596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</a:pPr>
                      <a:r>
                        <a:rPr lang="en-US" sz="1400" dirty="0">
                          <a:effectLst/>
                        </a:rPr>
                        <a:t>5.4 </a:t>
                      </a:r>
                      <a:r>
                        <a:rPr lang="en-US" sz="1400" dirty="0" err="1">
                          <a:effectLst/>
                        </a:rPr>
                        <a:t>Favorire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l'aggregazione</a:t>
                      </a:r>
                      <a:r>
                        <a:rPr lang="en-US" sz="1400" dirty="0">
                          <a:effectLst/>
                        </a:rPr>
                        <a:t> e </a:t>
                      </a:r>
                      <a:r>
                        <a:rPr lang="en-US" sz="1400" dirty="0" err="1">
                          <a:effectLst/>
                        </a:rPr>
                        <a:t>il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confronto</a:t>
                      </a:r>
                      <a:r>
                        <a:rPr lang="en-US" sz="1400" dirty="0">
                          <a:effectLst/>
                        </a:rPr>
                        <a:t> del </a:t>
                      </a:r>
                      <a:r>
                        <a:rPr lang="en-US" sz="1400" dirty="0" err="1">
                          <a:effectLst/>
                        </a:rPr>
                        <a:t>personale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che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occupa</a:t>
                      </a:r>
                      <a:r>
                        <a:rPr lang="en-US" sz="1400" dirty="0">
                          <a:effectLst/>
                        </a:rPr>
                        <a:t> di </a:t>
                      </a:r>
                      <a:r>
                        <a:rPr lang="en-US" sz="1400" dirty="0" err="1">
                          <a:effectLst/>
                        </a:rPr>
                        <a:t>attività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omogenee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nelle</a:t>
                      </a:r>
                      <a:r>
                        <a:rPr lang="en-US" sz="1400" dirty="0">
                          <a:effectLst/>
                        </a:rPr>
                        <a:t> diverse </a:t>
                      </a:r>
                      <a:r>
                        <a:rPr lang="en-US" sz="1400" dirty="0" err="1">
                          <a:effectLst/>
                        </a:rPr>
                        <a:t>strutture</a:t>
                      </a:r>
                      <a:endParaRPr lang="en-US" sz="1400" dirty="0">
                        <a:effectLst/>
                      </a:endParaRPr>
                    </a:p>
                  </a:txBody>
                  <a:tcPr marL="11779" marR="11779" marT="11779" marB="117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576"/>
                        </a:spcAft>
                      </a:pPr>
                      <a:r>
                        <a:rPr lang="en-US" sz="1400" dirty="0" err="1">
                          <a:effectLst/>
                        </a:rPr>
                        <a:t>Costituzione</a:t>
                      </a:r>
                      <a:r>
                        <a:rPr lang="en-US" sz="1400" dirty="0">
                          <a:effectLst/>
                        </a:rPr>
                        <a:t> di </a:t>
                      </a:r>
                      <a:r>
                        <a:rPr lang="en-US" sz="1400" dirty="0" err="1">
                          <a:effectLst/>
                        </a:rPr>
                        <a:t>comunità</a:t>
                      </a:r>
                      <a:r>
                        <a:rPr lang="en-US" sz="1400" dirty="0">
                          <a:effectLst/>
                        </a:rPr>
                        <a:t> di </a:t>
                      </a:r>
                      <a:r>
                        <a:rPr lang="en-US" sz="1400" dirty="0" err="1">
                          <a:effectLst/>
                        </a:rPr>
                        <a:t>pratica</a:t>
                      </a:r>
                      <a:r>
                        <a:rPr lang="en-US" sz="1400" dirty="0">
                          <a:effectLst/>
                        </a:rPr>
                        <a:t> e </a:t>
                      </a:r>
                      <a:r>
                        <a:rPr lang="en-US" sz="1400" dirty="0" err="1">
                          <a:effectLst/>
                        </a:rPr>
                        <a:t>organizzazione</a:t>
                      </a:r>
                      <a:r>
                        <a:rPr lang="en-US" sz="1400" dirty="0">
                          <a:effectLst/>
                        </a:rPr>
                        <a:t> di </a:t>
                      </a:r>
                      <a:r>
                        <a:rPr lang="en-US" sz="1400" dirty="0" err="1">
                          <a:effectLst/>
                        </a:rPr>
                        <a:t>incontri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annuali</a:t>
                      </a:r>
                      <a:endParaRPr lang="en-US" sz="1400" dirty="0">
                        <a:effectLst/>
                      </a:endParaRPr>
                    </a:p>
                  </a:txBody>
                  <a:tcPr marL="11779" marR="11779" marT="11779" marB="117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576"/>
                        </a:spcAft>
                      </a:pPr>
                      <a:r>
                        <a:rPr lang="en-US" sz="1200" dirty="0">
                          <a:effectLst/>
                        </a:rPr>
                        <a:t/>
                      </a:r>
                      <a:br>
                        <a:rPr lang="en-US" sz="1200" dirty="0">
                          <a:effectLst/>
                        </a:rPr>
                      </a:br>
                      <a:endParaRPr lang="en-US" sz="1200" dirty="0">
                        <a:effectLst/>
                      </a:endParaRPr>
                    </a:p>
                  </a:txBody>
                  <a:tcPr marL="11779" marR="11779" marT="11779" marB="117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470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576"/>
                        </a:spcAft>
                      </a:pPr>
                      <a:r>
                        <a:rPr lang="en-US" sz="1400" dirty="0">
                          <a:effectLst/>
                        </a:rPr>
                        <a:t>5.5 </a:t>
                      </a:r>
                      <a:r>
                        <a:rPr lang="en-US" sz="1400" dirty="0" err="1">
                          <a:effectLst/>
                        </a:rPr>
                        <a:t>Rendere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pubbliche</a:t>
                      </a:r>
                      <a:r>
                        <a:rPr lang="en-US" sz="1400" dirty="0">
                          <a:effectLst/>
                        </a:rPr>
                        <a:t> le </a:t>
                      </a:r>
                      <a:r>
                        <a:rPr lang="en-US" sz="1400" dirty="0" err="1">
                          <a:effectLst/>
                        </a:rPr>
                        <a:t>esperienze</a:t>
                      </a:r>
                      <a:r>
                        <a:rPr lang="en-US" sz="1400" dirty="0">
                          <a:effectLst/>
                        </a:rPr>
                        <a:t> positive di </a:t>
                      </a:r>
                      <a:r>
                        <a:rPr lang="en-US" sz="1400" dirty="0" err="1">
                          <a:effectLst/>
                        </a:rPr>
                        <a:t>buone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prassi</a:t>
                      </a:r>
                      <a:endParaRPr lang="en-US" sz="1400" dirty="0">
                        <a:effectLst/>
                      </a:endParaRPr>
                    </a:p>
                  </a:txBody>
                  <a:tcPr marL="11779" marR="11779" marT="11779" marB="117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576"/>
                        </a:spcAft>
                      </a:pPr>
                      <a:r>
                        <a:rPr lang="en-US" sz="1400" dirty="0" err="1">
                          <a:effectLst/>
                        </a:rPr>
                        <a:t>Creare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un’area</a:t>
                      </a:r>
                      <a:r>
                        <a:rPr lang="en-US" sz="1400" dirty="0">
                          <a:effectLst/>
                        </a:rPr>
                        <a:t> web per </a:t>
                      </a:r>
                      <a:r>
                        <a:rPr lang="en-US" sz="1400" dirty="0" err="1">
                          <a:effectLst/>
                        </a:rPr>
                        <a:t>raccogliere</a:t>
                      </a:r>
                      <a:r>
                        <a:rPr lang="en-US" sz="1400" dirty="0">
                          <a:effectLst/>
                        </a:rPr>
                        <a:t> e </a:t>
                      </a:r>
                      <a:r>
                        <a:rPr lang="en-US" sz="1400" dirty="0" err="1">
                          <a:effectLst/>
                        </a:rPr>
                        <a:t>pubblicizzare</a:t>
                      </a:r>
                      <a:r>
                        <a:rPr lang="en-US" sz="1400" dirty="0">
                          <a:effectLst/>
                        </a:rPr>
                        <a:t> le </a:t>
                      </a:r>
                      <a:r>
                        <a:rPr lang="en-US" sz="1400" dirty="0" err="1">
                          <a:effectLst/>
                        </a:rPr>
                        <a:t>buone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prassi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che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migliorano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l'ambiente</a:t>
                      </a:r>
                      <a:r>
                        <a:rPr lang="en-US" sz="1400" dirty="0">
                          <a:effectLst/>
                        </a:rPr>
                        <a:t> di </a:t>
                      </a:r>
                      <a:r>
                        <a:rPr lang="en-US" sz="1400" dirty="0" err="1">
                          <a:effectLst/>
                        </a:rPr>
                        <a:t>lavoro</a:t>
                      </a:r>
                      <a:r>
                        <a:rPr lang="en-US" sz="1400" dirty="0">
                          <a:effectLst/>
                        </a:rPr>
                        <a:t> o la </a:t>
                      </a:r>
                      <a:r>
                        <a:rPr lang="en-US" sz="1400" dirty="0" err="1">
                          <a:effectLst/>
                        </a:rPr>
                        <a:t>conciliazione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tra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lavoro</a:t>
                      </a:r>
                      <a:r>
                        <a:rPr lang="en-US" sz="1400" dirty="0">
                          <a:effectLst/>
                        </a:rPr>
                        <a:t> e vita </a:t>
                      </a:r>
                      <a:r>
                        <a:rPr lang="en-US" sz="1400" dirty="0" err="1">
                          <a:effectLst/>
                        </a:rPr>
                        <a:t>privata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</a:p>
                  </a:txBody>
                  <a:tcPr marL="11779" marR="11779" marT="11779" marB="117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576"/>
                        </a:spcAft>
                      </a:pPr>
                      <a:r>
                        <a:rPr lang="en-US" sz="1200" dirty="0">
                          <a:effectLst/>
                        </a:rPr>
                        <a:t/>
                      </a:r>
                      <a:br>
                        <a:rPr lang="en-US" sz="1200" dirty="0">
                          <a:effectLst/>
                        </a:rPr>
                      </a:br>
                      <a:endParaRPr lang="en-US" sz="1200" dirty="0">
                        <a:effectLst/>
                      </a:endParaRPr>
                    </a:p>
                  </a:txBody>
                  <a:tcPr marL="11779" marR="11779" marT="11779" marB="1177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Bologna, per il CUG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70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Priorità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447802"/>
            <a:ext cx="9403742" cy="4800598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1) </a:t>
            </a:r>
            <a:r>
              <a:rPr lang="it-IT" dirty="0" smtClean="0"/>
              <a:t> circolare/direttiva </a:t>
            </a:r>
            <a:r>
              <a:rPr lang="it-IT" dirty="0"/>
              <a:t>interne </a:t>
            </a:r>
            <a:r>
              <a:rPr lang="it-IT" dirty="0" smtClean="0"/>
              <a:t>per definire le </a:t>
            </a:r>
            <a:r>
              <a:rPr lang="it-IT" dirty="0"/>
              <a:t>modalità di consultazione del CUG </a:t>
            </a:r>
            <a:r>
              <a:rPr lang="it-IT" dirty="0" smtClean="0"/>
              <a:t>con il vertice </a:t>
            </a:r>
            <a:r>
              <a:rPr lang="it-IT" dirty="0"/>
              <a:t>dell’ente </a:t>
            </a:r>
            <a:r>
              <a:rPr lang="it-IT" dirty="0" smtClean="0"/>
              <a:t>(proponiamo un incontro specifico)</a:t>
            </a:r>
          </a:p>
          <a:p>
            <a:endParaRPr lang="it-IT" dirty="0"/>
          </a:p>
          <a:p>
            <a:r>
              <a:rPr lang="it-IT" dirty="0" smtClean="0"/>
              <a:t>2) Nei </a:t>
            </a:r>
            <a:r>
              <a:rPr lang="it-IT" dirty="0"/>
              <a:t>verbali delle commissioni di concorso e nelle delibere di proclamazione dei vincitori dei concorsi siano inseriti </a:t>
            </a:r>
            <a:r>
              <a:rPr lang="it-IT" dirty="0" smtClean="0"/>
              <a:t>i </a:t>
            </a:r>
            <a:r>
              <a:rPr lang="it-IT" dirty="0"/>
              <a:t>dati divisi per </a:t>
            </a:r>
            <a:r>
              <a:rPr lang="it-IT" dirty="0" smtClean="0"/>
              <a:t>genere</a:t>
            </a:r>
          </a:p>
          <a:p>
            <a:endParaRPr lang="it-IT" dirty="0" smtClean="0"/>
          </a:p>
          <a:p>
            <a:r>
              <a:rPr lang="it-IT" dirty="0" smtClean="0"/>
              <a:t>3) E’ in sospeso la richiesta di accesso </a:t>
            </a:r>
            <a:r>
              <a:rPr lang="it-IT" dirty="0"/>
              <a:t>a</a:t>
            </a:r>
            <a:r>
              <a:rPr lang="it-IT" dirty="0" smtClean="0"/>
              <a:t>gli atti (verbali dei precedenti concorsi) </a:t>
            </a:r>
          </a:p>
          <a:p>
            <a:endParaRPr lang="it-IT" dirty="0" smtClean="0"/>
          </a:p>
          <a:p>
            <a:r>
              <a:rPr lang="en-US" dirty="0" smtClean="0"/>
              <a:t>4)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chiede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nei</a:t>
            </a:r>
            <a:r>
              <a:rPr lang="en-US" dirty="0" smtClean="0"/>
              <a:t> </a:t>
            </a:r>
            <a:r>
              <a:rPr lang="en-US" dirty="0" err="1" smtClean="0"/>
              <a:t>contratti</a:t>
            </a:r>
            <a:r>
              <a:rPr lang="en-US" dirty="0" smtClean="0"/>
              <a:t> </a:t>
            </a:r>
            <a:r>
              <a:rPr lang="en-US" dirty="0" err="1" smtClean="0"/>
              <a:t>firmati</a:t>
            </a:r>
            <a:r>
              <a:rPr lang="en-US" dirty="0" smtClean="0"/>
              <a:t>  dal </a:t>
            </a:r>
            <a:r>
              <a:rPr lang="en-US" dirty="0" err="1"/>
              <a:t>personale</a:t>
            </a:r>
            <a:r>
              <a:rPr lang="en-US" dirty="0"/>
              <a:t> in </a:t>
            </a:r>
            <a:r>
              <a:rPr lang="en-US" smtClean="0"/>
              <a:t>gestione</a:t>
            </a:r>
            <a:r>
              <a:rPr lang="en-US" dirty="0" smtClean="0"/>
              <a:t> </a:t>
            </a:r>
            <a:r>
              <a:rPr lang="en-US" dirty="0" err="1"/>
              <a:t>separata</a:t>
            </a:r>
            <a:r>
              <a:rPr lang="en-US" dirty="0"/>
              <a:t> INPS (</a:t>
            </a:r>
            <a:r>
              <a:rPr lang="en-US" dirty="0" err="1"/>
              <a:t>assegni</a:t>
            </a:r>
            <a:r>
              <a:rPr lang="en-US" dirty="0"/>
              <a:t> di </a:t>
            </a:r>
            <a:r>
              <a:rPr lang="en-US" dirty="0" err="1"/>
              <a:t>ricerca</a:t>
            </a:r>
            <a:r>
              <a:rPr lang="en-US" dirty="0"/>
              <a:t> e </a:t>
            </a:r>
            <a:r>
              <a:rPr lang="en-US" dirty="0" err="1"/>
              <a:t>articoli</a:t>
            </a:r>
            <a:r>
              <a:rPr lang="en-US" dirty="0"/>
              <a:t> </a:t>
            </a:r>
            <a:r>
              <a:rPr lang="en-US" dirty="0" smtClean="0"/>
              <a:t>2222) </a:t>
            </a:r>
            <a:r>
              <a:rPr lang="en-US" dirty="0" err="1" smtClean="0"/>
              <a:t>sia</a:t>
            </a:r>
            <a:r>
              <a:rPr lang="en-US" dirty="0" smtClean="0"/>
              <a:t> </a:t>
            </a:r>
            <a:r>
              <a:rPr lang="en-US" dirty="0" err="1" smtClean="0"/>
              <a:t>scritto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/>
              <a:t>l’integrazione</a:t>
            </a:r>
            <a:r>
              <a:rPr lang="en-US" dirty="0"/>
              <a:t> del 20% </a:t>
            </a:r>
            <a:r>
              <a:rPr lang="en-US" dirty="0" err="1"/>
              <a:t>dello</a:t>
            </a:r>
            <a:r>
              <a:rPr lang="en-US" dirty="0"/>
              <a:t> </a:t>
            </a:r>
            <a:r>
              <a:rPr lang="en-US" dirty="0" err="1"/>
              <a:t>stipendio</a:t>
            </a:r>
            <a:r>
              <a:rPr lang="en-US" dirty="0"/>
              <a:t> a </a:t>
            </a:r>
            <a:r>
              <a:rPr lang="en-US" dirty="0" err="1"/>
              <a:t>carica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INFN per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periodo</a:t>
            </a:r>
            <a:r>
              <a:rPr lang="en-US" dirty="0"/>
              <a:t> di </a:t>
            </a:r>
            <a:r>
              <a:rPr lang="en-US" dirty="0" err="1"/>
              <a:t>congedo</a:t>
            </a:r>
            <a:r>
              <a:rPr lang="en-US" dirty="0"/>
              <a:t> </a:t>
            </a:r>
            <a:r>
              <a:rPr lang="en-US" dirty="0" err="1"/>
              <a:t>obbligatorio</a:t>
            </a:r>
            <a:r>
              <a:rPr lang="en-US" dirty="0"/>
              <a:t> per </a:t>
            </a:r>
            <a:r>
              <a:rPr lang="en-US" dirty="0" err="1"/>
              <a:t>maternità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 smtClean="0"/>
              <a:t>esplicitamente</a:t>
            </a:r>
            <a:r>
              <a:rPr lang="en-US" dirty="0" smtClean="0"/>
              <a:t> </a:t>
            </a:r>
            <a:r>
              <a:rPr lang="en-US" dirty="0" err="1" smtClean="0"/>
              <a:t>richiesta</a:t>
            </a:r>
            <a:r>
              <a:rPr lang="en-US" dirty="0" smtClean="0"/>
              <a:t> </a:t>
            </a:r>
            <a:r>
              <a:rPr lang="en-US" dirty="0" err="1" smtClean="0"/>
              <a:t>dall’interessata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GB" dirty="0"/>
              <a:t>5</a:t>
            </a:r>
            <a:r>
              <a:rPr lang="en-GB" dirty="0" smtClean="0"/>
              <a:t>) E</a:t>
            </a:r>
            <a:r>
              <a:rPr lang="en-GB" dirty="0"/>
              <a:t>’ </a:t>
            </a:r>
            <a:r>
              <a:rPr lang="en-GB" dirty="0" err="1"/>
              <a:t>necessaria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circolare</a:t>
            </a:r>
            <a:r>
              <a:rPr lang="en-GB" dirty="0"/>
              <a:t> </a:t>
            </a:r>
            <a:r>
              <a:rPr lang="en-GB" dirty="0" err="1"/>
              <a:t>sull’estensione</a:t>
            </a:r>
            <a:r>
              <a:rPr lang="en-GB" dirty="0"/>
              <a:t> del </a:t>
            </a:r>
            <a:r>
              <a:rPr lang="en-GB" dirty="0" err="1"/>
              <a:t>congedo</a:t>
            </a:r>
            <a:r>
              <a:rPr lang="en-GB" dirty="0"/>
              <a:t> </a:t>
            </a:r>
            <a:r>
              <a:rPr lang="en-GB" dirty="0" err="1"/>
              <a:t>parentale</a:t>
            </a:r>
            <a:r>
              <a:rPr lang="en-GB" dirty="0"/>
              <a:t>  per </a:t>
            </a:r>
            <a:r>
              <a:rPr lang="en-GB" dirty="0" err="1"/>
              <a:t>personale</a:t>
            </a:r>
            <a:r>
              <a:rPr lang="en-GB" dirty="0"/>
              <a:t> </a:t>
            </a:r>
            <a:r>
              <a:rPr lang="en-GB" dirty="0" err="1"/>
              <a:t>iscritto</a:t>
            </a:r>
            <a:r>
              <a:rPr lang="en-GB" dirty="0"/>
              <a:t> </a:t>
            </a:r>
            <a:r>
              <a:rPr lang="en-GB" dirty="0" err="1"/>
              <a:t>alla</a:t>
            </a:r>
            <a:r>
              <a:rPr lang="en-GB" dirty="0"/>
              <a:t> </a:t>
            </a:r>
            <a:r>
              <a:rPr lang="en-GB" dirty="0" err="1"/>
              <a:t>gestione</a:t>
            </a:r>
            <a:r>
              <a:rPr lang="en-GB" dirty="0"/>
              <a:t> </a:t>
            </a:r>
            <a:r>
              <a:rPr lang="en-GB" dirty="0" err="1"/>
              <a:t>separata</a:t>
            </a:r>
            <a:r>
              <a:rPr lang="en-GB" dirty="0"/>
              <a:t> (</a:t>
            </a:r>
            <a:r>
              <a:rPr lang="en-GB" dirty="0" err="1"/>
              <a:t>circolare</a:t>
            </a:r>
            <a:r>
              <a:rPr lang="en-GB" dirty="0"/>
              <a:t> INPS 77 del 13/5/2013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endParaRPr lang="it-IT" dirty="0">
              <a:solidFill>
                <a:srgbClr val="B01513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Bologna, per il CUG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771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079" y="452718"/>
            <a:ext cx="11545889" cy="1400530"/>
          </a:xfrm>
        </p:spPr>
        <p:txBody>
          <a:bodyPr/>
          <a:lstStyle/>
          <a:p>
            <a:r>
              <a:rPr lang="en-US" sz="3600" dirty="0" err="1" smtClean="0"/>
              <a:t>Strategia</a:t>
            </a:r>
            <a:r>
              <a:rPr lang="en-US" sz="3600" dirty="0" smtClean="0"/>
              <a:t> </a:t>
            </a:r>
            <a:r>
              <a:rPr lang="en-US" sz="3600" dirty="0" err="1" smtClean="0"/>
              <a:t>europea</a:t>
            </a:r>
            <a:r>
              <a:rPr lang="en-US" sz="3600" dirty="0" smtClean="0"/>
              <a:t> per la </a:t>
            </a:r>
            <a:r>
              <a:rPr lang="en-US" sz="3600" dirty="0" err="1" smtClean="0"/>
              <a:t>scienza</a:t>
            </a:r>
            <a:r>
              <a:rPr lang="en-US" sz="3600" dirty="0" smtClean="0"/>
              <a:t> e </a:t>
            </a:r>
            <a:r>
              <a:rPr lang="en-US" sz="3600" dirty="0" err="1" smtClean="0"/>
              <a:t>il</a:t>
            </a:r>
            <a:r>
              <a:rPr lang="en-US" sz="3600" dirty="0" smtClean="0"/>
              <a:t> </a:t>
            </a:r>
            <a:r>
              <a:rPr lang="en-US" sz="3600" dirty="0" err="1" smtClean="0"/>
              <a:t>genere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85" y="1447802"/>
            <a:ext cx="11277315" cy="4800598"/>
          </a:xfrm>
        </p:spPr>
        <p:txBody>
          <a:bodyPr/>
          <a:lstStyle/>
          <a:p>
            <a:r>
              <a:rPr lang="en-US" dirty="0" smtClean="0"/>
              <a:t>Fix the numbers/statistics (no numbers no problem), dal 2006</a:t>
            </a:r>
          </a:p>
          <a:p>
            <a:r>
              <a:rPr lang="en-US" dirty="0" smtClean="0"/>
              <a:t>Fix women =&gt; Fix institutions, 2012</a:t>
            </a:r>
          </a:p>
          <a:p>
            <a:r>
              <a:rPr lang="en-US" dirty="0" smtClean="0"/>
              <a:t>Fix research, </a:t>
            </a:r>
            <a:r>
              <a:rPr lang="en-US" dirty="0" err="1" smtClean="0"/>
              <a:t>inserimento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dimensione</a:t>
            </a:r>
            <a:r>
              <a:rPr lang="en-US" dirty="0" smtClean="0"/>
              <a:t> di </a:t>
            </a:r>
            <a:r>
              <a:rPr lang="en-US" dirty="0" err="1" smtClean="0"/>
              <a:t>genere</a:t>
            </a:r>
            <a:r>
              <a:rPr lang="en-US" dirty="0" smtClean="0"/>
              <a:t> </a:t>
            </a:r>
            <a:r>
              <a:rPr lang="en-US" dirty="0" err="1" smtClean="0"/>
              <a:t>nei</a:t>
            </a:r>
            <a:r>
              <a:rPr lang="en-US" dirty="0" smtClean="0"/>
              <a:t> </a:t>
            </a:r>
            <a:r>
              <a:rPr lang="en-US" dirty="0" err="1" smtClean="0"/>
              <a:t>contenuti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 </a:t>
            </a:r>
            <a:r>
              <a:rPr lang="en-US" dirty="0" err="1" smtClean="0"/>
              <a:t>ricerca</a:t>
            </a:r>
            <a:r>
              <a:rPr lang="en-US" dirty="0" smtClean="0"/>
              <a:t> 2013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2" y="3082247"/>
            <a:ext cx="1500141" cy="33658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917" y="3165758"/>
            <a:ext cx="2432013" cy="32823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5875" y="3160583"/>
            <a:ext cx="2386361" cy="3287486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Bologna, per il CUG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68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/>
              <a:t>INFN: V </a:t>
            </a:r>
            <a:r>
              <a:rPr lang="it-IT" sz="3200" dirty="0"/>
              <a:t>PTAP 2014-2016, adottato a marzo </a:t>
            </a:r>
            <a:r>
              <a:rPr lang="it-IT" sz="3200" dirty="0" smtClean="0"/>
              <a:t>2015</a:t>
            </a:r>
            <a:br>
              <a:rPr lang="it-IT" sz="3200" dirty="0" smtClean="0"/>
            </a:br>
            <a:r>
              <a:rPr lang="it-IT" sz="1600" dirty="0" smtClean="0"/>
              <a:t>del. CD 13685 28 marzo 2015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456" y="1680392"/>
            <a:ext cx="8946541" cy="4822008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dirty="0" smtClean="0"/>
              <a:t>PTAP </a:t>
            </a:r>
            <a:r>
              <a:rPr lang="en-GB" dirty="0" err="1" smtClean="0"/>
              <a:t>recepisce</a:t>
            </a:r>
            <a:endParaRPr lang="en-GB" dirty="0" smtClean="0"/>
          </a:p>
          <a:p>
            <a:pPr>
              <a:spcBef>
                <a:spcPts val="600"/>
              </a:spcBef>
              <a:buFont typeface="Wingdings" charset="2"/>
              <a:buChar char="u"/>
            </a:pPr>
            <a:r>
              <a:rPr lang="en-GB" dirty="0" smtClean="0"/>
              <a:t>“</a:t>
            </a:r>
            <a:r>
              <a:rPr lang="en-GB" dirty="0"/>
              <a:t>Structural change in research institutions: Enhancing excellence, gender equality and efficiency in research and innovation”, </a:t>
            </a:r>
            <a:r>
              <a:rPr lang="en-GB" dirty="0" smtClean="0"/>
              <a:t>European Commission 2012</a:t>
            </a:r>
          </a:p>
          <a:p>
            <a:pPr>
              <a:spcBef>
                <a:spcPts val="600"/>
              </a:spcBef>
              <a:buFont typeface="Wingdings" charset="2"/>
              <a:buChar char="u"/>
            </a:pPr>
            <a:r>
              <a:rPr lang="en-GB" dirty="0" smtClean="0"/>
              <a:t> </a:t>
            </a:r>
          </a:p>
          <a:p>
            <a:pPr>
              <a:spcBef>
                <a:spcPts val="600"/>
              </a:spcBef>
              <a:buFont typeface="Wingdings" charset="2"/>
              <a:buChar char="u"/>
            </a:pPr>
            <a:r>
              <a:rPr lang="en-GB" dirty="0" err="1" smtClean="0"/>
              <a:t>Codice</a:t>
            </a:r>
            <a:r>
              <a:rPr lang="en-GB" dirty="0" smtClean="0"/>
              <a:t> di </a:t>
            </a:r>
            <a:r>
              <a:rPr lang="en-GB" dirty="0" err="1" smtClean="0"/>
              <a:t>comportamento</a:t>
            </a:r>
            <a:r>
              <a:rPr lang="en-GB" dirty="0" smtClean="0"/>
              <a:t> per I </a:t>
            </a:r>
            <a:r>
              <a:rPr lang="en-GB" dirty="0" err="1" smtClean="0"/>
              <a:t>pubblici</a:t>
            </a:r>
            <a:r>
              <a:rPr lang="en-GB" dirty="0" smtClean="0"/>
              <a:t> </a:t>
            </a:r>
            <a:r>
              <a:rPr lang="en-GB" dirty="0" err="1" smtClean="0"/>
              <a:t>dipendenti</a:t>
            </a:r>
            <a:r>
              <a:rPr lang="en-GB" dirty="0" smtClean="0"/>
              <a:t> e </a:t>
            </a:r>
            <a:r>
              <a:rPr lang="en-GB" dirty="0"/>
              <a:t>le </a:t>
            </a:r>
            <a:r>
              <a:rPr lang="en-GB" dirty="0" err="1"/>
              <a:t>linee</a:t>
            </a:r>
            <a:r>
              <a:rPr lang="en-GB" dirty="0"/>
              <a:t> </a:t>
            </a:r>
            <a:r>
              <a:rPr lang="en-GB" dirty="0" err="1"/>
              <a:t>guida</a:t>
            </a:r>
            <a:r>
              <a:rPr lang="en-GB" dirty="0"/>
              <a:t> per la </a:t>
            </a:r>
            <a:r>
              <a:rPr lang="en-GB" dirty="0" err="1"/>
              <a:t>trasparenza</a:t>
            </a:r>
            <a:r>
              <a:rPr lang="en-GB" dirty="0"/>
              <a:t> e </a:t>
            </a:r>
            <a:r>
              <a:rPr lang="en-GB" dirty="0" err="1"/>
              <a:t>contro</a:t>
            </a:r>
            <a:r>
              <a:rPr lang="en-GB" dirty="0"/>
              <a:t> la </a:t>
            </a:r>
            <a:r>
              <a:rPr lang="en-GB" dirty="0" err="1"/>
              <a:t>corruzione</a:t>
            </a:r>
            <a:r>
              <a:rPr lang="en-GB" dirty="0"/>
              <a:t> </a:t>
            </a:r>
            <a:r>
              <a:rPr lang="en-GB" dirty="0" err="1"/>
              <a:t>dell'ANAC</a:t>
            </a:r>
            <a:r>
              <a:rPr lang="en-GB" dirty="0"/>
              <a:t> (ex CIVIT</a:t>
            </a:r>
            <a:r>
              <a:rPr lang="en-GB" dirty="0" smtClean="0"/>
              <a:t>) </a:t>
            </a:r>
            <a:r>
              <a:rPr lang="en-GB" dirty="0" err="1" smtClean="0"/>
              <a:t>nell’ottica</a:t>
            </a:r>
            <a:r>
              <a:rPr lang="en-GB" dirty="0" smtClean="0"/>
              <a:t> di </a:t>
            </a:r>
            <a:r>
              <a:rPr lang="en-GB" dirty="0" err="1" smtClean="0"/>
              <a:t>contrastare</a:t>
            </a:r>
            <a:r>
              <a:rPr lang="en-GB" dirty="0" smtClean="0"/>
              <a:t> </a:t>
            </a:r>
            <a:r>
              <a:rPr lang="en-GB" dirty="0" err="1" smtClean="0"/>
              <a:t>fenomeni</a:t>
            </a:r>
            <a:r>
              <a:rPr lang="en-GB" dirty="0" smtClean="0"/>
              <a:t> di </a:t>
            </a:r>
            <a:r>
              <a:rPr lang="en-GB" dirty="0" err="1" smtClean="0"/>
              <a:t>cooptazione</a:t>
            </a:r>
            <a:endParaRPr lang="en-GB" dirty="0"/>
          </a:p>
          <a:p>
            <a:pPr>
              <a:spcBef>
                <a:spcPts val="600"/>
              </a:spcBef>
              <a:buFont typeface="Wingdings" charset="2"/>
              <a:buChar char="u"/>
            </a:pPr>
            <a:endParaRPr lang="en-GB" dirty="0"/>
          </a:p>
          <a:p>
            <a:pPr>
              <a:spcBef>
                <a:spcPts val="600"/>
              </a:spcBef>
              <a:buFont typeface="Wingdings" charset="2"/>
              <a:buChar char="u"/>
            </a:pPr>
            <a:r>
              <a:rPr lang="en-GB" dirty="0" err="1"/>
              <a:t>Relazione</a:t>
            </a:r>
            <a:r>
              <a:rPr lang="en-GB" dirty="0"/>
              <a:t> </a:t>
            </a:r>
            <a:r>
              <a:rPr lang="en-GB" dirty="0" err="1"/>
              <a:t>sul</a:t>
            </a:r>
            <a:r>
              <a:rPr lang="en-GB" dirty="0"/>
              <a:t> </a:t>
            </a:r>
            <a:r>
              <a:rPr lang="en-GB" dirty="0" err="1"/>
              <a:t>Benessere</a:t>
            </a:r>
            <a:r>
              <a:rPr lang="en-GB" dirty="0"/>
              <a:t> </a:t>
            </a:r>
            <a:r>
              <a:rPr lang="en-GB" dirty="0" err="1" smtClean="0"/>
              <a:t>organizzativo</a:t>
            </a:r>
            <a:r>
              <a:rPr lang="en-GB" dirty="0" smtClean="0"/>
              <a:t> </a:t>
            </a:r>
            <a:r>
              <a:rPr lang="en-GB" dirty="0" err="1" smtClean="0"/>
              <a:t>della</a:t>
            </a:r>
            <a:r>
              <a:rPr lang="en-GB" dirty="0" smtClean="0"/>
              <a:t> </a:t>
            </a:r>
            <a:r>
              <a:rPr lang="en-GB" dirty="0" err="1"/>
              <a:t>Consigliera</a:t>
            </a:r>
            <a:r>
              <a:rPr lang="en-GB" dirty="0"/>
              <a:t> di </a:t>
            </a:r>
            <a:r>
              <a:rPr lang="en-GB" dirty="0" err="1"/>
              <a:t>Fiducia</a:t>
            </a:r>
            <a:r>
              <a:rPr lang="en-GB" dirty="0"/>
              <a:t> </a:t>
            </a:r>
          </a:p>
          <a:p>
            <a:pPr>
              <a:spcBef>
                <a:spcPts val="600"/>
              </a:spcBef>
              <a:buFont typeface="Wingdings" charset="2"/>
              <a:buChar char="u"/>
            </a:pPr>
            <a:r>
              <a:rPr lang="en-GB" dirty="0"/>
              <a:t>Il Gender Audit del </a:t>
            </a:r>
            <a:r>
              <a:rPr lang="en-GB" dirty="0" err="1"/>
              <a:t>progetto</a:t>
            </a:r>
            <a:r>
              <a:rPr lang="en-GB" dirty="0"/>
              <a:t> </a:t>
            </a:r>
            <a:r>
              <a:rPr lang="en-GB" dirty="0" err="1"/>
              <a:t>europeo</a:t>
            </a:r>
            <a:r>
              <a:rPr lang="en-GB" dirty="0"/>
              <a:t> </a:t>
            </a:r>
            <a:r>
              <a:rPr lang="en-GB" dirty="0" smtClean="0"/>
              <a:t>GENISLAB, </a:t>
            </a:r>
            <a:r>
              <a:rPr lang="en-GB" dirty="0" err="1" smtClean="0"/>
              <a:t>analisi</a:t>
            </a:r>
            <a:r>
              <a:rPr lang="en-GB" dirty="0" smtClean="0"/>
              <a:t> del CUG e </a:t>
            </a:r>
            <a:r>
              <a:rPr lang="en-GB" dirty="0" err="1" smtClean="0"/>
              <a:t>dei</a:t>
            </a:r>
            <a:r>
              <a:rPr lang="en-GB" dirty="0" smtClean="0"/>
              <a:t> CPO, le </a:t>
            </a:r>
            <a:r>
              <a:rPr lang="en-GB" dirty="0" err="1" smtClean="0"/>
              <a:t>osservazioni</a:t>
            </a:r>
            <a:r>
              <a:rPr lang="en-GB" dirty="0" smtClean="0"/>
              <a:t> del CVI</a:t>
            </a:r>
          </a:p>
          <a:p>
            <a:endParaRPr lang="en-US" dirty="0"/>
          </a:p>
          <a:p>
            <a:r>
              <a:rPr lang="it-IT" dirty="0" smtClean="0">
                <a:solidFill>
                  <a:srgbClr val="B01513"/>
                </a:solidFill>
              </a:rPr>
              <a:t>E’ articolato </a:t>
            </a:r>
            <a:r>
              <a:rPr lang="it-IT" dirty="0">
                <a:solidFill>
                  <a:srgbClr val="B01513"/>
                </a:solidFill>
              </a:rPr>
              <a:t>in obiettivi, azioni specifiche, </a:t>
            </a:r>
            <a:r>
              <a:rPr lang="it-IT" dirty="0" smtClean="0">
                <a:solidFill>
                  <a:srgbClr val="B01513"/>
                </a:solidFill>
              </a:rPr>
              <a:t>soggetti attuatori, indicatori di risultato</a:t>
            </a:r>
            <a:endParaRPr lang="it-IT" dirty="0">
              <a:solidFill>
                <a:srgbClr val="B01513"/>
              </a:solidFill>
            </a:endParaRPr>
          </a:p>
          <a:p>
            <a:r>
              <a:rPr lang="it-IT" dirty="0">
                <a:solidFill>
                  <a:srgbClr val="B01513"/>
                </a:solidFill>
              </a:rPr>
              <a:t>E’ il momento di fare il punto sulla realizzazione del PTAP 2014-2016</a:t>
            </a:r>
          </a:p>
          <a:p>
            <a:pPr>
              <a:spcBef>
                <a:spcPts val="600"/>
              </a:spcBef>
              <a:buFont typeface="Wingdings" charset="2"/>
              <a:buChar char="u"/>
            </a:pPr>
            <a:endParaRPr lang="en-GB" dirty="0" smtClean="0"/>
          </a:p>
          <a:p>
            <a:pPr>
              <a:spcBef>
                <a:spcPts val="600"/>
              </a:spcBef>
              <a:buFont typeface="Wingdings" charset="2"/>
              <a:buChar char="u"/>
            </a:pPr>
            <a:endParaRPr lang="en-GB" dirty="0"/>
          </a:p>
          <a:p>
            <a:pPr>
              <a:spcBef>
                <a:spcPts val="600"/>
              </a:spcBef>
              <a:buFont typeface="Wingdings" charset="2"/>
              <a:buChar char="u"/>
            </a:pPr>
            <a:endParaRPr lang="en-GB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7331" y="1524602"/>
            <a:ext cx="2432013" cy="3282311"/>
          </a:xfrm>
          <a:prstGeom prst="rect">
            <a:avLst/>
          </a:prstGeom>
        </p:spPr>
      </p:pic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Bologna, per il CUG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39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65116"/>
          </a:xfrm>
        </p:spPr>
        <p:txBody>
          <a:bodyPr/>
          <a:lstStyle/>
          <a:p>
            <a:r>
              <a:rPr lang="en-US" sz="3200" dirty="0" smtClean="0"/>
              <a:t>Fix the institutions – </a:t>
            </a:r>
            <a:r>
              <a:rPr lang="en-US" sz="3200" dirty="0" err="1" smtClean="0"/>
              <a:t>obiettivi</a:t>
            </a:r>
            <a:r>
              <a:rPr lang="en-US" sz="3200" dirty="0" smtClean="0"/>
              <a:t> del </a:t>
            </a:r>
            <a:r>
              <a:rPr lang="en-US" sz="3200" dirty="0" err="1" smtClean="0"/>
              <a:t>cambiamento</a:t>
            </a:r>
            <a:r>
              <a:rPr lang="en-US" sz="3200" dirty="0" smtClean="0"/>
              <a:t> </a:t>
            </a:r>
            <a:r>
              <a:rPr lang="en-US" sz="3200" dirty="0" err="1" smtClean="0"/>
              <a:t>strutturale</a:t>
            </a:r>
            <a:r>
              <a:rPr lang="en-US" sz="3200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482" y="1604097"/>
            <a:ext cx="9207372" cy="4810017"/>
          </a:xfrm>
        </p:spPr>
        <p:txBody>
          <a:bodyPr>
            <a:normAutofit/>
          </a:bodyPr>
          <a:lstStyle/>
          <a:p>
            <a:pPr lvl="0" hangingPunct="0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Wingdings" charset="2"/>
              <a:buChar char="u"/>
            </a:pPr>
            <a:r>
              <a:rPr lang="it-IT" dirty="0" smtClean="0"/>
              <a:t>aumentare </a:t>
            </a:r>
            <a:r>
              <a:rPr lang="it-IT" dirty="0"/>
              <a:t>la </a:t>
            </a:r>
            <a:r>
              <a:rPr lang="it-IT" dirty="0">
                <a:solidFill>
                  <a:schemeClr val="accent1"/>
                </a:solidFill>
              </a:rPr>
              <a:t>trasparenza dei processi decisionali</a:t>
            </a:r>
            <a:r>
              <a:rPr lang="it-IT" dirty="0"/>
              <a:t> e aumentare la </a:t>
            </a:r>
            <a:r>
              <a:rPr lang="it-IT" dirty="0">
                <a:solidFill>
                  <a:schemeClr val="accent1"/>
                </a:solidFill>
              </a:rPr>
              <a:t>circolazione delle informazioni</a:t>
            </a:r>
            <a:r>
              <a:rPr lang="it-IT" dirty="0"/>
              <a:t> (sfavorire la rete dei “vecchi ragazzi”) ;</a:t>
            </a:r>
          </a:p>
          <a:p>
            <a:pPr lvl="0" hangingPunct="0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Wingdings" charset="2"/>
              <a:buChar char="u"/>
            </a:pPr>
            <a:r>
              <a:rPr lang="it-IT" dirty="0">
                <a:solidFill>
                  <a:schemeClr val="accent1"/>
                </a:solidFill>
              </a:rPr>
              <a:t>rimuovere i pregiudizi inconsapevoli </a:t>
            </a:r>
            <a:r>
              <a:rPr lang="it-IT" dirty="0"/>
              <a:t>dalle pratiche istituzionali (pratiche non neutre);</a:t>
            </a:r>
          </a:p>
          <a:p>
            <a:pPr lvl="0" hangingPunct="0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Wingdings" charset="2"/>
              <a:buChar char="u"/>
            </a:pPr>
            <a:r>
              <a:rPr lang="it-IT" dirty="0"/>
              <a:t>promuovere l'eccellenza attraverso la </a:t>
            </a:r>
            <a:r>
              <a:rPr lang="it-IT" dirty="0">
                <a:solidFill>
                  <a:schemeClr val="accent1"/>
                </a:solidFill>
              </a:rPr>
              <a:t>promozione della diversità </a:t>
            </a:r>
            <a:r>
              <a:rPr lang="it-IT" dirty="0"/>
              <a:t>(cambiare la definizione di eccellenza nella valutazione);</a:t>
            </a:r>
          </a:p>
          <a:p>
            <a:pPr lvl="0" hangingPunct="0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Wingdings" charset="2"/>
              <a:buChar char="u"/>
            </a:pPr>
            <a:r>
              <a:rPr lang="it-IT" dirty="0"/>
              <a:t>migliorare la ricerca attraverso </a:t>
            </a:r>
            <a:r>
              <a:rPr lang="it-IT" dirty="0">
                <a:solidFill>
                  <a:schemeClr val="accent1"/>
                </a:solidFill>
              </a:rPr>
              <a:t>l'integrazione della prospettiva di genere </a:t>
            </a:r>
            <a:r>
              <a:rPr lang="it-IT" dirty="0"/>
              <a:t>(nuove opportunità);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Wingdings" charset="2"/>
              <a:buChar char="u"/>
            </a:pPr>
            <a:r>
              <a:rPr lang="it-IT" dirty="0">
                <a:solidFill>
                  <a:schemeClr val="accent1"/>
                </a:solidFill>
              </a:rPr>
              <a:t>migliorare/modernizzare la gestione del personale e l'ambiente di lavoro </a:t>
            </a:r>
            <a:r>
              <a:rPr lang="it-IT" dirty="0"/>
              <a:t>(ad es. l’organizzazione del lavoro è basata su </a:t>
            </a:r>
            <a:r>
              <a:rPr lang="it-IT" dirty="0" smtClean="0"/>
              <a:t>“stereotipi maschili” che </a:t>
            </a:r>
            <a:r>
              <a:rPr lang="it-IT" dirty="0"/>
              <a:t>rendono difficile conciliare lavoro e vita </a:t>
            </a:r>
            <a:r>
              <a:rPr lang="it-IT" dirty="0" smtClean="0"/>
              <a:t>privata)</a:t>
            </a:r>
            <a:endParaRPr lang="en-GB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025" y="2052918"/>
            <a:ext cx="2432013" cy="328231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Bologna, per il CUG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073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69651"/>
            <a:ext cx="9404723" cy="1400530"/>
          </a:xfrm>
        </p:spPr>
        <p:txBody>
          <a:bodyPr/>
          <a:lstStyle/>
          <a:p>
            <a:r>
              <a:rPr lang="en-US" sz="3200" dirty="0"/>
              <a:t>Fix the numbers: no number, no </a:t>
            </a:r>
            <a:r>
              <a:rPr lang="en-US" sz="3200" dirty="0" smtClean="0"/>
              <a:t>problem</a:t>
            </a:r>
            <a:br>
              <a:rPr lang="en-US" sz="3200" dirty="0" smtClean="0"/>
            </a:br>
            <a:r>
              <a:rPr lang="en-US" sz="2400" dirty="0" smtClean="0"/>
              <a:t>(</a:t>
            </a:r>
            <a:r>
              <a:rPr lang="en-US" sz="2400" dirty="0" err="1" smtClean="0"/>
              <a:t>vedi</a:t>
            </a:r>
            <a:r>
              <a:rPr lang="en-US" sz="2400" dirty="0" smtClean="0"/>
              <a:t> </a:t>
            </a:r>
            <a:r>
              <a:rPr lang="en-US" sz="2400" dirty="0" err="1" smtClean="0"/>
              <a:t>Relazione</a:t>
            </a:r>
            <a:r>
              <a:rPr lang="en-US" sz="2400" dirty="0" smtClean="0"/>
              <a:t> </a:t>
            </a:r>
            <a:r>
              <a:rPr lang="en-US" sz="2400" dirty="0" err="1"/>
              <a:t>A</a:t>
            </a:r>
            <a:r>
              <a:rPr lang="en-US" sz="2400" dirty="0" err="1" smtClean="0"/>
              <a:t>nnuale</a:t>
            </a:r>
            <a:r>
              <a:rPr lang="en-US" sz="2400" dirty="0" smtClean="0"/>
              <a:t> CUG 2015</a:t>
            </a:r>
            <a:r>
              <a:rPr lang="en-US" sz="2400" dirty="0"/>
              <a:t>)</a:t>
            </a:r>
            <a:br>
              <a:rPr lang="en-US" sz="2400" dirty="0"/>
            </a:br>
            <a:r>
              <a:rPr lang="en-US" sz="1600" dirty="0"/>
              <a:t>https://</a:t>
            </a:r>
            <a:r>
              <a:rPr lang="en-US" sz="1600" dirty="0" err="1"/>
              <a:t>web.infn.it</a:t>
            </a:r>
            <a:r>
              <a:rPr lang="en-US" sz="1600" dirty="0"/>
              <a:t>/CUG/</a:t>
            </a:r>
            <a:r>
              <a:rPr lang="en-US" sz="1600" dirty="0" err="1"/>
              <a:t>index.php?option</a:t>
            </a:r>
            <a:r>
              <a:rPr lang="en-US" sz="1600" dirty="0"/>
              <a:t>=</a:t>
            </a:r>
            <a:r>
              <a:rPr lang="en-US" sz="1600" dirty="0" err="1"/>
              <a:t>com_content&amp;view</a:t>
            </a:r>
            <a:r>
              <a:rPr lang="en-US" sz="1600" dirty="0"/>
              <a:t>=</a:t>
            </a:r>
            <a:r>
              <a:rPr lang="en-US" sz="1600" dirty="0" err="1"/>
              <a:t>article&amp;id</a:t>
            </a:r>
            <a:r>
              <a:rPr lang="en-US" sz="1600" dirty="0"/>
              <a:t>=77:relazione-annuale-del-cug-2015&amp;catid=29:news-infn&amp;lang=</a:t>
            </a:r>
            <a:r>
              <a:rPr lang="en-US" sz="1600" dirty="0" err="1"/>
              <a:t>it&amp;Itemid</a:t>
            </a:r>
            <a:r>
              <a:rPr lang="en-US" sz="1600" dirty="0"/>
              <a:t>=153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07" y="1998127"/>
            <a:ext cx="9395227" cy="4571999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Forte invecchiamento dell’ente</a:t>
            </a:r>
          </a:p>
          <a:p>
            <a:r>
              <a:rPr lang="it-IT" dirty="0"/>
              <a:t>Le donne laureate in fisica sono il 35-38%, numero stabile da almeno il 2000. Tra i ricercatori a tempo indeterminato le donne sono il 22%, con la stessa distribuzione di età degli uomini.</a:t>
            </a:r>
          </a:p>
          <a:p>
            <a:r>
              <a:rPr lang="en-US" b="1" dirty="0" err="1">
                <a:solidFill>
                  <a:schemeClr val="accent1"/>
                </a:solidFill>
              </a:rPr>
              <a:t>Segregazione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orizzontale</a:t>
            </a:r>
            <a:r>
              <a:rPr lang="en-US" dirty="0"/>
              <a:t>, </a:t>
            </a:r>
            <a:r>
              <a:rPr lang="en-US" dirty="0" err="1"/>
              <a:t>differente</a:t>
            </a:r>
            <a:r>
              <a:rPr lang="en-US" dirty="0"/>
              <a:t> </a:t>
            </a:r>
            <a:r>
              <a:rPr lang="en-US" dirty="0" err="1"/>
              <a:t>presenza</a:t>
            </a:r>
            <a:r>
              <a:rPr lang="en-US" dirty="0"/>
              <a:t> </a:t>
            </a:r>
            <a:r>
              <a:rPr lang="en-US" dirty="0" err="1"/>
              <a:t>nelle</a:t>
            </a:r>
            <a:r>
              <a:rPr lang="en-US" dirty="0"/>
              <a:t> diverse CSN</a:t>
            </a:r>
          </a:p>
          <a:p>
            <a:r>
              <a:rPr lang="en-US" b="1" dirty="0" err="1">
                <a:solidFill>
                  <a:srgbClr val="B01513"/>
                </a:solidFill>
              </a:rPr>
              <a:t>Segregazione</a:t>
            </a:r>
            <a:r>
              <a:rPr lang="en-US" b="1" dirty="0">
                <a:solidFill>
                  <a:srgbClr val="B01513"/>
                </a:solidFill>
              </a:rPr>
              <a:t> </a:t>
            </a:r>
            <a:r>
              <a:rPr lang="en-US" b="1" dirty="0" err="1">
                <a:solidFill>
                  <a:srgbClr val="B01513"/>
                </a:solidFill>
              </a:rPr>
              <a:t>verticale</a:t>
            </a:r>
            <a:r>
              <a:rPr lang="en-US" dirty="0"/>
              <a:t>, La </a:t>
            </a:r>
            <a:r>
              <a:rPr lang="en-US" dirty="0" err="1"/>
              <a:t>probabilità</a:t>
            </a:r>
            <a:r>
              <a:rPr lang="en-US" dirty="0"/>
              <a:t> per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ricercatrice</a:t>
            </a:r>
            <a:r>
              <a:rPr lang="en-US" dirty="0"/>
              <a:t> donna di </a:t>
            </a:r>
            <a:r>
              <a:rPr lang="en-US" dirty="0" err="1"/>
              <a:t>diventare</a:t>
            </a:r>
            <a:r>
              <a:rPr lang="en-US" dirty="0"/>
              <a:t> </a:t>
            </a:r>
            <a:r>
              <a:rPr lang="en-US" dirty="0" err="1"/>
              <a:t>dirigente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meno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probabilità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ha un </a:t>
            </a:r>
            <a:r>
              <a:rPr lang="en-US" dirty="0" err="1"/>
              <a:t>collega</a:t>
            </a:r>
            <a:r>
              <a:rPr lang="en-US" dirty="0"/>
              <a:t> </a:t>
            </a:r>
            <a:r>
              <a:rPr lang="en-US" dirty="0" err="1"/>
              <a:t>uomo</a:t>
            </a:r>
            <a:r>
              <a:rPr lang="en-US" dirty="0"/>
              <a:t>. </a:t>
            </a:r>
            <a:r>
              <a:rPr lang="en-US" dirty="0" err="1"/>
              <a:t>Eppure</a:t>
            </a:r>
            <a:r>
              <a:rPr lang="en-US" dirty="0"/>
              <a:t> al </a:t>
            </a:r>
            <a:r>
              <a:rPr lang="en-US" dirty="0" err="1"/>
              <a:t>concorso</a:t>
            </a:r>
            <a:r>
              <a:rPr lang="en-US" dirty="0"/>
              <a:t> di </a:t>
            </a:r>
            <a:r>
              <a:rPr lang="en-US" dirty="0" err="1"/>
              <a:t>abilitazione</a:t>
            </a:r>
            <a:r>
              <a:rPr lang="en-US" dirty="0"/>
              <a:t> </a:t>
            </a:r>
            <a:r>
              <a:rPr lang="en-US" dirty="0" err="1"/>
              <a:t>scientifica</a:t>
            </a:r>
            <a:r>
              <a:rPr lang="en-US" dirty="0"/>
              <a:t> </a:t>
            </a:r>
            <a:r>
              <a:rPr lang="en-US" dirty="0" err="1"/>
              <a:t>nazionale</a:t>
            </a:r>
            <a:r>
              <a:rPr lang="en-US" dirty="0"/>
              <a:t> 2012 </a:t>
            </a:r>
            <a:r>
              <a:rPr lang="en-US" dirty="0">
                <a:solidFill>
                  <a:srgbClr val="000000"/>
                </a:solidFill>
              </a:rPr>
              <a:t>le </a:t>
            </a:r>
            <a:r>
              <a:rPr lang="en-US" dirty="0" err="1">
                <a:solidFill>
                  <a:srgbClr val="000000"/>
                </a:solidFill>
              </a:rPr>
              <a:t>ricercatrici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/>
              <a:t>INFN </a:t>
            </a:r>
            <a:r>
              <a:rPr lang="en-US" dirty="0" err="1"/>
              <a:t>hanno</a:t>
            </a:r>
            <a:r>
              <a:rPr lang="en-US" dirty="0"/>
              <a:t> </a:t>
            </a:r>
            <a:r>
              <a:rPr lang="en-US" dirty="0" err="1"/>
              <a:t>ottenuto</a:t>
            </a:r>
            <a:r>
              <a:rPr lang="en-US" dirty="0"/>
              <a:t> </a:t>
            </a:r>
            <a:r>
              <a:rPr lang="en-US" dirty="0" err="1"/>
              <a:t>l'abilitazione</a:t>
            </a:r>
            <a:r>
              <a:rPr lang="en-US" dirty="0"/>
              <a:t> di I e II fascia con </a:t>
            </a:r>
            <a:r>
              <a:rPr lang="en-US" dirty="0" err="1"/>
              <a:t>percentuali</a:t>
            </a:r>
            <a:r>
              <a:rPr lang="en-US" dirty="0"/>
              <a:t> </a:t>
            </a:r>
            <a:r>
              <a:rPr lang="en-US" dirty="0" err="1"/>
              <a:t>superiori</a:t>
            </a:r>
            <a:r>
              <a:rPr lang="en-US" dirty="0"/>
              <a:t> o non </a:t>
            </a:r>
            <a:r>
              <a:rPr lang="en-US" dirty="0" err="1"/>
              <a:t>inferiori</a:t>
            </a:r>
            <a:r>
              <a:rPr lang="en-US" dirty="0"/>
              <a:t> </a:t>
            </a:r>
            <a:r>
              <a:rPr lang="en-US" dirty="0" err="1"/>
              <a:t>ai</a:t>
            </a:r>
            <a:r>
              <a:rPr lang="en-US" dirty="0"/>
              <a:t> </a:t>
            </a:r>
            <a:r>
              <a:rPr lang="en-US" dirty="0" err="1"/>
              <a:t>loro</a:t>
            </a:r>
            <a:r>
              <a:rPr lang="en-US" dirty="0"/>
              <a:t> </a:t>
            </a:r>
            <a:r>
              <a:rPr lang="en-US" dirty="0" err="1"/>
              <a:t>colleghi</a:t>
            </a:r>
            <a:r>
              <a:rPr lang="en-US" dirty="0"/>
              <a:t> </a:t>
            </a:r>
            <a:r>
              <a:rPr lang="en-US" dirty="0" err="1"/>
              <a:t>uomini</a:t>
            </a:r>
            <a:endParaRPr lang="en-US" dirty="0"/>
          </a:p>
          <a:p>
            <a:r>
              <a:rPr lang="en-US" b="1" dirty="0" err="1">
                <a:solidFill>
                  <a:srgbClr val="B01513"/>
                </a:solidFill>
              </a:rPr>
              <a:t>Discriminazione</a:t>
            </a:r>
            <a:r>
              <a:rPr lang="en-US" b="1" dirty="0">
                <a:solidFill>
                  <a:srgbClr val="B01513"/>
                </a:solidFill>
              </a:rPr>
              <a:t> </a:t>
            </a:r>
            <a:r>
              <a:rPr lang="en-US" b="1" dirty="0" err="1">
                <a:solidFill>
                  <a:srgbClr val="B01513"/>
                </a:solidFill>
              </a:rPr>
              <a:t>retributiva</a:t>
            </a:r>
            <a:r>
              <a:rPr lang="en-US" dirty="0"/>
              <a:t>: in media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ricercatrice</a:t>
            </a:r>
            <a:r>
              <a:rPr lang="en-US" dirty="0"/>
              <a:t> donna </a:t>
            </a:r>
            <a:r>
              <a:rPr lang="en-US" dirty="0" err="1"/>
              <a:t>guadagna</a:t>
            </a:r>
            <a:r>
              <a:rPr lang="en-US" dirty="0"/>
              <a:t> 3400 euro </a:t>
            </a:r>
            <a:r>
              <a:rPr lang="en-US" dirty="0" err="1"/>
              <a:t>all’anno</a:t>
            </a:r>
            <a:r>
              <a:rPr lang="en-US" dirty="0"/>
              <a:t> (-6.6%) di </a:t>
            </a:r>
            <a:r>
              <a:rPr lang="en-US" dirty="0" err="1"/>
              <a:t>meno</a:t>
            </a:r>
            <a:r>
              <a:rPr lang="en-US" dirty="0"/>
              <a:t> di un </a:t>
            </a:r>
            <a:r>
              <a:rPr lang="en-US" dirty="0" err="1"/>
              <a:t>ricercatore</a:t>
            </a:r>
            <a:r>
              <a:rPr lang="en-US" dirty="0"/>
              <a:t> </a:t>
            </a:r>
            <a:r>
              <a:rPr lang="en-US" dirty="0" err="1"/>
              <a:t>uomo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rgbClr val="B01513"/>
                </a:solidFill>
              </a:rPr>
              <a:t>Sotto </a:t>
            </a:r>
            <a:r>
              <a:rPr lang="en-US" b="1" dirty="0" err="1">
                <a:solidFill>
                  <a:srgbClr val="B01513"/>
                </a:solidFill>
              </a:rPr>
              <a:t>rappresentazione</a:t>
            </a:r>
            <a:r>
              <a:rPr lang="en-US" b="1" dirty="0">
                <a:solidFill>
                  <a:srgbClr val="B01513"/>
                </a:solidFill>
              </a:rPr>
              <a:t> </a:t>
            </a:r>
            <a:r>
              <a:rPr lang="en-US" b="1" dirty="0" err="1">
                <a:solidFill>
                  <a:srgbClr val="B01513"/>
                </a:solidFill>
              </a:rPr>
              <a:t>nelle</a:t>
            </a:r>
            <a:r>
              <a:rPr lang="en-US" b="1" dirty="0">
                <a:solidFill>
                  <a:srgbClr val="B01513"/>
                </a:solidFill>
              </a:rPr>
              <a:t> </a:t>
            </a:r>
            <a:r>
              <a:rPr lang="en-US" b="1" dirty="0" err="1">
                <a:solidFill>
                  <a:srgbClr val="B01513"/>
                </a:solidFill>
              </a:rPr>
              <a:t>commissioni</a:t>
            </a:r>
            <a:r>
              <a:rPr lang="en-US" b="1" dirty="0">
                <a:solidFill>
                  <a:srgbClr val="B01513"/>
                </a:solidFill>
              </a:rPr>
              <a:t> </a:t>
            </a:r>
            <a:r>
              <a:rPr lang="en-US" dirty="0"/>
              <a:t>di </a:t>
            </a:r>
            <a:r>
              <a:rPr lang="en-US" dirty="0" err="1"/>
              <a:t>nomina</a:t>
            </a:r>
            <a:r>
              <a:rPr lang="en-US" dirty="0"/>
              <a:t> </a:t>
            </a:r>
            <a:r>
              <a:rPr lang="en-US" dirty="0" err="1"/>
              <a:t>rispetto</a:t>
            </a:r>
            <a:r>
              <a:rPr lang="en-US" dirty="0"/>
              <a:t>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elettorali</a:t>
            </a:r>
            <a:endParaRPr lang="en-US" dirty="0"/>
          </a:p>
          <a:p>
            <a:r>
              <a:rPr lang="en-US" b="1" dirty="0" err="1">
                <a:solidFill>
                  <a:srgbClr val="B01513"/>
                </a:solidFill>
              </a:rPr>
              <a:t>Discriminazione</a:t>
            </a:r>
            <a:r>
              <a:rPr lang="en-US" b="1" dirty="0">
                <a:solidFill>
                  <a:srgbClr val="B01513"/>
                </a:solidFill>
              </a:rPr>
              <a:t> </a:t>
            </a:r>
            <a:r>
              <a:rPr lang="en-US" b="1" dirty="0" err="1">
                <a:solidFill>
                  <a:srgbClr val="B01513"/>
                </a:solidFill>
              </a:rPr>
              <a:t>indiretta</a:t>
            </a:r>
            <a:r>
              <a:rPr lang="en-US" b="1" dirty="0">
                <a:solidFill>
                  <a:srgbClr val="B01513"/>
                </a:solidFill>
              </a:rPr>
              <a:t> per </a:t>
            </a:r>
            <a:r>
              <a:rPr lang="en-US" b="1" dirty="0" err="1">
                <a:solidFill>
                  <a:srgbClr val="B01513"/>
                </a:solidFill>
              </a:rPr>
              <a:t>amministrativi</a:t>
            </a:r>
            <a:r>
              <a:rPr lang="en-US" dirty="0"/>
              <a:t> </a:t>
            </a:r>
            <a:r>
              <a:rPr lang="en-US" dirty="0" smtClean="0"/>
              <a:t>VIII-IV </a:t>
            </a:r>
            <a:r>
              <a:rPr lang="en-US" dirty="0" err="1" smtClean="0"/>
              <a:t>livello</a:t>
            </a:r>
            <a:r>
              <a:rPr lang="en-US" dirty="0" smtClean="0"/>
              <a:t> </a:t>
            </a:r>
            <a:r>
              <a:rPr lang="en-US" dirty="0" err="1" smtClean="0"/>
              <a:t>dovuta</a:t>
            </a:r>
            <a:r>
              <a:rPr lang="en-US" dirty="0" smtClean="0"/>
              <a:t> </a:t>
            </a:r>
            <a:r>
              <a:rPr lang="en-US" dirty="0"/>
              <a:t>al CCL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Bologna, per il CUG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845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23" y="1663697"/>
            <a:ext cx="10865643" cy="48978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Fix the numbers: no number, no </a:t>
            </a:r>
            <a:r>
              <a:rPr lang="en-US" sz="3600" dirty="0" smtClean="0"/>
              <a:t>problem</a:t>
            </a:r>
            <a:br>
              <a:rPr lang="en-US" sz="3600" dirty="0" smtClean="0"/>
            </a:br>
            <a:r>
              <a:rPr lang="en-US" sz="3600" dirty="0" err="1"/>
              <a:t>D</a:t>
            </a:r>
            <a:r>
              <a:rPr lang="en-US" sz="3600" dirty="0" err="1" smtClean="0"/>
              <a:t>ati</a:t>
            </a:r>
            <a:r>
              <a:rPr lang="en-US" sz="3600" dirty="0" smtClean="0"/>
              <a:t> </a:t>
            </a:r>
            <a:r>
              <a:rPr lang="en-US" sz="3600" dirty="0" smtClean="0"/>
              <a:t>del </a:t>
            </a:r>
            <a:r>
              <a:rPr lang="en-US" sz="3600" dirty="0" err="1" smtClean="0"/>
              <a:t>conto</a:t>
            </a:r>
            <a:r>
              <a:rPr lang="en-US" sz="3600" dirty="0" smtClean="0"/>
              <a:t> </a:t>
            </a:r>
            <a:r>
              <a:rPr lang="en-US" sz="3600" dirty="0" err="1" smtClean="0"/>
              <a:t>annuale</a:t>
            </a:r>
            <a:endParaRPr lang="en-US" sz="3600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Bologna, per il CUG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751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341" y="92170"/>
            <a:ext cx="8574660" cy="676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3127"/>
            <a:ext cx="4170073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10872" y="196334"/>
            <a:ext cx="37964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Monitorare</a:t>
            </a:r>
            <a:r>
              <a:rPr lang="en-US" sz="2400" dirty="0"/>
              <a:t> </a:t>
            </a:r>
            <a:r>
              <a:rPr lang="en-US" sz="2400" dirty="0" err="1" smtClean="0"/>
              <a:t>gli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organismi</a:t>
            </a:r>
            <a:r>
              <a:rPr lang="en-US" sz="2400" dirty="0" smtClean="0"/>
              <a:t> </a:t>
            </a:r>
            <a:r>
              <a:rPr lang="en-US" sz="2400" dirty="0" err="1" smtClean="0"/>
              <a:t>direttivi</a:t>
            </a:r>
            <a:endParaRPr lang="en-US" sz="2400" dirty="0" smtClean="0"/>
          </a:p>
          <a:p>
            <a:r>
              <a:rPr lang="en-US" sz="2400" dirty="0" err="1" smtClean="0"/>
              <a:t>Dati</a:t>
            </a:r>
            <a:r>
              <a:rPr lang="en-US" sz="2400" dirty="0" smtClean="0"/>
              <a:t> </a:t>
            </a:r>
            <a:r>
              <a:rPr lang="en-US" sz="2400" dirty="0" err="1" smtClean="0"/>
              <a:t>dalle</a:t>
            </a:r>
            <a:r>
              <a:rPr lang="en-US" sz="2400" dirty="0" smtClean="0"/>
              <a:t> </a:t>
            </a:r>
            <a:r>
              <a:rPr lang="en-US" sz="2400" dirty="0" err="1" smtClean="0"/>
              <a:t>pagine</a:t>
            </a:r>
            <a:r>
              <a:rPr lang="en-US" sz="2400" dirty="0" smtClean="0"/>
              <a:t> web</a:t>
            </a:r>
          </a:p>
          <a:p>
            <a:endParaRPr lang="en-US" dirty="0"/>
          </a:p>
          <a:p>
            <a:r>
              <a:rPr lang="en-US" dirty="0" smtClean="0"/>
              <a:t>PTAP 3.2</a:t>
            </a:r>
            <a:endParaRPr lang="en-US" dirty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Bologna, per il CUG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054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960" y="452718"/>
            <a:ext cx="4414735" cy="790866"/>
          </a:xfrm>
        </p:spPr>
        <p:txBody>
          <a:bodyPr/>
          <a:lstStyle/>
          <a:p>
            <a:r>
              <a:rPr lang="en-US" sz="2800" dirty="0" err="1" smtClean="0"/>
              <a:t>Monitorare</a:t>
            </a:r>
            <a:r>
              <a:rPr lang="en-US" sz="2800" dirty="0" smtClean="0"/>
              <a:t> le </a:t>
            </a:r>
            <a:r>
              <a:rPr lang="en-US" sz="2800" dirty="0" err="1" smtClean="0"/>
              <a:t>fasi</a:t>
            </a:r>
            <a:r>
              <a:rPr lang="en-US" sz="2800" dirty="0" smtClean="0"/>
              <a:t> di </a:t>
            </a:r>
            <a:r>
              <a:rPr lang="en-US" sz="2800" dirty="0" err="1" smtClean="0"/>
              <a:t>reclutamento</a:t>
            </a:r>
            <a:r>
              <a:rPr lang="en-US" sz="2800" dirty="0" smtClean="0"/>
              <a:t>/</a:t>
            </a:r>
            <a:r>
              <a:rPr lang="en-US" sz="2800" dirty="0" err="1" smtClean="0"/>
              <a:t>promozione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 smtClean="0"/>
              <a:t>Concorsi</a:t>
            </a:r>
            <a:r>
              <a:rPr lang="en-US" sz="2800" dirty="0" smtClean="0"/>
              <a:t> per </a:t>
            </a:r>
            <a:r>
              <a:rPr lang="en-US" sz="2800" dirty="0" err="1" smtClean="0"/>
              <a:t>dirigente</a:t>
            </a:r>
            <a:r>
              <a:rPr lang="en-US" sz="2800" dirty="0" smtClean="0"/>
              <a:t> di </a:t>
            </a:r>
            <a:r>
              <a:rPr lang="en-US" sz="2800" dirty="0" err="1" smtClean="0"/>
              <a:t>ricerca</a:t>
            </a:r>
            <a:r>
              <a:rPr lang="en-US" sz="2800" dirty="0" smtClean="0"/>
              <a:t>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 err="1"/>
              <a:t>D</a:t>
            </a:r>
            <a:r>
              <a:rPr lang="en-US" sz="2400" dirty="0" err="1" smtClean="0"/>
              <a:t>ati</a:t>
            </a:r>
            <a:r>
              <a:rPr lang="en-US" sz="2400" dirty="0" smtClean="0"/>
              <a:t> </a:t>
            </a:r>
            <a:r>
              <a:rPr lang="en-US" sz="2400" dirty="0" err="1" smtClean="0"/>
              <a:t>dalle</a:t>
            </a:r>
            <a:r>
              <a:rPr lang="en-US" sz="2400" dirty="0" smtClean="0"/>
              <a:t> </a:t>
            </a:r>
            <a:r>
              <a:rPr lang="en-US" sz="2400" dirty="0" err="1" smtClean="0"/>
              <a:t>delibere</a:t>
            </a:r>
            <a:r>
              <a:rPr lang="en-US" sz="2400" dirty="0" smtClean="0"/>
              <a:t> </a:t>
            </a:r>
            <a:r>
              <a:rPr lang="en-US" sz="2400" dirty="0" err="1" smtClean="0"/>
              <a:t>dei</a:t>
            </a:r>
            <a:r>
              <a:rPr lang="en-US" sz="2400" dirty="0" smtClean="0"/>
              <a:t> </a:t>
            </a:r>
            <a:r>
              <a:rPr lang="en-US" sz="2400" dirty="0" err="1" smtClean="0"/>
              <a:t>concorsi</a:t>
            </a:r>
            <a:r>
              <a:rPr lang="en-US" sz="2400" dirty="0" smtClean="0"/>
              <a:t>, </a:t>
            </a:r>
            <a:r>
              <a:rPr lang="en-US" sz="2400" dirty="0" err="1" smtClean="0"/>
              <a:t>lista</a:t>
            </a:r>
            <a:r>
              <a:rPr lang="en-US" sz="2400" dirty="0" smtClean="0"/>
              <a:t> </a:t>
            </a:r>
            <a:r>
              <a:rPr lang="en-US" sz="2400" dirty="0" err="1" smtClean="0"/>
              <a:t>forse</a:t>
            </a:r>
            <a:r>
              <a:rPr lang="en-US" sz="2400" dirty="0" smtClean="0"/>
              <a:t> non </a:t>
            </a:r>
            <a:r>
              <a:rPr lang="en-US" sz="2400" dirty="0" err="1" smtClean="0"/>
              <a:t>completa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7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482437"/>
              </p:ext>
            </p:extLst>
          </p:nvPr>
        </p:nvGraphicFramePr>
        <p:xfrm>
          <a:off x="398491" y="452718"/>
          <a:ext cx="5237608" cy="6109329"/>
        </p:xfrm>
        <a:graphic>
          <a:graphicData uri="http://schemas.openxmlformats.org/drawingml/2006/table">
            <a:tbl>
              <a:tblPr/>
              <a:tblGrid>
                <a:gridCol w="945397"/>
                <a:gridCol w="1453311"/>
                <a:gridCol w="946751"/>
                <a:gridCol w="965556"/>
                <a:gridCol w="926593"/>
              </a:tblGrid>
              <a:tr h="511904"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anno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concorso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0000" marR="90000" marT="25347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uomini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donne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511904"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1991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1584/1990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0000" marR="90000" marT="25347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19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1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11904"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1994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4592/1994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0000" marR="90000" marT="25347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15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0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11904"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1998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6626/1997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0000" marR="90000" marT="25347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18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0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11904"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2001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818/2000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0000" marR="90000" marT="25347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16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2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11904"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2002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9240/2002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0000" marR="90000" marT="25347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20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4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11904"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2004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10324/2004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0000" marR="90000" marT="25347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18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2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11904"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2008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12394/2007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0000" marR="90000" marT="25347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15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5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11904"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2010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13619/2009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0000" marR="90000" marT="25347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13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1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11904"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2012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15212/2012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0000" marR="90000" marT="25347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1 TD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0000" marR="90000" marT="25347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11904"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2015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1667/2014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0000" marR="90000" marT="25347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7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7000"/>
                        </a:lnSpc>
                        <a:spcAft>
                          <a:spcPts val="1413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1pPr>
                      <a:lvl2pPr marL="457200">
                        <a:lnSpc>
                          <a:spcPct val="97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2pPr>
                      <a:lvl3pPr marL="914400">
                        <a:lnSpc>
                          <a:spcPct val="97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3pPr>
                      <a:lvl4pPr marL="1371600">
                        <a:lnSpc>
                          <a:spcPct val="97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4pPr>
                      <a:lvl5pPr marL="1828800">
                        <a:lnSpc>
                          <a:spcPct val="97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5pPr>
                      <a:lvl6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6pPr>
                      <a:lvl7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7pPr>
                      <a:lvl8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8pPr>
                      <a:lvl9pPr indent="-228600" defTabSz="457200" fontAlgn="base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200">
                          <a:solidFill>
                            <a:srgbClr val="666666"/>
                          </a:solidFill>
                          <a:latin typeface="Helvetica Neue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charset="0"/>
                          <a:cs typeface="Arial Unicode MS" charset="0"/>
                        </a:rPr>
                        <a:t>1</a:t>
                      </a:r>
                    </a:p>
                  </a:txBody>
                  <a:tcPr marL="90000" marR="90000" marT="25549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Bologna, per il CUG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125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Statistiche</a:t>
            </a:r>
            <a:r>
              <a:rPr lang="en-US" dirty="0"/>
              <a:t> di </a:t>
            </a:r>
            <a:r>
              <a:rPr lang="en-US" dirty="0" err="1"/>
              <a:t>genere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447800"/>
            <a:ext cx="10072694" cy="51561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dirty="0" err="1" smtClean="0"/>
              <a:t>Proposta</a:t>
            </a:r>
            <a:r>
              <a:rPr lang="en-US" sz="2400" dirty="0" smtClean="0"/>
              <a:t>: </a:t>
            </a:r>
            <a:r>
              <a:rPr lang="en-US" sz="2400" dirty="0" err="1" smtClean="0"/>
              <a:t>seguire</a:t>
            </a:r>
            <a:r>
              <a:rPr lang="en-US" sz="2400" dirty="0" smtClean="0"/>
              <a:t> le </a:t>
            </a:r>
            <a:r>
              <a:rPr lang="en-US" sz="2400" dirty="0" err="1" smtClean="0"/>
              <a:t>indicazioni</a:t>
            </a:r>
            <a:r>
              <a:rPr lang="en-US" sz="2400" dirty="0" smtClean="0"/>
              <a:t> </a:t>
            </a:r>
            <a:r>
              <a:rPr lang="en-US" sz="2400" dirty="0" err="1" smtClean="0"/>
              <a:t>europee</a:t>
            </a:r>
            <a:r>
              <a:rPr lang="en-US" sz="2400" dirty="0" smtClean="0"/>
              <a:t> per </a:t>
            </a:r>
            <a:r>
              <a:rPr lang="en-US" sz="2400" dirty="0" err="1" smtClean="0"/>
              <a:t>gli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organismi</a:t>
            </a:r>
            <a:r>
              <a:rPr lang="en-US" sz="2400" dirty="0" smtClean="0"/>
              <a:t> </a:t>
            </a:r>
            <a:r>
              <a:rPr lang="en-US" sz="2400" dirty="0" err="1" smtClean="0"/>
              <a:t>della</a:t>
            </a:r>
            <a:r>
              <a:rPr lang="en-US" sz="2400" dirty="0" smtClean="0"/>
              <a:t> </a:t>
            </a:r>
            <a:r>
              <a:rPr lang="en-US" sz="2400" dirty="0" err="1" smtClean="0"/>
              <a:t>ricerca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Organigramma</a:t>
            </a:r>
            <a:r>
              <a:rPr lang="en-US" sz="2400" dirty="0"/>
              <a:t>: </a:t>
            </a:r>
            <a:r>
              <a:rPr lang="en-US" sz="2400" dirty="0" err="1"/>
              <a:t>pubblicare</a:t>
            </a:r>
            <a:r>
              <a:rPr lang="en-US" sz="2400" dirty="0"/>
              <a:t> le </a:t>
            </a:r>
            <a:r>
              <a:rPr lang="en-US" sz="2400" dirty="0" err="1"/>
              <a:t>statistiche</a:t>
            </a:r>
            <a:r>
              <a:rPr lang="en-US" sz="2400" dirty="0"/>
              <a:t> per </a:t>
            </a:r>
            <a:r>
              <a:rPr lang="en-US" sz="2400" dirty="0" err="1"/>
              <a:t>sesso</a:t>
            </a:r>
            <a:r>
              <a:rPr lang="en-US" sz="2400" dirty="0"/>
              <a:t> e </a:t>
            </a:r>
            <a:r>
              <a:rPr lang="en-US" sz="2400" dirty="0" err="1"/>
              <a:t>età</a:t>
            </a:r>
            <a:r>
              <a:rPr lang="en-US" sz="2400" dirty="0"/>
              <a:t> </a:t>
            </a:r>
            <a:r>
              <a:rPr lang="en-US" sz="2400" dirty="0" err="1"/>
              <a:t>degli</a:t>
            </a:r>
            <a:r>
              <a:rPr lang="en-US" sz="2400" dirty="0"/>
              <a:t> </a:t>
            </a:r>
            <a:r>
              <a:rPr lang="en-US" sz="2400" dirty="0" err="1"/>
              <a:t>organi</a:t>
            </a:r>
            <a:r>
              <a:rPr lang="en-US" sz="2400" dirty="0"/>
              <a:t> </a:t>
            </a:r>
            <a:r>
              <a:rPr lang="en-US" sz="2400" dirty="0" err="1" smtClean="0"/>
              <a:t>decisionali</a:t>
            </a:r>
            <a:r>
              <a:rPr lang="en-US" sz="2400" dirty="0" smtClean="0"/>
              <a:t>,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Monitorare</a:t>
            </a:r>
            <a:r>
              <a:rPr lang="en-US" sz="2400" dirty="0" smtClean="0"/>
              <a:t> </a:t>
            </a:r>
            <a:r>
              <a:rPr lang="en-US" sz="2400" dirty="0" err="1" smtClean="0"/>
              <a:t>ogni</a:t>
            </a:r>
            <a:r>
              <a:rPr lang="en-US" sz="2400" dirty="0" smtClean="0"/>
              <a:t> </a:t>
            </a:r>
            <a:r>
              <a:rPr lang="en-US" sz="2400" dirty="0" err="1" smtClean="0"/>
              <a:t>passo</a:t>
            </a:r>
            <a:r>
              <a:rPr lang="en-US" sz="2400" dirty="0" smtClean="0"/>
              <a:t> </a:t>
            </a:r>
            <a:r>
              <a:rPr lang="en-US" sz="2400" dirty="0" err="1" smtClean="0"/>
              <a:t>nei</a:t>
            </a:r>
            <a:r>
              <a:rPr lang="en-US" sz="2400" dirty="0" smtClean="0"/>
              <a:t> </a:t>
            </a:r>
            <a:r>
              <a:rPr lang="en-US" sz="2400" dirty="0" err="1" smtClean="0"/>
              <a:t>concorsi</a:t>
            </a:r>
            <a:r>
              <a:rPr lang="en-US" sz="2400" dirty="0" smtClean="0"/>
              <a:t> (</a:t>
            </a:r>
            <a:r>
              <a:rPr lang="en-US" sz="2400" dirty="0" err="1" smtClean="0"/>
              <a:t>assegni</a:t>
            </a:r>
            <a:r>
              <a:rPr lang="en-US" sz="2400" dirty="0" smtClean="0"/>
              <a:t>, </a:t>
            </a:r>
            <a:r>
              <a:rPr lang="en-US" sz="2400" dirty="0" err="1" smtClean="0"/>
              <a:t>assunzioni</a:t>
            </a:r>
            <a:r>
              <a:rPr lang="en-US" sz="2400" dirty="0" smtClean="0"/>
              <a:t>, </a:t>
            </a:r>
            <a:r>
              <a:rPr lang="en-US" sz="2400" dirty="0" err="1" smtClean="0"/>
              <a:t>promozioni</a:t>
            </a:r>
            <a:r>
              <a:rPr lang="en-US" sz="2400" dirty="0" smtClean="0"/>
              <a:t>):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B01513"/>
                </a:solidFill>
              </a:rPr>
              <a:t>N</a:t>
            </a:r>
            <a:r>
              <a:rPr lang="it-IT" sz="2400" dirty="0" smtClean="0">
                <a:solidFill>
                  <a:srgbClr val="B01513"/>
                </a:solidFill>
              </a:rPr>
              <a:t>ei </a:t>
            </a:r>
            <a:r>
              <a:rPr lang="it-IT" sz="2400" dirty="0">
                <a:solidFill>
                  <a:srgbClr val="B01513"/>
                </a:solidFill>
              </a:rPr>
              <a:t>verbali delle commissioni di concorso e nelle delibere di proclamazione dei vincitori dei concorsi siano inseriti i seguenti dati divisi per genere</a:t>
            </a:r>
          </a:p>
          <a:p>
            <a:r>
              <a:rPr lang="it-IT" sz="1600" dirty="0"/>
              <a:t># domande ricevute, separatamente per uomini e donne</a:t>
            </a:r>
          </a:p>
          <a:p>
            <a:r>
              <a:rPr lang="it-IT" sz="1600" dirty="0"/>
              <a:t># </a:t>
            </a:r>
            <a:r>
              <a:rPr lang="it-IT" sz="1600" dirty="0" smtClean="0"/>
              <a:t>ammessi al concorso, </a:t>
            </a:r>
            <a:r>
              <a:rPr lang="it-IT" sz="1600" dirty="0"/>
              <a:t>separatamente per uomini e donne</a:t>
            </a:r>
          </a:p>
          <a:p>
            <a:r>
              <a:rPr lang="it-IT" sz="1600" dirty="0"/>
              <a:t># ammessi agli scritti, separatamente per uomini e donne</a:t>
            </a:r>
          </a:p>
          <a:p>
            <a:r>
              <a:rPr lang="it-IT" sz="1600" dirty="0"/>
              <a:t># ammessi all’orale, separatamente per uomini e donne</a:t>
            </a:r>
          </a:p>
          <a:p>
            <a:r>
              <a:rPr lang="it-IT" sz="1600" dirty="0"/>
              <a:t># vincitori, separatamente per uomini e </a:t>
            </a:r>
            <a:r>
              <a:rPr lang="it-IT" sz="1600" dirty="0" smtClean="0"/>
              <a:t>donne</a:t>
            </a:r>
          </a:p>
          <a:p>
            <a:endParaRPr lang="it-IT" sz="1600" dirty="0"/>
          </a:p>
          <a:p>
            <a:pPr marL="0" indent="0">
              <a:buNone/>
            </a:pPr>
            <a:r>
              <a:rPr lang="en-US" sz="2400" dirty="0"/>
              <a:t>PTAP 1.3 Da </a:t>
            </a:r>
            <a:r>
              <a:rPr lang="en-US" sz="2400" dirty="0" err="1"/>
              <a:t>anni</a:t>
            </a:r>
            <a:r>
              <a:rPr lang="en-US" sz="2400" dirty="0"/>
              <a:t> </a:t>
            </a:r>
            <a:r>
              <a:rPr lang="en-US" sz="2400" dirty="0" err="1"/>
              <a:t>è</a:t>
            </a:r>
            <a:r>
              <a:rPr lang="en-US" sz="2400" dirty="0"/>
              <a:t> </a:t>
            </a:r>
            <a:r>
              <a:rPr lang="en-US" sz="2400" dirty="0" err="1"/>
              <a:t>stato</a:t>
            </a:r>
            <a:r>
              <a:rPr lang="en-US" sz="2400" dirty="0"/>
              <a:t> </a:t>
            </a:r>
            <a:r>
              <a:rPr lang="en-US" sz="2400" dirty="0" err="1"/>
              <a:t>costituito</a:t>
            </a:r>
            <a:r>
              <a:rPr lang="en-US" sz="2400" dirty="0"/>
              <a:t> un </a:t>
            </a:r>
            <a:r>
              <a:rPr lang="en-US" sz="2400" dirty="0" err="1"/>
              <a:t>Gruppo</a:t>
            </a:r>
            <a:r>
              <a:rPr lang="en-US" sz="2400" dirty="0"/>
              <a:t> di </a:t>
            </a:r>
            <a:r>
              <a:rPr lang="en-US" sz="2400" dirty="0" err="1"/>
              <a:t>lavoro</a:t>
            </a:r>
            <a:r>
              <a:rPr lang="en-US" sz="2400" dirty="0"/>
              <a:t> </a:t>
            </a:r>
            <a:r>
              <a:rPr lang="en-US" sz="2400" dirty="0" err="1"/>
              <a:t>sulle</a:t>
            </a:r>
            <a:r>
              <a:rPr lang="en-US" sz="2400" dirty="0"/>
              <a:t> </a:t>
            </a:r>
            <a:r>
              <a:rPr lang="en-US" sz="2400" dirty="0" err="1"/>
              <a:t>statistiche</a:t>
            </a:r>
            <a:r>
              <a:rPr lang="en-US" sz="2400" dirty="0"/>
              <a:t> di </a:t>
            </a:r>
            <a:r>
              <a:rPr lang="en-US" sz="2400" dirty="0" err="1"/>
              <a:t>genere</a:t>
            </a:r>
            <a:r>
              <a:rPr lang="en-US" sz="2400" dirty="0"/>
              <a:t> (</a:t>
            </a:r>
            <a:r>
              <a:rPr lang="en-US" sz="2400" dirty="0" err="1"/>
              <a:t>Alessia</a:t>
            </a:r>
            <a:r>
              <a:rPr lang="en-US" sz="2400" dirty="0"/>
              <a:t> </a:t>
            </a:r>
            <a:r>
              <a:rPr lang="en-US" sz="2400" dirty="0" err="1"/>
              <a:t>Bruni</a:t>
            </a:r>
            <a:r>
              <a:rPr lang="en-US" sz="2400" dirty="0"/>
              <a:t>, Paola </a:t>
            </a:r>
            <a:r>
              <a:rPr lang="en-US" sz="2400" dirty="0" err="1"/>
              <a:t>Fabbri</a:t>
            </a:r>
            <a:r>
              <a:rPr lang="en-US" sz="2400" dirty="0"/>
              <a:t>, Claudia </a:t>
            </a:r>
            <a:r>
              <a:rPr lang="en-US" sz="2400" dirty="0" err="1"/>
              <a:t>Tomei</a:t>
            </a:r>
            <a:r>
              <a:rPr lang="en-US" sz="2400" dirty="0"/>
              <a:t>) in </a:t>
            </a:r>
            <a:r>
              <a:rPr lang="en-US" sz="2400" dirty="0" err="1"/>
              <a:t>attesa</a:t>
            </a:r>
            <a:r>
              <a:rPr lang="en-US" sz="2400" dirty="0"/>
              <a:t> di </a:t>
            </a:r>
            <a:r>
              <a:rPr lang="en-US" sz="2400" dirty="0" err="1" smtClean="0"/>
              <a:t>riprendere</a:t>
            </a:r>
            <a:r>
              <a:rPr lang="en-US" sz="2400" dirty="0" smtClean="0"/>
              <a:t> la </a:t>
            </a:r>
            <a:r>
              <a:rPr lang="en-US" sz="2400" dirty="0" err="1" smtClean="0"/>
              <a:t>collaborarazione</a:t>
            </a:r>
            <a:r>
              <a:rPr lang="en-US" sz="2400" dirty="0" smtClean="0"/>
              <a:t> </a:t>
            </a:r>
            <a:r>
              <a:rPr lang="en-US" sz="2400" dirty="0"/>
              <a:t>con AC e </a:t>
            </a:r>
            <a:r>
              <a:rPr lang="en-US" sz="2400" dirty="0" err="1"/>
              <a:t>servizio</a:t>
            </a:r>
            <a:r>
              <a:rPr lang="en-US" sz="2400" dirty="0"/>
              <a:t> </a:t>
            </a:r>
            <a:r>
              <a:rPr lang="en-US" sz="2400" dirty="0" err="1"/>
              <a:t>informativo</a:t>
            </a:r>
            <a:endParaRPr lang="en-US" sz="2400" dirty="0"/>
          </a:p>
          <a:p>
            <a:endParaRPr lang="it-IT" sz="16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20/07/16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Alessia Bruni, Bologna, per il CUG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288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1372</TotalTime>
  <Words>1741</Words>
  <Application>Microsoft Macintosh PowerPoint</Application>
  <PresentationFormat>Personalizzato</PresentationFormat>
  <Paragraphs>239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Ion</vt:lpstr>
      <vt:lpstr>Il Piano Triennale di Azioni Positive  https://web.infn.it/CUG/images/alfresco/Ptap/20150331_del_cd_13635.pdf</vt:lpstr>
      <vt:lpstr>Strategia europea per la scienza e il genere </vt:lpstr>
      <vt:lpstr>INFN: V PTAP 2014-2016, adottato a marzo 2015 del. CD 13685 28 marzo 2015</vt:lpstr>
      <vt:lpstr>Fix the institutions – obiettivi del cambiamento strutturale  </vt:lpstr>
      <vt:lpstr>Fix the numbers: no number, no problem (vedi Relazione Annuale CUG 2015) https://web.infn.it/CUG/index.php?option=com_content&amp;view=article&amp;id=77:relazione-annuale-del-cug-2015&amp;catid=29:news-infn&amp;lang=it&amp;Itemid=153</vt:lpstr>
      <vt:lpstr>Fix the numbers: no number, no problem Dati del conto annuale</vt:lpstr>
      <vt:lpstr>Presentazione di PowerPoint</vt:lpstr>
      <vt:lpstr>Monitorare le fasi di reclutamento/promozione   Concorsi per dirigente di ricerca   Dati dalle delibere dei concorsi, lista forse non completa</vt:lpstr>
      <vt:lpstr>Statistiche di genere</vt:lpstr>
      <vt:lpstr>Elaborazione di una strategia di comunicazione PTAP 1.1</vt:lpstr>
      <vt:lpstr>Presentazione di PowerPoint</vt:lpstr>
      <vt:lpstr>Presentazione di PowerPoint</vt:lpstr>
      <vt:lpstr>Presentazione di PowerPoint</vt:lpstr>
      <vt:lpstr>Ptap 5. Migliorare la gestione del personale e l’ambiente di lavoro</vt:lpstr>
      <vt:lpstr>Presentazione di PowerPoint</vt:lpstr>
      <vt:lpstr>Priorità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AB</cp:lastModifiedBy>
  <cp:revision>285</cp:revision>
  <cp:lastPrinted>2016-07-15T16:12:35Z</cp:lastPrinted>
  <dcterms:created xsi:type="dcterms:W3CDTF">2016-07-15T09:56:47Z</dcterms:created>
  <dcterms:modified xsi:type="dcterms:W3CDTF">2016-07-22T09:01:54Z</dcterms:modified>
</cp:coreProperties>
</file>