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2" r:id="rId2"/>
    <p:sldId id="257" r:id="rId3"/>
    <p:sldId id="259" r:id="rId4"/>
    <p:sldId id="302" r:id="rId5"/>
    <p:sldId id="287" r:id="rId6"/>
    <p:sldId id="299" r:id="rId7"/>
    <p:sldId id="297" r:id="rId8"/>
    <p:sldId id="300" r:id="rId9"/>
    <p:sldId id="296" r:id="rId10"/>
    <p:sldId id="289" r:id="rId11"/>
    <p:sldId id="282" r:id="rId12"/>
    <p:sldId id="283" r:id="rId13"/>
    <p:sldId id="258" r:id="rId14"/>
    <p:sldId id="295" r:id="rId15"/>
    <p:sldId id="262" r:id="rId16"/>
    <p:sldId id="290" r:id="rId17"/>
    <p:sldId id="293" r:id="rId18"/>
    <p:sldId id="305" r:id="rId19"/>
    <p:sldId id="303" r:id="rId20"/>
    <p:sldId id="30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2" autoAdjust="0"/>
    <p:restoredTop sz="94755" autoAdjust="0"/>
  </p:normalViewPr>
  <p:slideViewPr>
    <p:cSldViewPr snapToGrid="0" snapToObjects="1">
      <p:cViewPr>
        <p:scale>
          <a:sx n="75" d="100"/>
          <a:sy n="75" d="100"/>
        </p:scale>
        <p:origin x="-80" y="-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EB31C-CECE-434C-A038-98F2236A9A60}" type="datetimeFigureOut">
              <a:rPr lang="it-IT" smtClean="0"/>
              <a:t>7/22/16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D9A45-7973-DC4F-8D59-77F9BF71AEB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638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C8A3E-FB13-BC41-86C8-F2673E444B8C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C67D-FADD-B04C-90A8-5A6D607ADE1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3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Piano </a:t>
            </a:r>
            <a:r>
              <a:rPr lang="en-US" sz="3600" dirty="0" err="1"/>
              <a:t>T</a:t>
            </a:r>
            <a:r>
              <a:rPr lang="en-US" sz="3600" dirty="0" err="1" smtClean="0"/>
              <a:t>riennale</a:t>
            </a:r>
            <a:r>
              <a:rPr lang="en-US" sz="3600" dirty="0" smtClean="0"/>
              <a:t> di </a:t>
            </a:r>
            <a:r>
              <a:rPr lang="en-US" sz="3600" dirty="0" err="1"/>
              <a:t>A</a:t>
            </a:r>
            <a:r>
              <a:rPr lang="en-US" sz="3600" dirty="0" err="1" smtClean="0"/>
              <a:t>zioni</a:t>
            </a:r>
            <a:r>
              <a:rPr lang="en-US" sz="3600" dirty="0" smtClean="0"/>
              <a:t> Positive </a:t>
            </a:r>
            <a:br>
              <a:rPr lang="en-US" sz="3600" dirty="0" smtClean="0"/>
            </a:br>
            <a:r>
              <a:rPr lang="en-US" sz="3600" dirty="0" err="1"/>
              <a:t>P</a:t>
            </a:r>
            <a:r>
              <a:rPr lang="en-US" sz="3600" dirty="0" err="1" smtClean="0"/>
              <a:t>unti</a:t>
            </a:r>
            <a:r>
              <a:rPr lang="en-US" sz="3600" dirty="0" smtClean="0"/>
              <a:t> </a:t>
            </a:r>
            <a:r>
              <a:rPr lang="en-US" sz="3600" dirty="0" smtClean="0"/>
              <a:t>di </a:t>
            </a:r>
            <a:r>
              <a:rPr lang="en-US" sz="3600" dirty="0" err="1" smtClean="0"/>
              <a:t>rilevanza</a:t>
            </a:r>
            <a:r>
              <a:rPr lang="en-US" sz="3600" dirty="0" smtClean="0"/>
              <a:t> per la </a:t>
            </a:r>
            <a:r>
              <a:rPr lang="en-US" sz="3600" dirty="0"/>
              <a:t>GE</a:t>
            </a:r>
            <a:br>
              <a:rPr lang="en-US" sz="3600" dirty="0"/>
            </a:br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err="1"/>
              <a:t>web.infn.it</a:t>
            </a:r>
            <a:r>
              <a:rPr lang="en-US" sz="1800" dirty="0"/>
              <a:t>/CUG/images/alfresco/</a:t>
            </a:r>
            <a:r>
              <a:rPr lang="en-US" sz="1800" dirty="0" err="1"/>
              <a:t>Ptap</a:t>
            </a:r>
            <a:r>
              <a:rPr lang="en-US" sz="1800" dirty="0"/>
              <a:t>/20150331_del_cd_13635.pdf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5124386" cy="576262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Punti</a:t>
            </a:r>
            <a:r>
              <a:rPr lang="en-US" dirty="0" smtClean="0">
                <a:solidFill>
                  <a:schemeClr val="tx1"/>
                </a:solidFill>
              </a:rPr>
              <a:t> da </a:t>
            </a:r>
            <a:r>
              <a:rPr lang="en-US" dirty="0" err="1" smtClean="0">
                <a:solidFill>
                  <a:schemeClr val="tx1"/>
                </a:solidFill>
              </a:rPr>
              <a:t>discutere</a:t>
            </a:r>
            <a:r>
              <a:rPr lang="en-US" dirty="0" smtClean="0">
                <a:solidFill>
                  <a:schemeClr val="tx1"/>
                </a:solidFill>
              </a:rPr>
              <a:t>, dal PTAP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2" y="2667000"/>
            <a:ext cx="5481209" cy="3589338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latin typeface="+mn-lt"/>
              </a:rPr>
              <a:t>Relazione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annuale</a:t>
            </a:r>
            <a:r>
              <a:rPr lang="en-US" sz="1800" dirty="0" smtClean="0">
                <a:latin typeface="+mn-lt"/>
              </a:rPr>
              <a:t>: </a:t>
            </a:r>
            <a:r>
              <a:rPr lang="en-US" sz="1800" dirty="0" err="1" smtClean="0">
                <a:latin typeface="+mn-lt"/>
              </a:rPr>
              <a:t>riconoscimento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delle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discriminazioni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inconsapevole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diretta</a:t>
            </a:r>
            <a:r>
              <a:rPr lang="en-US" sz="1800" dirty="0">
                <a:latin typeface="+mn-lt"/>
              </a:rPr>
              <a:t> e </a:t>
            </a:r>
            <a:r>
              <a:rPr lang="en-US" sz="1800" dirty="0" err="1" smtClean="0">
                <a:latin typeface="+mn-lt"/>
              </a:rPr>
              <a:t>indiretta</a:t>
            </a:r>
            <a:endParaRPr lang="en-US" sz="1800" dirty="0" smtClean="0"/>
          </a:p>
          <a:p>
            <a:r>
              <a:rPr lang="en-US" sz="1800" dirty="0" smtClean="0"/>
              <a:t>Gender </a:t>
            </a:r>
            <a:r>
              <a:rPr lang="en-US" sz="1800" dirty="0"/>
              <a:t>balance </a:t>
            </a:r>
            <a:r>
              <a:rPr lang="en-US" sz="1800" dirty="0" err="1"/>
              <a:t>nelle</a:t>
            </a:r>
            <a:r>
              <a:rPr lang="en-US" sz="1800" dirty="0"/>
              <a:t> </a:t>
            </a:r>
            <a:r>
              <a:rPr lang="en-US" sz="1800" dirty="0" err="1" smtClean="0"/>
              <a:t>commissioni</a:t>
            </a:r>
            <a:endParaRPr lang="en-US" sz="1800" dirty="0" smtClean="0"/>
          </a:p>
          <a:p>
            <a:r>
              <a:rPr lang="en-US" sz="1800" dirty="0" err="1" smtClean="0">
                <a:latin typeface="+mn-lt"/>
              </a:rPr>
              <a:t>Bandi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di </a:t>
            </a:r>
            <a:r>
              <a:rPr lang="en-US" sz="1800" dirty="0" err="1" smtClean="0">
                <a:latin typeface="+mn-lt"/>
              </a:rPr>
              <a:t>concorso</a:t>
            </a:r>
            <a:endParaRPr lang="en-US" sz="1800" dirty="0">
              <a:latin typeface="+mn-lt"/>
            </a:endParaRPr>
          </a:p>
          <a:p>
            <a:r>
              <a:rPr lang="en-US" sz="1800" dirty="0" err="1">
                <a:latin typeface="+mn-lt"/>
              </a:rPr>
              <a:t>Presentazione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della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Relazione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annuale</a:t>
            </a:r>
            <a:r>
              <a:rPr lang="en-US" sz="1800" dirty="0" smtClean="0">
                <a:latin typeface="+mn-lt"/>
              </a:rPr>
              <a:t> al </a:t>
            </a:r>
            <a:r>
              <a:rPr lang="en-US" sz="1800" dirty="0">
                <a:latin typeface="+mn-lt"/>
              </a:rPr>
              <a:t>piano </a:t>
            </a:r>
            <a:r>
              <a:rPr lang="en-US" sz="1800" dirty="0" err="1">
                <a:latin typeface="+mn-lt"/>
              </a:rPr>
              <a:t>triennale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INFN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Scadenza</a:t>
            </a:r>
            <a:r>
              <a:rPr lang="en-US" sz="1800" dirty="0" smtClean="0">
                <a:latin typeface="+mn-lt"/>
              </a:rPr>
              <a:t> PTAP 2014-2016 e </a:t>
            </a:r>
            <a:r>
              <a:rPr lang="en-US" sz="1800" dirty="0" err="1" smtClean="0">
                <a:latin typeface="+mn-lt"/>
              </a:rPr>
              <a:t>stato</a:t>
            </a:r>
            <a:r>
              <a:rPr lang="en-US" sz="1800" dirty="0" smtClean="0">
                <a:latin typeface="+mn-lt"/>
              </a:rPr>
              <a:t> di </a:t>
            </a:r>
            <a:r>
              <a:rPr lang="en-US" sz="1800" dirty="0" err="1" smtClean="0">
                <a:latin typeface="+mn-lt"/>
              </a:rPr>
              <a:t>attuazione</a:t>
            </a:r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Lettere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inviate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699" y="2667000"/>
            <a:ext cx="4066039" cy="3589338"/>
          </a:xfrm>
        </p:spPr>
        <p:txBody>
          <a:bodyPr>
            <a:normAutofit fontScale="92500"/>
          </a:bodyPr>
          <a:lstStyle/>
          <a:p>
            <a:r>
              <a:rPr lang="en-US" sz="1900" dirty="0" err="1">
                <a:latin typeface="+mn-lt"/>
              </a:rPr>
              <a:t>Lettera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su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relazione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annuale</a:t>
            </a:r>
            <a:r>
              <a:rPr lang="en-US" sz="1900" dirty="0">
                <a:latin typeface="+mn-lt"/>
              </a:rPr>
              <a:t> 2016-02-06</a:t>
            </a:r>
          </a:p>
          <a:p>
            <a:r>
              <a:rPr lang="en-US" sz="1900" dirty="0" err="1">
                <a:latin typeface="+mn-lt"/>
              </a:rPr>
              <a:t>Lettera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bilanciamento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sessi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commissioni</a:t>
            </a:r>
            <a:r>
              <a:rPr lang="en-US" sz="1900" dirty="0">
                <a:latin typeface="+mn-lt"/>
              </a:rPr>
              <a:t> di </a:t>
            </a:r>
            <a:r>
              <a:rPr lang="en-US" sz="1900" dirty="0" err="1">
                <a:latin typeface="+mn-lt"/>
              </a:rPr>
              <a:t>nomina</a:t>
            </a:r>
            <a:r>
              <a:rPr lang="en-US" sz="1900" dirty="0">
                <a:latin typeface="+mn-lt"/>
              </a:rPr>
              <a:t> 2016-04-22</a:t>
            </a:r>
          </a:p>
          <a:p>
            <a:r>
              <a:rPr lang="en-US" sz="1900" dirty="0" err="1">
                <a:latin typeface="+mn-lt"/>
              </a:rPr>
              <a:t>Lettera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sul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telelavoro</a:t>
            </a:r>
            <a:r>
              <a:rPr lang="en-US" sz="1900" dirty="0">
                <a:latin typeface="+mn-lt"/>
              </a:rPr>
              <a:t> 2016-06-06</a:t>
            </a:r>
          </a:p>
          <a:p>
            <a:r>
              <a:rPr lang="en-US" sz="1900" dirty="0" err="1">
                <a:latin typeface="+mn-lt"/>
              </a:rPr>
              <a:t>Richieste</a:t>
            </a:r>
            <a:r>
              <a:rPr lang="en-US" sz="1900" dirty="0">
                <a:latin typeface="+mn-lt"/>
              </a:rPr>
              <a:t> sui </a:t>
            </a:r>
            <a:r>
              <a:rPr lang="en-US" sz="1900" dirty="0" err="1" smtClean="0">
                <a:latin typeface="+mn-lt"/>
              </a:rPr>
              <a:t>concorsi</a:t>
            </a:r>
            <a:r>
              <a:rPr lang="en-US" sz="1900" dirty="0" smtClean="0">
                <a:latin typeface="+mn-lt"/>
              </a:rPr>
              <a:t> </a:t>
            </a:r>
            <a:endParaRPr lang="en-US" sz="1900" dirty="0">
              <a:latin typeface="+mn-lt"/>
            </a:endParaRPr>
          </a:p>
          <a:p>
            <a:r>
              <a:rPr lang="en-US" sz="1900" dirty="0" err="1">
                <a:latin typeface="+mn-lt"/>
              </a:rPr>
              <a:t>Lettera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sull</a:t>
            </a:r>
            <a:r>
              <a:rPr lang="en-US" sz="1900" dirty="0">
                <a:latin typeface="+mn-lt"/>
              </a:rPr>
              <a:t>' </a:t>
            </a:r>
            <a:r>
              <a:rPr lang="en-US" sz="1900" dirty="0" err="1">
                <a:latin typeface="+mn-lt"/>
              </a:rPr>
              <a:t>estensione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congedo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parentale</a:t>
            </a:r>
            <a:r>
              <a:rPr lang="en-US" sz="1900" dirty="0">
                <a:latin typeface="+mn-lt"/>
              </a:rPr>
              <a:t> 2016-06-29</a:t>
            </a:r>
          </a:p>
          <a:p>
            <a:r>
              <a:rPr lang="en-US" sz="1900" dirty="0" err="1">
                <a:latin typeface="+mn-lt"/>
              </a:rPr>
              <a:t>Lettera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su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Riforma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Enti</a:t>
            </a:r>
            <a:r>
              <a:rPr lang="en-US" sz="1900" dirty="0">
                <a:latin typeface="+mn-lt"/>
              </a:rPr>
              <a:t> di </a:t>
            </a:r>
            <a:r>
              <a:rPr lang="en-US" sz="1900" dirty="0" err="1">
                <a:latin typeface="+mn-lt"/>
              </a:rPr>
              <a:t>Ricerca</a:t>
            </a:r>
            <a:r>
              <a:rPr lang="en-US" sz="1900" dirty="0">
                <a:latin typeface="+mn-lt"/>
              </a:rPr>
              <a:t> 2016-07-05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1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41" y="92170"/>
            <a:ext cx="8574660" cy="67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1400"/>
            <a:ext cx="4170073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0872" y="196334"/>
            <a:ext cx="380134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Gender balance </a:t>
            </a:r>
            <a:r>
              <a:rPr lang="en-US" sz="2400" dirty="0" err="1" smtClean="0"/>
              <a:t>nelle</a:t>
            </a:r>
            <a:endParaRPr lang="en-US" sz="2400" dirty="0" smtClean="0"/>
          </a:p>
          <a:p>
            <a:r>
              <a:rPr lang="en-US" sz="2400" dirty="0" err="1" smtClean="0"/>
              <a:t>Commissioni</a:t>
            </a:r>
            <a:r>
              <a:rPr lang="en-US" sz="2400" dirty="0" smtClean="0"/>
              <a:t> </a:t>
            </a:r>
            <a:r>
              <a:rPr lang="en-US" sz="2400" dirty="0" err="1" smtClean="0"/>
              <a:t>elettive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e di </a:t>
            </a:r>
            <a:r>
              <a:rPr lang="en-US" sz="2400" dirty="0" err="1" smtClean="0"/>
              <a:t>nomina</a:t>
            </a:r>
            <a:endParaRPr lang="en-US" sz="2400" dirty="0" smtClean="0"/>
          </a:p>
          <a:p>
            <a:endParaRPr lang="en-US" dirty="0"/>
          </a:p>
          <a:p>
            <a:r>
              <a:rPr lang="en-US" dirty="0" err="1" smtClean="0"/>
              <a:t>Vedi</a:t>
            </a:r>
            <a:r>
              <a:rPr lang="en-US" dirty="0" smtClean="0"/>
              <a:t> </a:t>
            </a:r>
            <a:r>
              <a:rPr lang="en-US" dirty="0" err="1" smtClean="0"/>
              <a:t>Lettera</a:t>
            </a:r>
            <a:r>
              <a:rPr lang="en-US" dirty="0" smtClean="0"/>
              <a:t> </a:t>
            </a:r>
            <a:r>
              <a:rPr lang="en-US" dirty="0" smtClean="0"/>
              <a:t>a GE del </a:t>
            </a:r>
            <a:r>
              <a:rPr lang="en-US" dirty="0" smtClean="0"/>
              <a:t>2016</a:t>
            </a:r>
            <a:r>
              <a:rPr lang="en-US" dirty="0"/>
              <a:t>-04-22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5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balance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 smtClean="0"/>
              <a:t>commissioni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9468" y="1292352"/>
            <a:ext cx="11277600" cy="49560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PTAP </a:t>
            </a:r>
            <a:r>
              <a:rPr lang="en-US" dirty="0">
                <a:solidFill>
                  <a:schemeClr val="tx2"/>
                </a:solidFill>
              </a:rPr>
              <a:t>3.2 La </a:t>
            </a:r>
            <a:r>
              <a:rPr lang="en-US" dirty="0" err="1">
                <a:solidFill>
                  <a:schemeClr val="tx2"/>
                </a:solidFill>
              </a:rPr>
              <a:t>diversità</a:t>
            </a:r>
            <a:r>
              <a:rPr lang="en-US" dirty="0">
                <a:solidFill>
                  <a:schemeClr val="tx2"/>
                </a:solidFill>
              </a:rPr>
              <a:t> di </a:t>
            </a:r>
            <a:r>
              <a:rPr lang="en-US" dirty="0" err="1">
                <a:solidFill>
                  <a:schemeClr val="tx2"/>
                </a:solidFill>
              </a:rPr>
              <a:t>genere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nelle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commissioni</a:t>
            </a:r>
            <a:r>
              <a:rPr lang="en-US" dirty="0">
                <a:solidFill>
                  <a:schemeClr val="tx2"/>
                </a:solidFill>
              </a:rPr>
              <a:t> ne </a:t>
            </a:r>
            <a:r>
              <a:rPr lang="en-US" dirty="0" err="1">
                <a:solidFill>
                  <a:schemeClr val="tx2"/>
                </a:solidFill>
              </a:rPr>
              <a:t>migliora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funzionamento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osserva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le </a:t>
            </a:r>
            <a:r>
              <a:rPr lang="en-US" dirty="0" err="1" smtClean="0"/>
              <a:t>commissioni</a:t>
            </a:r>
            <a:r>
              <a:rPr lang="en-US" dirty="0" smtClean="0"/>
              <a:t> </a:t>
            </a:r>
            <a:r>
              <a:rPr lang="en-US" dirty="0" err="1" smtClean="0"/>
              <a:t>elettive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un </a:t>
            </a:r>
            <a:r>
              <a:rPr lang="en-US" dirty="0" err="1" smtClean="0"/>
              <a:t>migliore</a:t>
            </a:r>
            <a:r>
              <a:rPr lang="en-US" dirty="0" smtClean="0"/>
              <a:t> </a:t>
            </a:r>
            <a:r>
              <a:rPr lang="en-US" dirty="0" err="1" smtClean="0"/>
              <a:t>bilanciamento</a:t>
            </a:r>
            <a:r>
              <a:rPr lang="en-US" dirty="0" smtClean="0"/>
              <a:t> di </a:t>
            </a:r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commissioni</a:t>
            </a:r>
            <a:r>
              <a:rPr lang="en-US" dirty="0" smtClean="0"/>
              <a:t> di </a:t>
            </a:r>
            <a:r>
              <a:rPr lang="en-US" dirty="0" err="1" smtClean="0"/>
              <a:t>nomina</a:t>
            </a:r>
            <a:endParaRPr lang="en-US" dirty="0"/>
          </a:p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riflettere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r>
              <a:rPr lang="en-US" dirty="0" smtClean="0"/>
              <a:t> di </a:t>
            </a:r>
            <a:r>
              <a:rPr lang="en-US" dirty="0" err="1" smtClean="0"/>
              <a:t>difficoltà</a:t>
            </a:r>
            <a:r>
              <a:rPr lang="en-US" dirty="0" smtClean="0"/>
              <a:t> a </a:t>
            </a:r>
            <a:r>
              <a:rPr lang="en-US" dirty="0" err="1" smtClean="0"/>
              <a:t>riconoscere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merito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donne</a:t>
            </a:r>
            <a:r>
              <a:rPr lang="en-US" dirty="0" smtClean="0"/>
              <a:t> o </a:t>
            </a:r>
            <a:r>
              <a:rPr lang="en-US" dirty="0" err="1" smtClean="0"/>
              <a:t>semplicemente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 </a:t>
            </a:r>
            <a:r>
              <a:rPr lang="en-US" dirty="0" err="1" smtClean="0"/>
              <a:t>fatto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tende</a:t>
            </a:r>
            <a:r>
              <a:rPr lang="en-US" dirty="0" smtClean="0"/>
              <a:t> a </a:t>
            </a:r>
            <a:r>
              <a:rPr lang="en-US" dirty="0" err="1" smtClean="0"/>
              <a:t>inserire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commissioni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simili</a:t>
            </a:r>
            <a:r>
              <a:rPr lang="en-US" dirty="0" smtClean="0"/>
              <a:t> a </a:t>
            </a:r>
            <a:r>
              <a:rPr lang="en-US" dirty="0" err="1" smtClean="0"/>
              <a:t>noi</a:t>
            </a:r>
            <a:r>
              <a:rPr lang="en-US" dirty="0" smtClean="0"/>
              <a:t> o </a:t>
            </a:r>
            <a:r>
              <a:rPr lang="en-US" dirty="0" err="1" smtClean="0"/>
              <a:t>sempre</a:t>
            </a:r>
            <a:r>
              <a:rPr lang="en-US" dirty="0" smtClean="0"/>
              <a:t> le </a:t>
            </a:r>
            <a:r>
              <a:rPr lang="en-US" dirty="0" err="1" smtClean="0"/>
              <a:t>stesse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Proposte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dalla</a:t>
            </a:r>
            <a:r>
              <a:rPr lang="en-US" dirty="0" smtClean="0"/>
              <a:t> </a:t>
            </a:r>
            <a:r>
              <a:rPr lang="en-US" dirty="0" err="1"/>
              <a:t>Lettera</a:t>
            </a:r>
            <a:r>
              <a:rPr lang="en-US" dirty="0"/>
              <a:t> a GE del 2016-04-</a:t>
            </a:r>
            <a:r>
              <a:rPr lang="en-US" dirty="0" smtClean="0"/>
              <a:t>22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it-IT" sz="2400" dirty="0" smtClean="0"/>
              <a:t>- per  </a:t>
            </a:r>
            <a:r>
              <a:rPr lang="it-IT" sz="2400" dirty="0"/>
              <a:t>tutte  le  commissioni  INFN  non  elettive  venga  mutuata  la  norma  già  esistente  per  le commissioni  concorsi,  secondo  la  </a:t>
            </a:r>
            <a:r>
              <a:rPr lang="it-IT" sz="2400" b="1" dirty="0">
                <a:solidFill>
                  <a:srgbClr val="B01513"/>
                </a:solidFill>
              </a:rPr>
              <a:t>quale  almeno  un  terzo  dei componenti delle commissioni  </a:t>
            </a:r>
            <a:r>
              <a:rPr lang="it-IT" sz="2400" dirty="0"/>
              <a:t>di concorso </a:t>
            </a:r>
            <a:r>
              <a:rPr lang="it-IT" sz="2400" b="1" dirty="0">
                <a:solidFill>
                  <a:srgbClr val="B01513"/>
                </a:solidFill>
              </a:rPr>
              <a:t>sia riservato alle donne</a:t>
            </a:r>
            <a:r>
              <a:rPr lang="it-IT" sz="2400" b="1" dirty="0" smtClean="0">
                <a:solidFill>
                  <a:srgbClr val="B01513"/>
                </a:solidFill>
              </a:rPr>
              <a:t>, salvo </a:t>
            </a:r>
            <a:r>
              <a:rPr lang="it-IT" sz="2400" b="1" dirty="0">
                <a:solidFill>
                  <a:srgbClr val="B01513"/>
                </a:solidFill>
              </a:rPr>
              <a:t>motivata impossibilità</a:t>
            </a:r>
            <a:r>
              <a:rPr lang="it-IT" sz="2400" dirty="0"/>
              <a:t> (art. 9, comma secondo del </a:t>
            </a:r>
            <a:r>
              <a:rPr lang="it-IT" sz="2400" dirty="0" err="1"/>
              <a:t>d.p.r.</a:t>
            </a:r>
            <a:r>
              <a:rPr lang="it-IT" sz="2400" dirty="0"/>
              <a:t> n. 487/1994). </a:t>
            </a:r>
          </a:p>
          <a:p>
            <a:r>
              <a:rPr lang="it-IT" sz="2400" dirty="0" smtClean="0"/>
              <a:t>- nel  </a:t>
            </a:r>
            <a:r>
              <a:rPr lang="it-IT" sz="2400" dirty="0"/>
              <a:t>caso  di  commissioni  in  cui  </a:t>
            </a:r>
            <a:r>
              <a:rPr lang="it-IT" sz="2400" dirty="0" smtClean="0"/>
              <a:t>risulta vi  </a:t>
            </a:r>
            <a:r>
              <a:rPr lang="it-IT" sz="2400" dirty="0"/>
              <a:t>siano  poche  persone  aventi  le  caratteristiche professionali  adeguate,  si  chiede  che  siano  predisposte  misure  correttive  come  procedure  di pubblicità per posizioni vacanti e siano organizzati corsi per formare persone e renderle idonee a ricoprire i </a:t>
            </a:r>
            <a:r>
              <a:rPr lang="it-IT" sz="2400" dirty="0" smtClean="0"/>
              <a:t>ruoli</a:t>
            </a:r>
          </a:p>
          <a:p>
            <a:r>
              <a:rPr lang="it-IT" sz="2400" dirty="0" smtClean="0"/>
              <a:t>- PTAP 2.2 Siano introdotte </a:t>
            </a:r>
            <a:r>
              <a:rPr lang="en-US" sz="2400" b="1" dirty="0" smtClean="0">
                <a:solidFill>
                  <a:srgbClr val="B01513"/>
                </a:solidFill>
              </a:rPr>
              <a:t>procedure </a:t>
            </a:r>
            <a:r>
              <a:rPr lang="en-US" sz="2400" b="1" dirty="0" err="1">
                <a:solidFill>
                  <a:srgbClr val="B01513"/>
                </a:solidFill>
              </a:rPr>
              <a:t>pubbliche</a:t>
            </a:r>
            <a:r>
              <a:rPr lang="en-US" sz="2400" b="1" dirty="0">
                <a:solidFill>
                  <a:srgbClr val="B01513"/>
                </a:solidFill>
              </a:rPr>
              <a:t> per </a:t>
            </a:r>
            <a:r>
              <a:rPr lang="en-US" sz="2400" b="1" dirty="0" err="1">
                <a:solidFill>
                  <a:srgbClr val="B01513"/>
                </a:solidFill>
              </a:rPr>
              <a:t>autocandidature</a:t>
            </a:r>
            <a:r>
              <a:rPr lang="en-US" sz="2400" b="1" dirty="0">
                <a:solidFill>
                  <a:srgbClr val="B01513"/>
                </a:solidFill>
              </a:rPr>
              <a:t> </a:t>
            </a:r>
            <a:r>
              <a:rPr lang="en-US" sz="2400" b="1" dirty="0" err="1">
                <a:solidFill>
                  <a:srgbClr val="B01513"/>
                </a:solidFill>
              </a:rPr>
              <a:t>alle</a:t>
            </a:r>
            <a:r>
              <a:rPr lang="en-US" sz="2400" b="1" dirty="0">
                <a:solidFill>
                  <a:srgbClr val="B01513"/>
                </a:solidFill>
              </a:rPr>
              <a:t> </a:t>
            </a:r>
            <a:r>
              <a:rPr lang="en-US" sz="2400" b="1" dirty="0" err="1" smtClean="0">
                <a:solidFill>
                  <a:srgbClr val="B01513"/>
                </a:solidFill>
              </a:rPr>
              <a:t>commissioni</a:t>
            </a:r>
            <a:endParaRPr lang="en-US" sz="2400" b="1" dirty="0" smtClean="0">
              <a:solidFill>
                <a:srgbClr val="B0151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2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Statistiche</a:t>
            </a:r>
            <a:r>
              <a:rPr lang="en-US" dirty="0"/>
              <a:t> di </a:t>
            </a:r>
            <a:r>
              <a:rPr lang="en-US" dirty="0" err="1"/>
              <a:t>genere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1"/>
            <a:ext cx="8946541" cy="48005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Da </a:t>
            </a:r>
            <a:r>
              <a:rPr lang="en-US" dirty="0" err="1" smtClean="0"/>
              <a:t>anni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costituito</a:t>
            </a:r>
            <a:r>
              <a:rPr lang="en-US" dirty="0" smtClean="0"/>
              <a:t> un </a:t>
            </a:r>
            <a:r>
              <a:rPr lang="en-US" dirty="0" err="1" smtClean="0">
                <a:solidFill>
                  <a:schemeClr val="accent1"/>
                </a:solidFill>
              </a:rPr>
              <a:t>Gruppo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di </a:t>
            </a:r>
            <a:r>
              <a:rPr lang="en-US" dirty="0" err="1">
                <a:solidFill>
                  <a:schemeClr val="accent1"/>
                </a:solidFill>
              </a:rPr>
              <a:t>L</a:t>
            </a:r>
            <a:r>
              <a:rPr lang="en-US" dirty="0" err="1" smtClean="0">
                <a:solidFill>
                  <a:schemeClr val="accent1"/>
                </a:solidFill>
              </a:rPr>
              <a:t>avoro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sul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Bilancio</a:t>
            </a:r>
            <a:r>
              <a:rPr lang="en-US" dirty="0" smtClean="0">
                <a:solidFill>
                  <a:schemeClr val="accent1"/>
                </a:solidFill>
              </a:rPr>
              <a:t> del </a:t>
            </a:r>
            <a:r>
              <a:rPr lang="en-US" dirty="0" err="1" smtClean="0">
                <a:solidFill>
                  <a:schemeClr val="accent1"/>
                </a:solidFill>
              </a:rPr>
              <a:t>Personale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dirty="0" err="1" smtClean="0"/>
              <a:t>ottica</a:t>
            </a:r>
            <a:r>
              <a:rPr lang="en-US" dirty="0" smtClean="0"/>
              <a:t> di </a:t>
            </a:r>
            <a:r>
              <a:rPr lang="en-US" dirty="0" err="1" smtClean="0"/>
              <a:t>genere</a:t>
            </a:r>
            <a:r>
              <a:rPr lang="en-US" dirty="0" smtClean="0"/>
              <a:t> e </a:t>
            </a:r>
            <a:r>
              <a:rPr lang="en-US" dirty="0" err="1" smtClean="0"/>
              <a:t>generazionele</a:t>
            </a:r>
            <a:r>
              <a:rPr lang="en-US" dirty="0" smtClean="0"/>
              <a:t> (</a:t>
            </a:r>
            <a:r>
              <a:rPr lang="en-US" dirty="0" err="1" smtClean="0"/>
              <a:t>Alessia</a:t>
            </a:r>
            <a:r>
              <a:rPr lang="en-US" dirty="0" smtClean="0"/>
              <a:t> </a:t>
            </a:r>
            <a:r>
              <a:rPr lang="en-US" dirty="0" err="1" smtClean="0"/>
              <a:t>Bruni</a:t>
            </a:r>
            <a:r>
              <a:rPr lang="en-US" dirty="0" smtClean="0"/>
              <a:t>, Paola </a:t>
            </a:r>
            <a:r>
              <a:rPr lang="en-US" dirty="0" err="1" smtClean="0"/>
              <a:t>Fabbri</a:t>
            </a:r>
            <a:r>
              <a:rPr lang="en-US" dirty="0" smtClean="0"/>
              <a:t>, Claudia </a:t>
            </a:r>
            <a:r>
              <a:rPr lang="en-US" dirty="0" err="1" smtClean="0"/>
              <a:t>Tomei</a:t>
            </a:r>
            <a:r>
              <a:rPr lang="en-US" dirty="0" smtClean="0"/>
              <a:t>) per la </a:t>
            </a:r>
            <a:r>
              <a:rPr lang="en-US" dirty="0" err="1" smtClean="0"/>
              <a:t>creazione</a:t>
            </a:r>
            <a:r>
              <a:rPr lang="en-US" dirty="0" smtClean="0"/>
              <a:t> di </a:t>
            </a:r>
            <a:r>
              <a:rPr lang="en-US" dirty="0" err="1" smtClean="0"/>
              <a:t>tabelle</a:t>
            </a:r>
            <a:r>
              <a:rPr lang="en-US" dirty="0" smtClean="0"/>
              <a:t> per </a:t>
            </a:r>
            <a:r>
              <a:rPr lang="en-US" dirty="0" err="1" smtClean="0"/>
              <a:t>monitorare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tempo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/>
              <a:t> </a:t>
            </a:r>
            <a:r>
              <a:rPr lang="en-US" dirty="0" smtClean="0"/>
              <a:t>(in </a:t>
            </a:r>
            <a:r>
              <a:rPr lang="en-US" dirty="0" err="1" smtClean="0"/>
              <a:t>analogia</a:t>
            </a:r>
            <a:r>
              <a:rPr lang="en-US" dirty="0" smtClean="0"/>
              <a:t> al CNRS) in </a:t>
            </a:r>
            <a:r>
              <a:rPr lang="en-US" dirty="0" err="1" smtClean="0"/>
              <a:t>attesa</a:t>
            </a:r>
            <a:r>
              <a:rPr lang="en-US" dirty="0" smtClean="0"/>
              <a:t> di </a:t>
            </a:r>
            <a:r>
              <a:rPr lang="en-US" dirty="0" err="1" smtClean="0"/>
              <a:t>collaborare</a:t>
            </a:r>
            <a:r>
              <a:rPr lang="en-US" dirty="0" smtClean="0"/>
              <a:t> con AC e </a:t>
            </a:r>
            <a:r>
              <a:rPr lang="en-US" dirty="0" err="1" smtClean="0"/>
              <a:t>servizio</a:t>
            </a:r>
            <a:r>
              <a:rPr lang="en-US" dirty="0" smtClean="0"/>
              <a:t> </a:t>
            </a:r>
            <a:r>
              <a:rPr lang="en-US" dirty="0" err="1" smtClean="0"/>
              <a:t>informativo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Organigramma</a:t>
            </a:r>
            <a:r>
              <a:rPr lang="en-US" dirty="0"/>
              <a:t>: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chiede</a:t>
            </a:r>
            <a:r>
              <a:rPr lang="en-US" dirty="0" smtClean="0"/>
              <a:t> di </a:t>
            </a:r>
            <a:r>
              <a:rPr lang="en-US" dirty="0" err="1" smtClean="0"/>
              <a:t>pubblicare</a:t>
            </a:r>
            <a:r>
              <a:rPr lang="en-US" dirty="0" smtClean="0"/>
              <a:t> </a:t>
            </a:r>
            <a:r>
              <a:rPr lang="en-US" dirty="0">
                <a:solidFill>
                  <a:srgbClr val="B01513"/>
                </a:solidFill>
              </a:rPr>
              <a:t>le </a:t>
            </a:r>
            <a:r>
              <a:rPr lang="en-US" dirty="0" err="1">
                <a:solidFill>
                  <a:srgbClr val="B01513"/>
                </a:solidFill>
              </a:rPr>
              <a:t>statistiche</a:t>
            </a:r>
            <a:r>
              <a:rPr lang="en-US" dirty="0">
                <a:solidFill>
                  <a:srgbClr val="B01513"/>
                </a:solidFill>
              </a:rPr>
              <a:t> per </a:t>
            </a:r>
            <a:r>
              <a:rPr lang="en-US" dirty="0" err="1">
                <a:solidFill>
                  <a:srgbClr val="B01513"/>
                </a:solidFill>
              </a:rPr>
              <a:t>sesso</a:t>
            </a:r>
            <a:r>
              <a:rPr lang="en-US" dirty="0">
                <a:solidFill>
                  <a:srgbClr val="B01513"/>
                </a:solidFill>
              </a:rPr>
              <a:t> e </a:t>
            </a:r>
            <a:r>
              <a:rPr lang="en-US" dirty="0" err="1">
                <a:solidFill>
                  <a:srgbClr val="B01513"/>
                </a:solidFill>
              </a:rPr>
              <a:t>età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>
                <a:solidFill>
                  <a:srgbClr val="B01513"/>
                </a:solidFill>
              </a:rPr>
              <a:t>degli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>
                <a:solidFill>
                  <a:srgbClr val="B01513"/>
                </a:solidFill>
              </a:rPr>
              <a:t>organi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decisionali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smtClean="0"/>
              <a:t>come da </a:t>
            </a:r>
            <a:r>
              <a:rPr lang="en-US" dirty="0" err="1" smtClean="0"/>
              <a:t>indicazioni</a:t>
            </a:r>
            <a:r>
              <a:rPr lang="en-US" dirty="0" smtClean="0"/>
              <a:t> </a:t>
            </a:r>
            <a:r>
              <a:rPr lang="en-US" dirty="0" err="1" smtClean="0"/>
              <a:t>europee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B01513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Proposta</a:t>
            </a:r>
            <a:r>
              <a:rPr lang="en-US" dirty="0" smtClean="0"/>
              <a:t>: </a:t>
            </a:r>
            <a:r>
              <a:rPr lang="en-US" dirty="0" err="1"/>
              <a:t>m</a:t>
            </a:r>
            <a:r>
              <a:rPr lang="en-US" dirty="0" err="1" smtClean="0"/>
              <a:t>onitorare</a:t>
            </a:r>
            <a:r>
              <a:rPr lang="en-US" dirty="0" smtClean="0"/>
              <a:t>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concorsi</a:t>
            </a:r>
            <a:r>
              <a:rPr lang="en-US" dirty="0" smtClean="0"/>
              <a:t> (</a:t>
            </a:r>
            <a:r>
              <a:rPr lang="en-US" dirty="0" err="1" smtClean="0"/>
              <a:t>assegni</a:t>
            </a:r>
            <a:r>
              <a:rPr lang="en-US" dirty="0" smtClean="0"/>
              <a:t>, </a:t>
            </a:r>
            <a:r>
              <a:rPr lang="en-US" dirty="0" err="1" smtClean="0"/>
              <a:t>assunzioni</a:t>
            </a:r>
            <a:r>
              <a:rPr lang="en-US" dirty="0" smtClean="0"/>
              <a:t>, </a:t>
            </a:r>
            <a:r>
              <a:rPr lang="en-US" dirty="0" err="1" smtClean="0"/>
              <a:t>promozioni</a:t>
            </a:r>
            <a:r>
              <a:rPr lang="en-US" dirty="0" smtClean="0"/>
              <a:t>):</a:t>
            </a:r>
          </a:p>
          <a:p>
            <a:pPr>
              <a:buFontTx/>
              <a:buChar char="-"/>
            </a:pPr>
            <a:r>
              <a:rPr lang="it-IT" dirty="0">
                <a:solidFill>
                  <a:srgbClr val="B01513"/>
                </a:solidFill>
              </a:rPr>
              <a:t>N</a:t>
            </a:r>
            <a:r>
              <a:rPr lang="it-IT" dirty="0" smtClean="0">
                <a:solidFill>
                  <a:srgbClr val="B01513"/>
                </a:solidFill>
              </a:rPr>
              <a:t>ei </a:t>
            </a:r>
            <a:r>
              <a:rPr lang="it-IT" dirty="0">
                <a:solidFill>
                  <a:srgbClr val="B01513"/>
                </a:solidFill>
              </a:rPr>
              <a:t>verbali delle commissioni di concorso e nelle delibere di proclamazione dei vincitori dei concorsi siano inseriti i seguenti dati divisi per genere</a:t>
            </a:r>
          </a:p>
          <a:p>
            <a:r>
              <a:rPr lang="it-IT" sz="1600" dirty="0"/>
              <a:t># domande ricevute, separatamente per uomini e donne</a:t>
            </a:r>
          </a:p>
          <a:p>
            <a:r>
              <a:rPr lang="it-IT" sz="1600" dirty="0"/>
              <a:t># domande accettate, separatamente per uomini e donne</a:t>
            </a:r>
          </a:p>
          <a:p>
            <a:r>
              <a:rPr lang="it-IT" sz="1600" dirty="0"/>
              <a:t># ammessi agli scritti, separatamente per uomini e donne</a:t>
            </a:r>
          </a:p>
          <a:p>
            <a:r>
              <a:rPr lang="it-IT" sz="1600" dirty="0"/>
              <a:t># ammessi all’orale, separatamente per uomini e donne</a:t>
            </a:r>
          </a:p>
          <a:p>
            <a:r>
              <a:rPr lang="it-IT" sz="1600" dirty="0"/>
              <a:t># vincitori, separatamente per uomini e donne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8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Fix/Support </a:t>
            </a:r>
            <a:r>
              <a:rPr lang="en-US" sz="3600" dirty="0"/>
              <a:t>the women (and men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2"/>
            <a:ext cx="8946541" cy="4800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supporto</a:t>
            </a:r>
            <a:r>
              <a:rPr lang="en-US" dirty="0" smtClean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genitorialità</a:t>
            </a:r>
            <a:r>
              <a:rPr lang="en-US" dirty="0"/>
              <a:t> 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cura</a:t>
            </a:r>
            <a:r>
              <a:rPr lang="en-US" dirty="0"/>
              <a:t>, </a:t>
            </a:r>
            <a:r>
              <a:rPr lang="en-US" dirty="0" err="1"/>
              <a:t>soprattutto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fasi</a:t>
            </a:r>
            <a:r>
              <a:rPr lang="en-US" dirty="0"/>
              <a:t> </a:t>
            </a:r>
            <a:r>
              <a:rPr lang="en-US" dirty="0" err="1"/>
              <a:t>iniziali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 smtClean="0"/>
              <a:t>carriera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 err="1" smtClean="0"/>
              <a:t>Proposte</a:t>
            </a:r>
            <a:r>
              <a:rPr lang="en-US" b="1" dirty="0" smtClean="0"/>
              <a:t>: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B01513"/>
                </a:solidFill>
              </a:rPr>
              <a:t>Disciplinare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err="1">
                <a:solidFill>
                  <a:srgbClr val="B01513"/>
                </a:solidFill>
              </a:rPr>
              <a:t>degli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>
                <a:solidFill>
                  <a:srgbClr val="B01513"/>
                </a:solidFill>
              </a:rPr>
              <a:t>assegni</a:t>
            </a:r>
            <a:r>
              <a:rPr lang="en-US" dirty="0">
                <a:solidFill>
                  <a:srgbClr val="B01513"/>
                </a:solidFill>
              </a:rPr>
              <a:t> di </a:t>
            </a:r>
            <a:r>
              <a:rPr lang="en-US" dirty="0" err="1" smtClean="0">
                <a:solidFill>
                  <a:srgbClr val="B01513"/>
                </a:solidFill>
              </a:rPr>
              <a:t>ricerca</a:t>
            </a:r>
            <a:endParaRPr lang="en-US" dirty="0" smtClean="0">
              <a:solidFill>
                <a:srgbClr val="B01513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B01513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01513"/>
                </a:solidFill>
              </a:rPr>
              <a:t>Non </a:t>
            </a:r>
            <a:r>
              <a:rPr lang="en-US" dirty="0" err="1">
                <a:solidFill>
                  <a:srgbClr val="B01513"/>
                </a:solidFill>
              </a:rPr>
              <a:t>penalizzare</a:t>
            </a:r>
            <a:r>
              <a:rPr lang="en-US" dirty="0">
                <a:solidFill>
                  <a:srgbClr val="B01513"/>
                </a:solidFill>
              </a:rPr>
              <a:t> la </a:t>
            </a:r>
            <a:r>
              <a:rPr lang="en-US" dirty="0" err="1">
                <a:solidFill>
                  <a:srgbClr val="B01513"/>
                </a:solidFill>
              </a:rPr>
              <a:t>genitorialità</a:t>
            </a:r>
            <a:r>
              <a:rPr lang="en-US" dirty="0">
                <a:solidFill>
                  <a:srgbClr val="B01513"/>
                </a:solidFill>
              </a:rPr>
              <a:t> (dis-</a:t>
            </a:r>
            <a:r>
              <a:rPr lang="en-US" dirty="0" err="1">
                <a:solidFill>
                  <a:srgbClr val="B01513"/>
                </a:solidFill>
              </a:rPr>
              <a:t>continuità</a:t>
            </a:r>
            <a:r>
              <a:rPr lang="en-US" dirty="0">
                <a:solidFill>
                  <a:srgbClr val="B01513"/>
                </a:solidFill>
              </a:rPr>
              <a:t>) </a:t>
            </a:r>
            <a:r>
              <a:rPr lang="en-US" dirty="0" err="1">
                <a:solidFill>
                  <a:srgbClr val="B01513"/>
                </a:solidFill>
              </a:rPr>
              <a:t>nella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>
                <a:solidFill>
                  <a:srgbClr val="B01513"/>
                </a:solidFill>
              </a:rPr>
              <a:t>valutazione</a:t>
            </a:r>
            <a:r>
              <a:rPr lang="en-US" dirty="0">
                <a:solidFill>
                  <a:srgbClr val="B01513"/>
                </a:solidFill>
              </a:rPr>
              <a:t>  </a:t>
            </a:r>
            <a:r>
              <a:rPr lang="en-US" dirty="0" err="1">
                <a:solidFill>
                  <a:srgbClr val="B01513"/>
                </a:solidFill>
              </a:rPr>
              <a:t>della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carriera</a:t>
            </a:r>
            <a:endParaRPr lang="en-US" dirty="0">
              <a:solidFill>
                <a:srgbClr val="B01513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</a:t>
            </a:r>
            <a:r>
              <a:rPr lang="en-US" dirty="0" err="1" smtClean="0"/>
              <a:t>avorare</a:t>
            </a:r>
            <a:r>
              <a:rPr lang="en-US" dirty="0" smtClean="0"/>
              <a:t> </a:t>
            </a:r>
            <a:r>
              <a:rPr lang="en-US" dirty="0"/>
              <a:t>con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dipendenti</a:t>
            </a:r>
            <a:r>
              <a:rPr lang="en-US" dirty="0"/>
              <a:t> </a:t>
            </a:r>
            <a:r>
              <a:rPr lang="en-US" dirty="0" err="1"/>
              <a:t>diversamente</a:t>
            </a:r>
            <a:r>
              <a:rPr lang="en-US" dirty="0"/>
              <a:t> </a:t>
            </a:r>
            <a:r>
              <a:rPr lang="en-US" dirty="0" err="1"/>
              <a:t>abili</a:t>
            </a:r>
            <a:r>
              <a:rPr lang="en-US" dirty="0"/>
              <a:t> per la </a:t>
            </a:r>
            <a:r>
              <a:rPr lang="en-US" dirty="0" err="1">
                <a:solidFill>
                  <a:srgbClr val="B01513"/>
                </a:solidFill>
              </a:rPr>
              <a:t>rimozione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>
                <a:solidFill>
                  <a:srgbClr val="B01513"/>
                </a:solidFill>
              </a:rPr>
              <a:t>degli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>
                <a:solidFill>
                  <a:srgbClr val="B01513"/>
                </a:solidFill>
              </a:rPr>
              <a:t>ostacoli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>
                <a:solidFill>
                  <a:srgbClr val="B01513"/>
                </a:solidFill>
              </a:rPr>
              <a:t>alla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>
                <a:solidFill>
                  <a:srgbClr val="B01513"/>
                </a:solidFill>
              </a:rPr>
              <a:t>diversa</a:t>
            </a:r>
            <a:r>
              <a:rPr lang="en-US" dirty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abilità</a:t>
            </a:r>
            <a:endParaRPr lang="en-US" dirty="0" smtClean="0">
              <a:solidFill>
                <a:srgbClr val="B0151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B01513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B01513"/>
                </a:solidFill>
              </a:rPr>
              <a:t>Revisioni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dei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regolamenti</a:t>
            </a:r>
            <a:r>
              <a:rPr lang="en-US" dirty="0" smtClean="0">
                <a:solidFill>
                  <a:srgbClr val="B01513"/>
                </a:solidFill>
              </a:rPr>
              <a:t> per </a:t>
            </a:r>
            <a:r>
              <a:rPr lang="en-US" dirty="0" err="1" smtClean="0">
                <a:solidFill>
                  <a:srgbClr val="B01513"/>
                </a:solidFill>
              </a:rPr>
              <a:t>Sussidi</a:t>
            </a:r>
            <a:r>
              <a:rPr lang="en-US" dirty="0" smtClean="0">
                <a:solidFill>
                  <a:srgbClr val="B01513"/>
                </a:solidFill>
              </a:rPr>
              <a:t> e </a:t>
            </a:r>
            <a:r>
              <a:rPr lang="en-US" dirty="0" err="1" smtClean="0">
                <a:solidFill>
                  <a:srgbClr val="B01513"/>
                </a:solidFill>
              </a:rPr>
              <a:t>Asili</a:t>
            </a:r>
            <a:r>
              <a:rPr lang="en-US" dirty="0" smtClean="0">
                <a:solidFill>
                  <a:srgbClr val="B01513"/>
                </a:solidFill>
              </a:rPr>
              <a:t> e </a:t>
            </a:r>
            <a:r>
              <a:rPr lang="en-US" dirty="0" err="1" smtClean="0">
                <a:solidFill>
                  <a:srgbClr val="B01513"/>
                </a:solidFill>
              </a:rPr>
              <a:t>Borse</a:t>
            </a:r>
            <a:r>
              <a:rPr lang="en-US" dirty="0" smtClean="0">
                <a:solidFill>
                  <a:srgbClr val="B01513"/>
                </a:solidFill>
              </a:rPr>
              <a:t> di studio</a:t>
            </a:r>
            <a:endParaRPr lang="en-US" dirty="0">
              <a:solidFill>
                <a:srgbClr val="B0151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From fix women =&gt; fix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2052918"/>
            <a:ext cx="4401313" cy="4195481"/>
          </a:xfrm>
        </p:spPr>
        <p:txBody>
          <a:bodyPr/>
          <a:lstStyle/>
          <a:p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cambiamento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supportato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dirigenza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US" b="1" dirty="0" err="1" smtClean="0"/>
              <a:t>Proposta</a:t>
            </a:r>
            <a:r>
              <a:rPr lang="en-US" b="1" dirty="0" smtClean="0"/>
              <a:t>: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nte</a:t>
            </a:r>
            <a:r>
              <a:rPr lang="en-US" dirty="0" smtClean="0"/>
              <a:t> </a:t>
            </a:r>
            <a:r>
              <a:rPr lang="en-US" dirty="0" err="1" smtClean="0"/>
              <a:t>assuma</a:t>
            </a:r>
            <a:r>
              <a:rPr lang="en-US" dirty="0" smtClean="0"/>
              <a:t> </a:t>
            </a:r>
            <a:r>
              <a:rPr lang="en-US" dirty="0" err="1" smtClean="0"/>
              <a:t>impegni</a:t>
            </a:r>
            <a:r>
              <a:rPr lang="en-US" dirty="0" smtClean="0"/>
              <a:t>, </a:t>
            </a:r>
            <a:r>
              <a:rPr lang="en-US" dirty="0" err="1" smtClean="0"/>
              <a:t>dandosi</a:t>
            </a:r>
            <a:r>
              <a:rPr lang="en-US" dirty="0" smtClean="0"/>
              <a:t> </a:t>
            </a:r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quantitativi</a:t>
            </a:r>
            <a:r>
              <a:rPr lang="en-US" dirty="0" smtClean="0"/>
              <a:t> di </a:t>
            </a:r>
            <a:r>
              <a:rPr lang="en-US" dirty="0" err="1" smtClean="0"/>
              <a:t>rappresentanza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organi</a:t>
            </a:r>
            <a:r>
              <a:rPr lang="en-US" dirty="0" smtClean="0"/>
              <a:t> </a:t>
            </a:r>
            <a:r>
              <a:rPr lang="en-US" dirty="0" err="1" smtClean="0"/>
              <a:t>decisionali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123" y="2252307"/>
            <a:ext cx="6866617" cy="4195762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116"/>
          </a:xfrm>
        </p:spPr>
        <p:txBody>
          <a:bodyPr/>
          <a:lstStyle/>
          <a:p>
            <a:r>
              <a:rPr lang="en-US" sz="3200" dirty="0" smtClean="0"/>
              <a:t>Fix the institutions – </a:t>
            </a:r>
            <a:r>
              <a:rPr lang="en-US" sz="3200" dirty="0" err="1" smtClean="0"/>
              <a:t>obiettivi</a:t>
            </a:r>
            <a:r>
              <a:rPr lang="en-US" sz="3200" dirty="0" smtClean="0"/>
              <a:t> </a:t>
            </a:r>
            <a:r>
              <a:rPr lang="en-US" sz="3200" dirty="0" smtClean="0"/>
              <a:t>del </a:t>
            </a:r>
            <a:r>
              <a:rPr lang="en-US" sz="3200" dirty="0" err="1" smtClean="0"/>
              <a:t>cambiamento</a:t>
            </a:r>
            <a:r>
              <a:rPr lang="en-US" sz="3200" dirty="0" smtClean="0"/>
              <a:t> </a:t>
            </a:r>
            <a:r>
              <a:rPr lang="en-US" sz="3200" dirty="0" err="1" smtClean="0"/>
              <a:t>strutturale</a:t>
            </a:r>
            <a:r>
              <a:rPr lang="en-US" sz="32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82" y="1604097"/>
            <a:ext cx="9207372" cy="4810017"/>
          </a:xfrm>
        </p:spPr>
        <p:txBody>
          <a:bodyPr>
            <a:normAutofit/>
          </a:bodyPr>
          <a:lstStyle/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 smtClean="0"/>
              <a:t>aumentare </a:t>
            </a:r>
            <a:r>
              <a:rPr lang="it-IT" dirty="0"/>
              <a:t>la </a:t>
            </a:r>
            <a:r>
              <a:rPr lang="it-IT" dirty="0">
                <a:solidFill>
                  <a:schemeClr val="accent1"/>
                </a:solidFill>
              </a:rPr>
              <a:t>trasparenza dei processi decisionali</a:t>
            </a:r>
            <a:r>
              <a:rPr lang="it-IT" dirty="0"/>
              <a:t> e aumentare la </a:t>
            </a:r>
            <a:r>
              <a:rPr lang="it-IT" dirty="0">
                <a:solidFill>
                  <a:schemeClr val="accent1"/>
                </a:solidFill>
              </a:rPr>
              <a:t>circolazione delle informazioni</a:t>
            </a:r>
            <a:r>
              <a:rPr lang="it-IT" dirty="0"/>
              <a:t> (sfavorire la rete dei “vecchi ragazzi”) 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>
                <a:solidFill>
                  <a:schemeClr val="accent1"/>
                </a:solidFill>
              </a:rPr>
              <a:t>rimuovere i pregiudizi inconsapevoli </a:t>
            </a:r>
            <a:r>
              <a:rPr lang="it-IT" dirty="0"/>
              <a:t>dalle pratiche istituzionali (pratiche non neutre);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/>
              <a:t>promuovere l'eccellenza attraverso la </a:t>
            </a:r>
            <a:r>
              <a:rPr lang="it-IT" dirty="0">
                <a:solidFill>
                  <a:schemeClr val="accent1"/>
                </a:solidFill>
              </a:rPr>
              <a:t>promozione della diversità </a:t>
            </a:r>
            <a:r>
              <a:rPr lang="it-IT" dirty="0"/>
              <a:t>(cambiare la definizione di eccellenza nella valutazione);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/>
              <a:t>migliorare la ricerca attraverso </a:t>
            </a:r>
            <a:r>
              <a:rPr lang="it-IT" dirty="0">
                <a:solidFill>
                  <a:schemeClr val="accent1"/>
                </a:solidFill>
              </a:rPr>
              <a:t>l'integrazione della prospettiva di genere </a:t>
            </a:r>
            <a:r>
              <a:rPr lang="it-IT" dirty="0"/>
              <a:t>(nuove opportunità);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>
                <a:solidFill>
                  <a:schemeClr val="accent1"/>
                </a:solidFill>
              </a:rPr>
              <a:t>migliorare/modernizzare la gestione del personale e l'ambiente di lavoro </a:t>
            </a:r>
            <a:r>
              <a:rPr lang="it-IT" dirty="0"/>
              <a:t>(ad es. l’organizzazione del lavoro è basata su </a:t>
            </a:r>
            <a:r>
              <a:rPr lang="it-IT" dirty="0" smtClean="0"/>
              <a:t>“stereotipi maschili) che </a:t>
            </a:r>
            <a:r>
              <a:rPr lang="it-IT" dirty="0"/>
              <a:t>rendono difficile conciliare lavoro e vita </a:t>
            </a:r>
            <a:r>
              <a:rPr lang="it-IT" dirty="0" smtClean="0"/>
              <a:t>privata</a:t>
            </a:r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25" y="2052918"/>
            <a:ext cx="2432013" cy="32823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7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Elaborazione</a:t>
            </a:r>
            <a:r>
              <a:rPr lang="en-US" sz="3600" dirty="0" smtClean="0"/>
              <a:t> di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strategia</a:t>
            </a:r>
            <a:r>
              <a:rPr lang="en-US" sz="3600" dirty="0" smtClean="0"/>
              <a:t> di </a:t>
            </a:r>
            <a:r>
              <a:rPr lang="en-US" sz="3600" dirty="0" err="1" smtClean="0"/>
              <a:t>comunicazione</a:t>
            </a:r>
            <a:r>
              <a:rPr lang="en-US" sz="3600" dirty="0" smtClean="0"/>
              <a:t> PTAP 1.1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Molte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pubbliche</a:t>
            </a:r>
            <a:r>
              <a:rPr lang="en-US" dirty="0" smtClean="0"/>
              <a:t>. Ma </a:t>
            </a:r>
            <a:r>
              <a:rPr lang="en-US" dirty="0" err="1" smtClean="0"/>
              <a:t>trasparenza</a:t>
            </a:r>
            <a:r>
              <a:rPr lang="en-US" dirty="0" smtClean="0"/>
              <a:t> </a:t>
            </a:r>
            <a:r>
              <a:rPr lang="en-US" dirty="0" smtClean="0"/>
              <a:t>non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comunicazione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 propone di </a:t>
            </a:r>
            <a:r>
              <a:rPr lang="en-US" dirty="0" err="1" smtClean="0"/>
              <a:t>dotarsi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stategia</a:t>
            </a:r>
            <a:r>
              <a:rPr lang="en-US" dirty="0" smtClean="0"/>
              <a:t> di </a:t>
            </a:r>
            <a:r>
              <a:rPr lang="en-US" dirty="0" err="1" smtClean="0"/>
              <a:t>comunicazione</a:t>
            </a:r>
            <a:r>
              <a:rPr lang="en-US" dirty="0" smtClean="0"/>
              <a:t>. </a:t>
            </a:r>
            <a:r>
              <a:rPr lang="en-US" dirty="0" smtClean="0"/>
              <a:t>Ad </a:t>
            </a:r>
            <a:r>
              <a:rPr lang="en-US" dirty="0" err="1" smtClean="0"/>
              <a:t>esempio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/>
              <a:t>meccanismi</a:t>
            </a:r>
            <a:r>
              <a:rPr lang="en-US" dirty="0"/>
              <a:t> di </a:t>
            </a:r>
            <a:r>
              <a:rPr lang="en-US" dirty="0" err="1"/>
              <a:t>pubblicità</a:t>
            </a:r>
            <a:r>
              <a:rPr lang="en-US" dirty="0"/>
              <a:t> per la </a:t>
            </a:r>
            <a:r>
              <a:rPr lang="en-US" dirty="0" err="1"/>
              <a:t>copertura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posizioni</a:t>
            </a:r>
            <a:r>
              <a:rPr lang="en-US" dirty="0"/>
              <a:t> </a:t>
            </a:r>
            <a:r>
              <a:rPr lang="en-US" dirty="0" err="1"/>
              <a:t>vacanti</a:t>
            </a:r>
            <a:r>
              <a:rPr lang="en-US" dirty="0"/>
              <a:t> </a:t>
            </a:r>
            <a:r>
              <a:rPr lang="en-US" dirty="0" err="1"/>
              <a:t>nell’ente</a:t>
            </a:r>
            <a:r>
              <a:rPr lang="en-US" dirty="0"/>
              <a:t> 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 smtClean="0"/>
              <a:t>commissioni</a:t>
            </a:r>
            <a:r>
              <a:rPr lang="en-US" dirty="0" smtClean="0"/>
              <a:t> PTAP 2.2</a:t>
            </a:r>
          </a:p>
          <a:p>
            <a:endParaRPr lang="en-US" dirty="0" smtClean="0"/>
          </a:p>
          <a:p>
            <a:r>
              <a:rPr lang="en-US" dirty="0" err="1" smtClean="0"/>
              <a:t>Creazione</a:t>
            </a:r>
            <a:r>
              <a:rPr lang="en-US" dirty="0" smtClean="0"/>
              <a:t> di </a:t>
            </a:r>
            <a:r>
              <a:rPr lang="en-US" dirty="0" err="1" smtClean="0"/>
              <a:t>pagine</a:t>
            </a:r>
            <a:r>
              <a:rPr lang="en-US" dirty="0" smtClean="0"/>
              <a:t> web </a:t>
            </a:r>
            <a:r>
              <a:rPr lang="en-US" dirty="0" err="1" smtClean="0"/>
              <a:t>riservate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dipendenti</a:t>
            </a:r>
            <a:r>
              <a:rPr lang="en-US" dirty="0" smtClean="0"/>
              <a:t>, </a:t>
            </a:r>
            <a:r>
              <a:rPr lang="en-US" dirty="0" err="1" smtClean="0"/>
              <a:t>ie</a:t>
            </a:r>
            <a:r>
              <a:rPr lang="en-US" dirty="0" smtClean="0"/>
              <a:t>. news </a:t>
            </a:r>
            <a:r>
              <a:rPr lang="en-US" dirty="0" err="1" smtClean="0"/>
              <a:t>amministrative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Comunit</a:t>
            </a:r>
            <a:r>
              <a:rPr lang="en-US" dirty="0" err="1" smtClean="0"/>
              <a:t>à</a:t>
            </a:r>
            <a:r>
              <a:rPr lang="en-US" dirty="0" smtClean="0"/>
              <a:t> di </a:t>
            </a:r>
            <a:r>
              <a:rPr lang="en-US" dirty="0" err="1" smtClean="0"/>
              <a:t>pratica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ettere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comune</a:t>
            </a:r>
            <a:r>
              <a:rPr lang="en-US" dirty="0" smtClean="0"/>
              <a:t> le </a:t>
            </a:r>
            <a:r>
              <a:rPr lang="en-US" dirty="0" err="1" smtClean="0"/>
              <a:t>buone</a:t>
            </a:r>
            <a:r>
              <a:rPr lang="en-US" dirty="0" smtClean="0"/>
              <a:t> </a:t>
            </a:r>
            <a:r>
              <a:rPr lang="en-US" dirty="0" err="1" smtClean="0"/>
              <a:t>prassi</a:t>
            </a:r>
            <a:r>
              <a:rPr lang="en-US" dirty="0" smtClean="0"/>
              <a:t> …..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7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Bandi</a:t>
            </a:r>
            <a:r>
              <a:rPr lang="en-US" sz="3600" dirty="0" smtClean="0"/>
              <a:t> di </a:t>
            </a:r>
            <a:r>
              <a:rPr lang="en-US" sz="3600" dirty="0" err="1" smtClean="0"/>
              <a:t>concorsi</a:t>
            </a:r>
            <a:r>
              <a:rPr lang="en-US" sz="3600" dirty="0" smtClean="0"/>
              <a:t> e </a:t>
            </a:r>
            <a:r>
              <a:rPr lang="en-US" sz="3600" dirty="0" err="1" smtClean="0"/>
              <a:t>Codice</a:t>
            </a:r>
            <a:r>
              <a:rPr lang="en-US" sz="3600" dirty="0" smtClean="0"/>
              <a:t> Minerva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80069"/>
            <a:ext cx="10783889" cy="529166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PTAP 2.1 </a:t>
            </a:r>
            <a:r>
              <a:rPr lang="en-US" sz="1800" dirty="0" err="1" smtClean="0">
                <a:solidFill>
                  <a:schemeClr val="tx2"/>
                </a:solidFill>
              </a:rPr>
              <a:t>Introdurre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il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Codice</a:t>
            </a:r>
            <a:r>
              <a:rPr lang="en-US" sz="1800" dirty="0">
                <a:solidFill>
                  <a:schemeClr val="tx2"/>
                </a:solidFill>
              </a:rPr>
              <a:t> Minerva </a:t>
            </a:r>
            <a:r>
              <a:rPr lang="en-US" sz="1800" dirty="0" err="1">
                <a:solidFill>
                  <a:schemeClr val="tx2"/>
                </a:solidFill>
              </a:rPr>
              <a:t>nel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regolamento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dei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concorsi</a:t>
            </a:r>
            <a:r>
              <a:rPr lang="en-US" sz="1800" dirty="0">
                <a:solidFill>
                  <a:schemeClr val="tx2"/>
                </a:solidFill>
              </a:rPr>
              <a:t>, tenuto </a:t>
            </a:r>
            <a:r>
              <a:rPr lang="en-US" sz="1800" dirty="0" err="1">
                <a:solidFill>
                  <a:schemeClr val="tx2"/>
                </a:solidFill>
              </a:rPr>
              <a:t>conto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della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normativa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vigente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err="1" smtClean="0">
                <a:solidFill>
                  <a:schemeClr val="tx2"/>
                </a:solidFill>
              </a:rPr>
              <a:t>Definire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criteri</a:t>
            </a:r>
            <a:r>
              <a:rPr lang="en-US" sz="1800" dirty="0">
                <a:solidFill>
                  <a:schemeClr val="tx2"/>
                </a:solidFill>
              </a:rPr>
              <a:t> di </a:t>
            </a:r>
            <a:r>
              <a:rPr lang="en-US" sz="1800" dirty="0" err="1">
                <a:solidFill>
                  <a:schemeClr val="tx2"/>
                </a:solidFill>
              </a:rPr>
              <a:t>valutazione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trasparenti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stabili</a:t>
            </a:r>
            <a:r>
              <a:rPr lang="en-US" sz="1800" dirty="0">
                <a:solidFill>
                  <a:schemeClr val="tx2"/>
                </a:solidFill>
              </a:rPr>
              <a:t> e </a:t>
            </a:r>
            <a:r>
              <a:rPr lang="en-US" sz="1800" dirty="0" err="1">
                <a:solidFill>
                  <a:schemeClr val="tx2"/>
                </a:solidFill>
              </a:rPr>
              <a:t>chiari</a:t>
            </a:r>
            <a:r>
              <a:rPr lang="en-US" sz="1800" dirty="0">
                <a:solidFill>
                  <a:schemeClr val="tx2"/>
                </a:solidFill>
              </a:rPr>
              <a:t> per </a:t>
            </a:r>
            <a:r>
              <a:rPr lang="en-US" sz="1800" dirty="0" err="1">
                <a:solidFill>
                  <a:schemeClr val="tx2"/>
                </a:solidFill>
              </a:rPr>
              <a:t>ricercatori</a:t>
            </a:r>
            <a:r>
              <a:rPr lang="en-US" sz="1800" dirty="0">
                <a:solidFill>
                  <a:schemeClr val="tx2"/>
                </a:solidFill>
              </a:rPr>
              <a:t> e </a:t>
            </a:r>
            <a:r>
              <a:rPr lang="en-US" sz="1800" dirty="0" err="1">
                <a:solidFill>
                  <a:schemeClr val="tx2"/>
                </a:solidFill>
              </a:rPr>
              <a:t>tecnologi</a:t>
            </a:r>
            <a:r>
              <a:rPr lang="en-US" sz="1800" dirty="0">
                <a:solidFill>
                  <a:schemeClr val="tx2"/>
                </a:solidFill>
              </a:rPr>
              <a:t>, in </a:t>
            </a:r>
            <a:r>
              <a:rPr lang="en-US" sz="1800" dirty="0" err="1">
                <a:solidFill>
                  <a:schemeClr val="tx2"/>
                </a:solidFill>
              </a:rPr>
              <a:t>accordo</a:t>
            </a:r>
            <a:r>
              <a:rPr lang="en-US" sz="1800" dirty="0">
                <a:solidFill>
                  <a:schemeClr val="tx2"/>
                </a:solidFill>
              </a:rPr>
              <a:t> con </a:t>
            </a:r>
            <a:r>
              <a:rPr lang="en-US" sz="1800" dirty="0" err="1">
                <a:solidFill>
                  <a:schemeClr val="tx2"/>
                </a:solidFill>
              </a:rPr>
              <a:t>il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Codice</a:t>
            </a:r>
            <a:r>
              <a:rPr lang="en-US" sz="1800" dirty="0">
                <a:solidFill>
                  <a:schemeClr val="tx2"/>
                </a:solidFill>
              </a:rPr>
              <a:t> di </a:t>
            </a:r>
            <a:r>
              <a:rPr lang="en-US" sz="1800" dirty="0" err="1">
                <a:solidFill>
                  <a:schemeClr val="tx2"/>
                </a:solidFill>
              </a:rPr>
              <a:t>Condotta</a:t>
            </a:r>
            <a:r>
              <a:rPr lang="en-US" sz="1800" dirty="0">
                <a:solidFill>
                  <a:schemeClr val="tx2"/>
                </a:solidFill>
              </a:rPr>
              <a:t> per </a:t>
            </a:r>
            <a:r>
              <a:rPr lang="en-US" sz="1800" dirty="0" err="1">
                <a:solidFill>
                  <a:schemeClr val="tx2"/>
                </a:solidFill>
              </a:rPr>
              <a:t>l'Assunzione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dei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Ricercatori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I </a:t>
            </a:r>
            <a:r>
              <a:rPr lang="en-US" sz="1800" dirty="0" err="1">
                <a:solidFill>
                  <a:schemeClr val="tx2"/>
                </a:solidFill>
              </a:rPr>
              <a:t>criteri</a:t>
            </a:r>
            <a:r>
              <a:rPr lang="en-US" sz="1800" dirty="0">
                <a:solidFill>
                  <a:schemeClr val="tx2"/>
                </a:solidFill>
              </a:rPr>
              <a:t> di </a:t>
            </a:r>
            <a:r>
              <a:rPr lang="en-US" sz="1800" dirty="0" err="1">
                <a:solidFill>
                  <a:schemeClr val="tx2"/>
                </a:solidFill>
              </a:rPr>
              <a:t>preferenza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siano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definiti</a:t>
            </a:r>
            <a:r>
              <a:rPr lang="en-US" sz="1800" dirty="0">
                <a:solidFill>
                  <a:schemeClr val="tx2"/>
                </a:solidFill>
              </a:rPr>
              <a:t> con </a:t>
            </a:r>
            <a:r>
              <a:rPr lang="en-US" sz="1800" dirty="0" err="1">
                <a:solidFill>
                  <a:schemeClr val="tx2"/>
                </a:solidFill>
              </a:rPr>
              <a:t>particolare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attenzione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alla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legge</a:t>
            </a:r>
            <a:r>
              <a:rPr lang="en-US" sz="1800" dirty="0">
                <a:solidFill>
                  <a:schemeClr val="tx2"/>
                </a:solidFill>
              </a:rPr>
              <a:t> 186/2006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Il </a:t>
            </a:r>
            <a:r>
              <a:rPr lang="en-US" sz="1800" dirty="0">
                <a:solidFill>
                  <a:schemeClr val="tx2"/>
                </a:solidFill>
              </a:rPr>
              <a:t>CUG </a:t>
            </a:r>
            <a:r>
              <a:rPr lang="en-US" sz="1800" dirty="0" err="1">
                <a:solidFill>
                  <a:schemeClr val="tx2"/>
                </a:solidFill>
              </a:rPr>
              <a:t>fornirà</a:t>
            </a:r>
            <a:r>
              <a:rPr lang="en-US" sz="1800" dirty="0">
                <a:solidFill>
                  <a:schemeClr val="tx2"/>
                </a:solidFill>
              </a:rPr>
              <a:t> la </a:t>
            </a:r>
            <a:r>
              <a:rPr lang="en-US" sz="1800" dirty="0" err="1">
                <a:solidFill>
                  <a:schemeClr val="tx2"/>
                </a:solidFill>
              </a:rPr>
              <a:t>documentazione</a:t>
            </a:r>
            <a:r>
              <a:rPr lang="en-US" sz="1800" dirty="0">
                <a:solidFill>
                  <a:schemeClr val="tx2"/>
                </a:solidFill>
              </a:rPr>
              <a:t> per </a:t>
            </a:r>
            <a:r>
              <a:rPr lang="en-US" sz="1800" dirty="0" err="1">
                <a:solidFill>
                  <a:schemeClr val="tx2"/>
                </a:solidFill>
              </a:rPr>
              <a:t>contrastare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i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pregiudizi</a:t>
            </a:r>
            <a:r>
              <a:rPr lang="en-US" sz="1800" dirty="0">
                <a:solidFill>
                  <a:schemeClr val="tx2"/>
                </a:solidFill>
              </a:rPr>
              <a:t> di </a:t>
            </a:r>
            <a:r>
              <a:rPr lang="en-US" sz="1800" dirty="0" err="1">
                <a:solidFill>
                  <a:schemeClr val="tx2"/>
                </a:solidFill>
              </a:rPr>
              <a:t>genere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inconsapevoli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1) </a:t>
            </a:r>
            <a:r>
              <a:rPr lang="en-US" dirty="0" err="1" smtClean="0"/>
              <a:t>Accessibilità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curricula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candidati</a:t>
            </a:r>
            <a:r>
              <a:rPr lang="en-US" dirty="0" smtClean="0"/>
              <a:t>, </a:t>
            </a:r>
            <a:r>
              <a:rPr lang="en-US" dirty="0" err="1" smtClean="0"/>
              <a:t>saranno</a:t>
            </a:r>
            <a:r>
              <a:rPr lang="en-US" dirty="0" smtClean="0"/>
              <a:t> </a:t>
            </a:r>
            <a:r>
              <a:rPr lang="en-US" dirty="0" err="1" smtClean="0"/>
              <a:t>accessibili</a:t>
            </a:r>
            <a:r>
              <a:rPr lang="en-US" dirty="0" smtClean="0"/>
              <a:t> a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dipendenti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2) </a:t>
            </a:r>
            <a:r>
              <a:rPr lang="en-US" dirty="0" err="1" smtClean="0"/>
              <a:t>Criteri</a:t>
            </a:r>
            <a:r>
              <a:rPr lang="en-US" dirty="0" smtClean="0"/>
              <a:t> : </a:t>
            </a:r>
            <a:r>
              <a:rPr lang="en-US" dirty="0" err="1" smtClean="0"/>
              <a:t>requisito</a:t>
            </a:r>
            <a:r>
              <a:rPr lang="en-US" dirty="0" smtClean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conoscenza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lingua </a:t>
            </a:r>
            <a:r>
              <a:rPr lang="en-US" dirty="0" err="1" smtClean="0"/>
              <a:t>italiana</a:t>
            </a:r>
            <a:r>
              <a:rPr lang="en-US" dirty="0" smtClean="0"/>
              <a:t>, </a:t>
            </a:r>
            <a:r>
              <a:rPr lang="en-US" dirty="0" err="1" smtClean="0"/>
              <a:t>riconoscere</a:t>
            </a:r>
            <a:r>
              <a:rPr lang="en-US" dirty="0" smtClean="0"/>
              <a:t> la </a:t>
            </a:r>
            <a:r>
              <a:rPr lang="en-US" dirty="0" err="1" smtClean="0"/>
              <a:t>varietà</a:t>
            </a:r>
            <a:r>
              <a:rPr lang="en-US" dirty="0" smtClean="0"/>
              <a:t> del curriculum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continuità</a:t>
            </a:r>
            <a:r>
              <a:rPr lang="en-US" dirty="0" smtClean="0"/>
              <a:t> </a:t>
            </a:r>
            <a:r>
              <a:rPr lang="en-US" dirty="0" err="1" smtClean="0"/>
              <a:t>coerentemente</a:t>
            </a:r>
            <a:r>
              <a:rPr lang="en-US" dirty="0" smtClean="0"/>
              <a:t> con </a:t>
            </a:r>
            <a:r>
              <a:rPr lang="en-US" dirty="0" err="1" smtClean="0"/>
              <a:t>indicazioni</a:t>
            </a:r>
            <a:r>
              <a:rPr lang="en-US" dirty="0" smtClean="0"/>
              <a:t> </a:t>
            </a:r>
            <a:r>
              <a:rPr lang="en-US" dirty="0" err="1" smtClean="0"/>
              <a:t>europee</a:t>
            </a:r>
            <a:endParaRPr lang="en-US" dirty="0"/>
          </a:p>
          <a:p>
            <a:r>
              <a:rPr lang="en-US" dirty="0" smtClean="0"/>
              <a:t>3) </a:t>
            </a:r>
            <a:r>
              <a:rPr lang="en-US" dirty="0" err="1" smtClean="0"/>
              <a:t>Fornire</a:t>
            </a:r>
            <a:r>
              <a:rPr lang="en-US" dirty="0" smtClean="0"/>
              <a:t> </a:t>
            </a:r>
            <a:r>
              <a:rPr lang="en-US" dirty="0" err="1"/>
              <a:t>formazione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commissari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pregiudizi</a:t>
            </a:r>
            <a:r>
              <a:rPr lang="en-US" dirty="0" smtClean="0"/>
              <a:t> </a:t>
            </a:r>
            <a:r>
              <a:rPr lang="en-US" dirty="0" err="1" smtClean="0"/>
              <a:t>inconsapevoli</a:t>
            </a:r>
            <a:r>
              <a:rPr lang="en-US" dirty="0" smtClean="0"/>
              <a:t> e </a:t>
            </a:r>
            <a:r>
              <a:rPr lang="en-US" dirty="0" err="1" smtClean="0"/>
              <a:t>stereotipi</a:t>
            </a:r>
            <a:r>
              <a:rPr lang="en-US" dirty="0" smtClean="0"/>
              <a:t> di </a:t>
            </a:r>
            <a:r>
              <a:rPr lang="en-US" dirty="0" err="1" smtClean="0"/>
              <a:t>genere</a:t>
            </a:r>
            <a:r>
              <a:rPr lang="en-US" dirty="0" smtClean="0"/>
              <a:t>. Il </a:t>
            </a:r>
            <a:r>
              <a:rPr lang="en-US" dirty="0"/>
              <a:t>CUG </a:t>
            </a:r>
            <a:r>
              <a:rPr lang="en-US" dirty="0" err="1"/>
              <a:t>invierà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GE </a:t>
            </a:r>
            <a:r>
              <a:rPr lang="en-US" dirty="0" err="1"/>
              <a:t>entro</a:t>
            </a:r>
            <a:r>
              <a:rPr lang="en-US" dirty="0"/>
              <a:t> fine </a:t>
            </a:r>
            <a:r>
              <a:rPr lang="en-US" dirty="0" err="1"/>
              <a:t>agosto</a:t>
            </a:r>
            <a:r>
              <a:rPr lang="en-US" dirty="0"/>
              <a:t> </a:t>
            </a:r>
            <a:r>
              <a:rPr lang="en-US" dirty="0" err="1"/>
              <a:t>breve</a:t>
            </a:r>
            <a:r>
              <a:rPr lang="en-US" dirty="0"/>
              <a:t>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dirty="0"/>
              <a:t> per I </a:t>
            </a:r>
            <a:r>
              <a:rPr lang="en-US" dirty="0" err="1" smtClean="0"/>
              <a:t>commissari</a:t>
            </a:r>
            <a:r>
              <a:rPr lang="en-US" dirty="0" smtClean="0"/>
              <a:t> [PTAP 3.1]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6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95730"/>
            <a:ext cx="8946541" cy="59526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PTAP </a:t>
            </a:r>
            <a:r>
              <a:rPr lang="en-US" sz="2400" dirty="0" smtClean="0">
                <a:solidFill>
                  <a:schemeClr val="tx2"/>
                </a:solidFill>
              </a:rPr>
              <a:t>4.1 </a:t>
            </a:r>
            <a:r>
              <a:rPr lang="en-US" sz="2400" dirty="0" err="1">
                <a:solidFill>
                  <a:schemeClr val="tx2"/>
                </a:solidFill>
              </a:rPr>
              <a:t>Inserire</a:t>
            </a:r>
            <a:r>
              <a:rPr lang="en-US" sz="2400" dirty="0">
                <a:solidFill>
                  <a:schemeClr val="tx2"/>
                </a:solidFill>
              </a:rPr>
              <a:t> la </a:t>
            </a:r>
            <a:r>
              <a:rPr lang="en-US" sz="2400" dirty="0" err="1">
                <a:solidFill>
                  <a:schemeClr val="tx2"/>
                </a:solidFill>
              </a:rPr>
              <a:t>dimensione</a:t>
            </a:r>
            <a:r>
              <a:rPr lang="en-US" sz="2400" dirty="0">
                <a:solidFill>
                  <a:schemeClr val="tx2"/>
                </a:solidFill>
              </a:rPr>
              <a:t> del </a:t>
            </a:r>
            <a:r>
              <a:rPr lang="en-US" sz="2400" dirty="0" err="1">
                <a:solidFill>
                  <a:schemeClr val="tx2"/>
                </a:solidFill>
              </a:rPr>
              <a:t>genere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nei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documenti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dell'Istituto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200" dirty="0">
              <a:solidFill>
                <a:schemeClr val="tx2"/>
              </a:solidFill>
            </a:endParaRPr>
          </a:p>
          <a:p>
            <a:r>
              <a:rPr lang="en-US" dirty="0" smtClean="0"/>
              <a:t>La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di/per </a:t>
            </a:r>
            <a:r>
              <a:rPr lang="en-US" dirty="0" err="1" smtClean="0"/>
              <a:t>uomini</a:t>
            </a:r>
            <a:r>
              <a:rPr lang="en-US" dirty="0" smtClean="0"/>
              <a:t> e </a:t>
            </a:r>
            <a:r>
              <a:rPr lang="en-US" dirty="0" err="1" smtClean="0"/>
              <a:t>donne</a:t>
            </a:r>
            <a:r>
              <a:rPr lang="en-US" dirty="0" smtClean="0"/>
              <a:t>, </a:t>
            </a:r>
            <a:r>
              <a:rPr lang="en-US" dirty="0" err="1" smtClean="0"/>
              <a:t>fatta</a:t>
            </a:r>
            <a:r>
              <a:rPr lang="en-US" dirty="0" smtClean="0"/>
              <a:t> da </a:t>
            </a:r>
            <a:r>
              <a:rPr lang="en-US" dirty="0" err="1" smtClean="0"/>
              <a:t>persone</a:t>
            </a:r>
            <a:r>
              <a:rPr lang="en-US" dirty="0" smtClean="0"/>
              <a:t> con </a:t>
            </a:r>
            <a:r>
              <a:rPr lang="en-US" dirty="0" err="1" smtClean="0"/>
              <a:t>aspirazioni</a:t>
            </a:r>
            <a:r>
              <a:rPr lang="en-US" dirty="0" smtClean="0"/>
              <a:t> diverse. </a:t>
            </a:r>
            <a:r>
              <a:rPr lang="en-US" dirty="0" err="1" smtClean="0"/>
              <a:t>Diversità</a:t>
            </a:r>
            <a:r>
              <a:rPr lang="en-US" dirty="0" smtClean="0"/>
              <a:t> </a:t>
            </a:r>
            <a:r>
              <a:rPr lang="en-US" dirty="0" err="1" smtClean="0"/>
              <a:t>intesa</a:t>
            </a:r>
            <a:r>
              <a:rPr lang="en-US" dirty="0" smtClean="0"/>
              <a:t> come </a:t>
            </a:r>
            <a:r>
              <a:rPr lang="en-US" dirty="0" err="1" smtClean="0"/>
              <a:t>ricchezza</a:t>
            </a:r>
            <a:r>
              <a:rPr lang="en-US" dirty="0" smtClean="0"/>
              <a:t> </a:t>
            </a:r>
            <a:r>
              <a:rPr lang="en-US" dirty="0" err="1" smtClean="0"/>
              <a:t>dell’ente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rilevanti</a:t>
            </a:r>
            <a:r>
              <a:rPr lang="en-US" dirty="0"/>
              <a:t> </a:t>
            </a:r>
            <a:r>
              <a:rPr lang="en-US" dirty="0" smtClean="0"/>
              <a:t>per: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Genere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età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nell’organizzazione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dei</a:t>
            </a:r>
            <a:r>
              <a:rPr lang="en-US" dirty="0" smtClean="0">
                <a:solidFill>
                  <a:schemeClr val="accent1"/>
                </a:solidFill>
              </a:rPr>
              <a:t> tempi </a:t>
            </a:r>
            <a:r>
              <a:rPr lang="en-US" dirty="0" err="1" smtClean="0">
                <a:solidFill>
                  <a:schemeClr val="accent1"/>
                </a:solidFill>
              </a:rPr>
              <a:t>della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ricerca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B01513"/>
                </a:solidFill>
              </a:rPr>
              <a:t>Comunicazione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della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scienza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vedi</a:t>
            </a:r>
            <a:r>
              <a:rPr lang="en-US" dirty="0" smtClean="0"/>
              <a:t> </a:t>
            </a:r>
            <a:r>
              <a:rPr lang="en-US" dirty="0" err="1" smtClean="0"/>
              <a:t>scienziato</a:t>
            </a:r>
            <a:r>
              <a:rPr lang="en-US" dirty="0" smtClean="0"/>
              <a:t> </a:t>
            </a:r>
            <a:r>
              <a:rPr lang="en-US" dirty="0" err="1" smtClean="0"/>
              <a:t>autistico</a:t>
            </a:r>
            <a:r>
              <a:rPr lang="en-US" dirty="0" smtClean="0"/>
              <a:t> in </a:t>
            </a:r>
            <a:r>
              <a:rPr lang="en-US" dirty="0" err="1" smtClean="0"/>
              <a:t>camice</a:t>
            </a:r>
            <a:r>
              <a:rPr lang="en-US" dirty="0" smtClean="0"/>
              <a:t> </a:t>
            </a:r>
            <a:r>
              <a:rPr lang="en-US" dirty="0" err="1" smtClean="0"/>
              <a:t>bianco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B01513"/>
                </a:solidFill>
              </a:rPr>
              <a:t>Formazione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scientifica</a:t>
            </a:r>
            <a:r>
              <a:rPr lang="en-US" dirty="0" smtClean="0">
                <a:solidFill>
                  <a:srgbClr val="B01513"/>
                </a:solidFill>
              </a:rPr>
              <a:t>, </a:t>
            </a:r>
            <a:r>
              <a:rPr lang="en-US" dirty="0" err="1" smtClean="0">
                <a:solidFill>
                  <a:srgbClr val="B01513"/>
                </a:solidFill>
              </a:rPr>
              <a:t>formazione</a:t>
            </a:r>
            <a:r>
              <a:rPr lang="en-US" dirty="0" smtClean="0">
                <a:solidFill>
                  <a:srgbClr val="B01513"/>
                </a:solidFill>
              </a:rPr>
              <a:t> al management</a:t>
            </a:r>
            <a:r>
              <a:rPr lang="en-US" dirty="0" smtClean="0"/>
              <a:t>: </a:t>
            </a:r>
            <a:r>
              <a:rPr lang="en-US" dirty="0" err="1" smtClean="0"/>
              <a:t>considerare</a:t>
            </a:r>
            <a:r>
              <a:rPr lang="en-US" dirty="0" smtClean="0"/>
              <a:t> </a:t>
            </a:r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età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del </a:t>
            </a:r>
            <a:r>
              <a:rPr lang="en-US" dirty="0" err="1" smtClean="0"/>
              <a:t>corso</a:t>
            </a:r>
            <a:r>
              <a:rPr lang="en-US" dirty="0" smtClean="0"/>
              <a:t>,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partecipanti</a:t>
            </a:r>
            <a:r>
              <a:rPr lang="en-US" dirty="0" smtClean="0"/>
              <a:t> e </a:t>
            </a:r>
            <a:r>
              <a:rPr lang="en-US" dirty="0" err="1" smtClean="0"/>
              <a:t>docenti</a:t>
            </a:r>
            <a:endParaRPr lang="en-US" dirty="0" smtClean="0"/>
          </a:p>
          <a:p>
            <a:r>
              <a:rPr lang="en-US" dirty="0" err="1" smtClean="0">
                <a:solidFill>
                  <a:srgbClr val="B01513"/>
                </a:solidFill>
              </a:rPr>
              <a:t>Sicurezza</a:t>
            </a:r>
            <a:r>
              <a:rPr lang="en-US" dirty="0" smtClean="0"/>
              <a:t>: </a:t>
            </a:r>
            <a:r>
              <a:rPr lang="en-US" dirty="0" err="1" smtClean="0"/>
              <a:t>considerare</a:t>
            </a:r>
            <a:r>
              <a:rPr lang="en-US" dirty="0" smtClean="0"/>
              <a:t> </a:t>
            </a:r>
            <a:r>
              <a:rPr lang="en-US" dirty="0" err="1" smtClean="0"/>
              <a:t>rischi</a:t>
            </a:r>
            <a:r>
              <a:rPr lang="en-US" dirty="0" smtClean="0"/>
              <a:t> in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dell’età</a:t>
            </a:r>
            <a:r>
              <a:rPr lang="en-US" dirty="0" smtClean="0"/>
              <a:t> e </a:t>
            </a:r>
            <a:r>
              <a:rPr lang="en-US" dirty="0" err="1" smtClean="0"/>
              <a:t>sesso</a:t>
            </a:r>
            <a:r>
              <a:rPr lang="en-US" dirty="0" smtClean="0"/>
              <a:t> e </a:t>
            </a:r>
            <a:r>
              <a:rPr lang="en-US" dirty="0" err="1" smtClean="0"/>
              <a:t>differente</a:t>
            </a:r>
            <a:r>
              <a:rPr lang="en-US" dirty="0" smtClean="0"/>
              <a:t> </a:t>
            </a:r>
            <a:r>
              <a:rPr lang="en-US" dirty="0" err="1" smtClean="0"/>
              <a:t>abilità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4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Migliorare</a:t>
            </a:r>
            <a:r>
              <a:rPr lang="en-US" sz="3600" dirty="0" smtClean="0"/>
              <a:t> la </a:t>
            </a:r>
            <a:r>
              <a:rPr lang="en-US" sz="3600" dirty="0" err="1" smtClean="0"/>
              <a:t>gestione</a:t>
            </a:r>
            <a:r>
              <a:rPr lang="en-US" sz="3600" dirty="0" smtClean="0"/>
              <a:t> del </a:t>
            </a:r>
            <a:r>
              <a:rPr lang="en-US" sz="3600" dirty="0" err="1" smtClean="0"/>
              <a:t>personale</a:t>
            </a:r>
            <a:r>
              <a:rPr lang="en-US" sz="3600" dirty="0" smtClean="0"/>
              <a:t> e </a:t>
            </a:r>
            <a:r>
              <a:rPr lang="en-US" sz="3600" dirty="0" err="1" smtClean="0"/>
              <a:t>l’ambiente</a:t>
            </a:r>
            <a:r>
              <a:rPr lang="en-US" sz="3600" dirty="0" smtClean="0"/>
              <a:t> di </a:t>
            </a:r>
            <a:r>
              <a:rPr lang="en-US" sz="3600" dirty="0" err="1" smtClean="0"/>
              <a:t>lavoro</a:t>
            </a:r>
            <a:r>
              <a:rPr lang="en-US" sz="3600" dirty="0" smtClean="0"/>
              <a:t> PTAP 5.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Vedi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lavoro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della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consigliera</a:t>
            </a:r>
            <a:r>
              <a:rPr lang="en-US" dirty="0" smtClean="0">
                <a:solidFill>
                  <a:schemeClr val="accent1"/>
                </a:solidFill>
              </a:rPr>
              <a:t> sui </a:t>
            </a:r>
            <a:r>
              <a:rPr lang="en-US" dirty="0" err="1" smtClean="0">
                <a:solidFill>
                  <a:schemeClr val="accent1"/>
                </a:solidFill>
              </a:rPr>
              <a:t>circoli</a:t>
            </a:r>
            <a:r>
              <a:rPr lang="en-US" dirty="0" smtClean="0">
                <a:solidFill>
                  <a:schemeClr val="accent1"/>
                </a:solidFill>
              </a:rPr>
              <a:t> di </a:t>
            </a:r>
            <a:r>
              <a:rPr lang="en-US" dirty="0" err="1" smtClean="0">
                <a:solidFill>
                  <a:schemeClr val="accent1"/>
                </a:solidFill>
              </a:rPr>
              <a:t>ascolto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 fontAlgn="ctr"/>
            <a:r>
              <a:rPr lang="en-US" dirty="0"/>
              <a:t>5.1 </a:t>
            </a:r>
            <a:r>
              <a:rPr lang="en-US" dirty="0" err="1"/>
              <a:t>Migliorare</a:t>
            </a:r>
            <a:r>
              <a:rPr lang="en-US" dirty="0"/>
              <a:t> la </a:t>
            </a:r>
            <a:r>
              <a:rPr lang="en-US" dirty="0" err="1"/>
              <a:t>conciliazione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vita </a:t>
            </a:r>
            <a:r>
              <a:rPr lang="en-US" dirty="0" err="1"/>
              <a:t>lavorativa</a:t>
            </a:r>
            <a:r>
              <a:rPr lang="en-US" dirty="0"/>
              <a:t> e </a:t>
            </a:r>
            <a:r>
              <a:rPr lang="en-US" dirty="0" err="1"/>
              <a:t>privata</a:t>
            </a:r>
            <a:endParaRPr lang="en-US" dirty="0"/>
          </a:p>
          <a:p>
            <a:pPr fontAlgn="ctr"/>
            <a:r>
              <a:rPr lang="en-US" dirty="0"/>
              <a:t>5.2 </a:t>
            </a:r>
            <a:r>
              <a:rPr lang="en-US" dirty="0" err="1"/>
              <a:t>Monitorare</a:t>
            </a:r>
            <a:r>
              <a:rPr lang="en-US" dirty="0"/>
              <a:t> le </a:t>
            </a:r>
            <a:r>
              <a:rPr lang="en-US" dirty="0" err="1"/>
              <a:t>esigenze</a:t>
            </a:r>
            <a:r>
              <a:rPr lang="en-US" dirty="0"/>
              <a:t> di </a:t>
            </a:r>
            <a:r>
              <a:rPr lang="en-US" dirty="0" err="1"/>
              <a:t>cura</a:t>
            </a:r>
            <a:r>
              <a:rPr lang="en-US" dirty="0"/>
              <a:t> del </a:t>
            </a:r>
            <a:r>
              <a:rPr lang="en-US" dirty="0" err="1"/>
              <a:t>personale</a:t>
            </a:r>
            <a:r>
              <a:rPr lang="en-US" dirty="0"/>
              <a:t> al fine di </a:t>
            </a:r>
            <a:r>
              <a:rPr lang="en-US" dirty="0" err="1"/>
              <a:t>ottimizzare</a:t>
            </a:r>
            <a:r>
              <a:rPr lang="en-US" dirty="0"/>
              <a:t> </a:t>
            </a:r>
            <a:r>
              <a:rPr lang="en-US" dirty="0" err="1"/>
              <a:t>l'uso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fondi</a:t>
            </a:r>
            <a:r>
              <a:rPr lang="en-US" dirty="0"/>
              <a:t> </a:t>
            </a:r>
          </a:p>
          <a:p>
            <a:pPr fontAlgn="ctr"/>
            <a:r>
              <a:rPr lang="en-US" dirty="0"/>
              <a:t>5.3 </a:t>
            </a:r>
            <a:r>
              <a:rPr lang="en-US" dirty="0" err="1"/>
              <a:t>Migliorare</a:t>
            </a:r>
            <a:r>
              <a:rPr lang="en-US" dirty="0"/>
              <a:t> </a:t>
            </a:r>
            <a:r>
              <a:rPr lang="en-US" dirty="0" err="1"/>
              <a:t>l'ambiente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coinvolgendo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cambiamento</a:t>
            </a:r>
            <a:endParaRPr lang="en-US" dirty="0"/>
          </a:p>
          <a:p>
            <a:pPr fontAlgn="ctr"/>
            <a:r>
              <a:rPr lang="en-US" dirty="0"/>
              <a:t>5.4 </a:t>
            </a:r>
            <a:r>
              <a:rPr lang="en-US" dirty="0" err="1"/>
              <a:t>Favorire</a:t>
            </a:r>
            <a:r>
              <a:rPr lang="en-US" dirty="0"/>
              <a:t> </a:t>
            </a:r>
            <a:r>
              <a:rPr lang="en-US" dirty="0" err="1"/>
              <a:t>l'aggregazione</a:t>
            </a:r>
            <a:r>
              <a:rPr lang="en-US" dirty="0"/>
              <a:t> 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confronto</a:t>
            </a:r>
            <a:r>
              <a:rPr lang="en-US" dirty="0"/>
              <a:t> del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occupa</a:t>
            </a:r>
            <a:r>
              <a:rPr lang="en-US" dirty="0"/>
              <a:t> di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omogenee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diverse </a:t>
            </a:r>
            <a:r>
              <a:rPr lang="en-US" dirty="0" err="1"/>
              <a:t>strutture</a:t>
            </a:r>
            <a:endParaRPr lang="en-US" dirty="0"/>
          </a:p>
          <a:p>
            <a:pPr fontAlgn="ctr"/>
            <a:r>
              <a:rPr lang="en-US" dirty="0"/>
              <a:t>5.5 </a:t>
            </a:r>
            <a:r>
              <a:rPr lang="en-US" dirty="0" err="1"/>
              <a:t>Rendere</a:t>
            </a:r>
            <a:r>
              <a:rPr lang="en-US" dirty="0"/>
              <a:t> </a:t>
            </a:r>
            <a:r>
              <a:rPr lang="en-US" dirty="0" err="1"/>
              <a:t>pubbliche</a:t>
            </a:r>
            <a:r>
              <a:rPr lang="en-US" dirty="0"/>
              <a:t> le </a:t>
            </a:r>
            <a:r>
              <a:rPr lang="en-US" dirty="0" err="1"/>
              <a:t>esperienze</a:t>
            </a:r>
            <a:r>
              <a:rPr lang="en-US" dirty="0"/>
              <a:t> positive di </a:t>
            </a:r>
            <a:r>
              <a:rPr lang="en-US" dirty="0" err="1"/>
              <a:t>buone</a:t>
            </a:r>
            <a:r>
              <a:rPr lang="en-US" dirty="0"/>
              <a:t> </a:t>
            </a:r>
            <a:r>
              <a:rPr lang="en-US" dirty="0" err="1"/>
              <a:t>prassi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6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79" y="452718"/>
            <a:ext cx="11545889" cy="1400530"/>
          </a:xfrm>
        </p:spPr>
        <p:txBody>
          <a:bodyPr/>
          <a:lstStyle/>
          <a:p>
            <a:r>
              <a:rPr lang="en-US" sz="3600" dirty="0" err="1" smtClean="0"/>
              <a:t>Strategia</a:t>
            </a:r>
            <a:r>
              <a:rPr lang="en-US" sz="3600" dirty="0" smtClean="0"/>
              <a:t> </a:t>
            </a:r>
            <a:r>
              <a:rPr lang="en-US" sz="3600" dirty="0" err="1" smtClean="0"/>
              <a:t>europea</a:t>
            </a:r>
            <a:r>
              <a:rPr lang="en-US" sz="3600" dirty="0" smtClean="0"/>
              <a:t> per la </a:t>
            </a:r>
            <a:r>
              <a:rPr lang="en-US" sz="3600" dirty="0" err="1" smtClean="0"/>
              <a:t>scienza</a:t>
            </a:r>
            <a:r>
              <a:rPr lang="en-US" sz="3600" dirty="0" smtClean="0"/>
              <a:t> e </a:t>
            </a:r>
            <a:r>
              <a:rPr lang="en-US" sz="3600" dirty="0" err="1" smtClean="0"/>
              <a:t>il</a:t>
            </a:r>
            <a:r>
              <a:rPr lang="en-US" sz="3600" dirty="0" smtClean="0"/>
              <a:t> </a:t>
            </a:r>
            <a:r>
              <a:rPr lang="en-US" sz="3600" dirty="0" err="1" smtClean="0"/>
              <a:t>genere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85" y="1447802"/>
            <a:ext cx="11277315" cy="4800598"/>
          </a:xfrm>
        </p:spPr>
        <p:txBody>
          <a:bodyPr/>
          <a:lstStyle/>
          <a:p>
            <a:r>
              <a:rPr lang="en-US" dirty="0" smtClean="0"/>
              <a:t>Fix the numbers/statistics (no numbers no problem), dal 2006</a:t>
            </a:r>
          </a:p>
          <a:p>
            <a:r>
              <a:rPr lang="en-US" dirty="0" smtClean="0"/>
              <a:t>Fix women =&gt; Fix institutions, 2012</a:t>
            </a:r>
          </a:p>
          <a:p>
            <a:r>
              <a:rPr lang="en-US" dirty="0" smtClean="0"/>
              <a:t>Fix research, </a:t>
            </a:r>
            <a:r>
              <a:rPr lang="en-US" dirty="0" err="1" smtClean="0"/>
              <a:t>inserimento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dimensione</a:t>
            </a:r>
            <a:r>
              <a:rPr lang="en-US" dirty="0" smtClean="0"/>
              <a:t> di </a:t>
            </a:r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 </a:t>
            </a:r>
            <a:r>
              <a:rPr lang="en-US" dirty="0" err="1" smtClean="0"/>
              <a:t>ricerca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3082247"/>
            <a:ext cx="1500141" cy="3365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917" y="3165758"/>
            <a:ext cx="2432013" cy="3282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875" y="3160583"/>
            <a:ext cx="2386361" cy="328748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4" y="164857"/>
            <a:ext cx="9404723" cy="1400530"/>
          </a:xfrm>
        </p:spPr>
        <p:txBody>
          <a:bodyPr/>
          <a:lstStyle/>
          <a:p>
            <a:r>
              <a:rPr lang="en-US" sz="3200" dirty="0" err="1" smtClean="0"/>
              <a:t>Priorità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4347"/>
            <a:ext cx="11717867" cy="605365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1) </a:t>
            </a:r>
            <a:r>
              <a:rPr lang="en-US" dirty="0" err="1" smtClean="0"/>
              <a:t>Necessità</a:t>
            </a:r>
            <a:r>
              <a:rPr lang="en-US" dirty="0" smtClean="0"/>
              <a:t> di </a:t>
            </a:r>
            <a:r>
              <a:rPr lang="en-US" dirty="0" err="1" smtClean="0"/>
              <a:t>rapporti</a:t>
            </a:r>
            <a:r>
              <a:rPr lang="en-US" dirty="0" smtClean="0"/>
              <a:t> </a:t>
            </a:r>
            <a:r>
              <a:rPr lang="en-US" dirty="0" err="1" smtClean="0"/>
              <a:t>chiari</a:t>
            </a:r>
            <a:r>
              <a:rPr lang="en-US" dirty="0" smtClean="0"/>
              <a:t> con </a:t>
            </a:r>
            <a:r>
              <a:rPr lang="en-US" dirty="0" err="1" smtClean="0"/>
              <a:t>risposte</a:t>
            </a:r>
            <a:r>
              <a:rPr lang="en-US" dirty="0" smtClean="0"/>
              <a:t> </a:t>
            </a:r>
            <a:r>
              <a:rPr lang="en-US" dirty="0" err="1" smtClean="0"/>
              <a:t>scritte</a:t>
            </a:r>
            <a:r>
              <a:rPr lang="en-US" dirty="0" smtClean="0"/>
              <a:t> e </a:t>
            </a:r>
            <a:r>
              <a:rPr lang="en-US" dirty="0" err="1" smtClean="0"/>
              <a:t>puntuali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nostre</a:t>
            </a:r>
            <a:r>
              <a:rPr lang="en-US" dirty="0" smtClean="0"/>
              <a:t> </a:t>
            </a:r>
            <a:r>
              <a:rPr lang="en-US" dirty="0" err="1" smtClean="0"/>
              <a:t>comunicazioni</a:t>
            </a:r>
            <a:r>
              <a:rPr lang="en-US" dirty="0" smtClean="0"/>
              <a:t> . </a:t>
            </a:r>
            <a:r>
              <a:rPr lang="en-US" dirty="0" err="1" smtClean="0"/>
              <a:t>Eventuali</a:t>
            </a:r>
            <a:r>
              <a:rPr lang="en-US" dirty="0" smtClean="0"/>
              <a:t> </a:t>
            </a:r>
            <a:r>
              <a:rPr lang="en-US" dirty="0" err="1" smtClean="0"/>
              <a:t>incontri</a:t>
            </a:r>
            <a:r>
              <a:rPr lang="en-US" dirty="0" smtClean="0"/>
              <a:t> da </a:t>
            </a:r>
            <a:r>
              <a:rPr lang="en-US" dirty="0" err="1" smtClean="0"/>
              <a:t>remoto</a:t>
            </a:r>
            <a:r>
              <a:rPr lang="en-US" dirty="0" smtClean="0"/>
              <a:t>.</a:t>
            </a:r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2) </a:t>
            </a:r>
            <a:r>
              <a:rPr lang="en-US" dirty="0" err="1" smtClean="0"/>
              <a:t>Strutturare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coinvolgimento</a:t>
            </a:r>
            <a:r>
              <a:rPr lang="en-US" dirty="0" smtClean="0"/>
              <a:t> del CUG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stesura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documenti</a:t>
            </a:r>
            <a:r>
              <a:rPr lang="en-US" dirty="0" smtClean="0"/>
              <a:t> </a:t>
            </a:r>
            <a:r>
              <a:rPr lang="en-US" dirty="0" err="1" smtClean="0"/>
              <a:t>dell’ente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competenza</a:t>
            </a:r>
            <a:r>
              <a:rPr lang="en-US" dirty="0" smtClean="0"/>
              <a:t> del CUG e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progetti</a:t>
            </a:r>
            <a:r>
              <a:rPr lang="en-US" dirty="0" smtClean="0"/>
              <a:t> di </a:t>
            </a:r>
            <a:r>
              <a:rPr lang="en-US" dirty="0" err="1" smtClean="0"/>
              <a:t>riorganizzazione</a:t>
            </a:r>
            <a:endParaRPr lang="en-US" dirty="0" smtClean="0"/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3) Il </a:t>
            </a:r>
            <a:r>
              <a:rPr lang="en-US" dirty="0"/>
              <a:t>CUG </a:t>
            </a:r>
            <a:r>
              <a:rPr lang="en-US" dirty="0" err="1"/>
              <a:t>invierà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GE </a:t>
            </a:r>
            <a:r>
              <a:rPr lang="en-US" dirty="0" err="1"/>
              <a:t>entro</a:t>
            </a:r>
            <a:r>
              <a:rPr lang="en-US" dirty="0"/>
              <a:t> fine </a:t>
            </a:r>
            <a:r>
              <a:rPr lang="en-US" dirty="0" err="1"/>
              <a:t>agosto</a:t>
            </a:r>
            <a:r>
              <a:rPr lang="en-US" dirty="0"/>
              <a:t> </a:t>
            </a:r>
            <a:r>
              <a:rPr lang="en-US" dirty="0" err="1"/>
              <a:t>breve</a:t>
            </a:r>
            <a:r>
              <a:rPr lang="en-US" dirty="0"/>
              <a:t>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/>
              <a:t>pregiudizi</a:t>
            </a:r>
            <a:r>
              <a:rPr lang="en-US" dirty="0"/>
              <a:t> </a:t>
            </a:r>
            <a:r>
              <a:rPr lang="en-US" dirty="0" err="1"/>
              <a:t>inconsapevoli</a:t>
            </a:r>
            <a:r>
              <a:rPr lang="en-US" dirty="0"/>
              <a:t> e </a:t>
            </a:r>
            <a:r>
              <a:rPr lang="en-US" dirty="0" err="1"/>
              <a:t>stereotipi</a:t>
            </a:r>
            <a:r>
              <a:rPr lang="en-US" dirty="0"/>
              <a:t> di </a:t>
            </a:r>
            <a:r>
              <a:rPr lang="en-US" dirty="0" err="1" smtClean="0"/>
              <a:t>genere</a:t>
            </a:r>
            <a:r>
              <a:rPr lang="en-US" dirty="0" smtClean="0"/>
              <a:t> da </a:t>
            </a:r>
            <a:r>
              <a:rPr lang="en-US" dirty="0" err="1" smtClean="0"/>
              <a:t>inviare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commissari</a:t>
            </a:r>
            <a:r>
              <a:rPr lang="en-US" dirty="0" smtClean="0"/>
              <a:t> di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concorsi</a:t>
            </a:r>
            <a:r>
              <a:rPr lang="en-US" dirty="0" smtClean="0"/>
              <a:t> [</a:t>
            </a:r>
            <a:r>
              <a:rPr lang="en-US" dirty="0"/>
              <a:t>PTAP 3.1</a:t>
            </a:r>
            <a:r>
              <a:rPr lang="en-US" dirty="0" smtClean="0"/>
              <a:t>]</a:t>
            </a:r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4) </a:t>
            </a:r>
            <a:r>
              <a:rPr lang="en-US" dirty="0" err="1" smtClean="0"/>
              <a:t>Presentazione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 smtClean="0"/>
              <a:t>annuale</a:t>
            </a:r>
            <a:r>
              <a:rPr lang="en-US" dirty="0" smtClean="0"/>
              <a:t> CUG al Piano </a:t>
            </a:r>
            <a:r>
              <a:rPr lang="en-US" dirty="0" err="1" smtClean="0"/>
              <a:t>Triennale</a:t>
            </a:r>
            <a:endParaRPr lang="en-US" dirty="0" smtClean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5) </a:t>
            </a:r>
            <a:r>
              <a:rPr lang="en-US" dirty="0" err="1" smtClean="0"/>
              <a:t>Migliorare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/>
              <a:t>bilanciamento</a:t>
            </a:r>
            <a:r>
              <a:rPr lang="en-US" dirty="0"/>
              <a:t> di </a:t>
            </a:r>
            <a:r>
              <a:rPr lang="en-US" dirty="0" err="1"/>
              <a:t>genere</a:t>
            </a:r>
            <a:r>
              <a:rPr lang="en-US" dirty="0"/>
              <a:t> </a:t>
            </a:r>
            <a:r>
              <a:rPr lang="en-US" dirty="0" err="1"/>
              <a:t>rispetto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commissioni</a:t>
            </a:r>
            <a:r>
              <a:rPr lang="en-US" dirty="0"/>
              <a:t> di </a:t>
            </a:r>
            <a:r>
              <a:rPr lang="en-US" dirty="0" err="1" smtClean="0"/>
              <a:t>nomina</a:t>
            </a:r>
            <a:r>
              <a:rPr lang="en-US" dirty="0" smtClean="0"/>
              <a:t> a </a:t>
            </a:r>
            <a:r>
              <a:rPr lang="en-US" dirty="0" err="1" smtClean="0"/>
              <a:t>partire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prossime</a:t>
            </a:r>
            <a:r>
              <a:rPr lang="en-US" dirty="0" smtClean="0"/>
              <a:t> nomine (sett. 2016 – </a:t>
            </a:r>
            <a:r>
              <a:rPr lang="en-US" dirty="0" err="1" smtClean="0"/>
              <a:t>dic</a:t>
            </a:r>
            <a:r>
              <a:rPr lang="en-US" dirty="0" smtClean="0"/>
              <a:t>. 2017)</a:t>
            </a:r>
            <a:endParaRPr lang="en-US" dirty="0"/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6)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meccanismi</a:t>
            </a:r>
            <a:r>
              <a:rPr lang="en-US" dirty="0" smtClean="0"/>
              <a:t> di </a:t>
            </a:r>
            <a:r>
              <a:rPr lang="en-US" dirty="0" err="1" smtClean="0"/>
              <a:t>pubblicità</a:t>
            </a:r>
            <a:r>
              <a:rPr lang="en-US" dirty="0" smtClean="0"/>
              <a:t> per la </a:t>
            </a:r>
            <a:r>
              <a:rPr lang="en-US" dirty="0" err="1" smtClean="0"/>
              <a:t>copertura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posizioni</a:t>
            </a:r>
            <a:r>
              <a:rPr lang="en-US" dirty="0" smtClean="0"/>
              <a:t> </a:t>
            </a:r>
            <a:r>
              <a:rPr lang="en-US" dirty="0" err="1" smtClean="0"/>
              <a:t>vacanti</a:t>
            </a:r>
            <a:r>
              <a:rPr lang="en-US" dirty="0" smtClean="0"/>
              <a:t> </a:t>
            </a:r>
            <a:r>
              <a:rPr lang="en-US" dirty="0" err="1" smtClean="0"/>
              <a:t>nell’ente</a:t>
            </a:r>
            <a:r>
              <a:rPr lang="en-US" dirty="0" smtClean="0"/>
              <a:t> e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commissioni</a:t>
            </a:r>
            <a:endParaRPr lang="en-US" dirty="0" smtClean="0"/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7) </a:t>
            </a:r>
            <a:r>
              <a:rPr lang="en-US" dirty="0" err="1" smtClean="0"/>
              <a:t>Lettera</a:t>
            </a:r>
            <a:r>
              <a:rPr lang="en-US" dirty="0" smtClean="0"/>
              <a:t> di </a:t>
            </a:r>
            <a:r>
              <a:rPr lang="en-US" dirty="0" err="1" smtClean="0"/>
              <a:t>intenti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parità</a:t>
            </a:r>
            <a:r>
              <a:rPr lang="en-US" dirty="0" smtClean="0"/>
              <a:t>, </a:t>
            </a:r>
            <a:r>
              <a:rPr lang="en-US" dirty="0" err="1" smtClean="0"/>
              <a:t>pari</a:t>
            </a:r>
            <a:r>
              <a:rPr lang="en-US" dirty="0" smtClean="0"/>
              <a:t> </a:t>
            </a:r>
            <a:r>
              <a:rPr lang="en-US" dirty="0" err="1" smtClean="0"/>
              <a:t>opportunità</a:t>
            </a:r>
            <a:r>
              <a:rPr lang="en-US" dirty="0" smtClean="0"/>
              <a:t> e </a:t>
            </a:r>
            <a:r>
              <a:rPr lang="en-US" dirty="0" err="1" smtClean="0"/>
              <a:t>benessere</a:t>
            </a:r>
            <a:r>
              <a:rPr lang="en-US" dirty="0" smtClean="0"/>
              <a:t> del </a:t>
            </a:r>
            <a:r>
              <a:rPr lang="en-US" dirty="0" err="1" smtClean="0"/>
              <a:t>personale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7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Fix the numbers: no number, no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32746"/>
            <a:ext cx="9395227" cy="518498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Forte invecchiamento dell’ente</a:t>
            </a:r>
          </a:p>
          <a:p>
            <a:r>
              <a:rPr lang="it-IT" dirty="0"/>
              <a:t>Le donne laureate in fisica sono il 35-38%, numero stabile da almeno il </a:t>
            </a:r>
            <a:r>
              <a:rPr lang="it-IT" dirty="0" smtClean="0"/>
              <a:t>2000. </a:t>
            </a:r>
            <a:r>
              <a:rPr lang="it-IT" dirty="0"/>
              <a:t>T</a:t>
            </a:r>
            <a:r>
              <a:rPr lang="it-IT" dirty="0" smtClean="0"/>
              <a:t>ra </a:t>
            </a:r>
            <a:r>
              <a:rPr lang="it-IT" dirty="0"/>
              <a:t>i ricercatori a tempo </a:t>
            </a:r>
            <a:r>
              <a:rPr lang="it-IT" dirty="0" smtClean="0"/>
              <a:t>indeterminato le donne sono il 22%, con la stessa distribuzione di età degli uomini.</a:t>
            </a:r>
          </a:p>
          <a:p>
            <a:r>
              <a:rPr lang="en-US" b="1" dirty="0" err="1" smtClean="0">
                <a:solidFill>
                  <a:schemeClr val="accent1"/>
                </a:solidFill>
              </a:rPr>
              <a:t>Segregazione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orizzontale</a:t>
            </a:r>
            <a:r>
              <a:rPr lang="en-US" dirty="0" smtClean="0"/>
              <a:t>, </a:t>
            </a:r>
            <a:r>
              <a:rPr lang="en-US" dirty="0" err="1" smtClean="0"/>
              <a:t>differente</a:t>
            </a:r>
            <a:r>
              <a:rPr lang="en-US" dirty="0" smtClean="0"/>
              <a:t> </a:t>
            </a:r>
            <a:r>
              <a:rPr lang="en-US" dirty="0" err="1" smtClean="0"/>
              <a:t>presenza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diverse CSN</a:t>
            </a:r>
            <a:endParaRPr lang="en-US" dirty="0"/>
          </a:p>
          <a:p>
            <a:r>
              <a:rPr lang="en-US" b="1" dirty="0" err="1">
                <a:solidFill>
                  <a:srgbClr val="B01513"/>
                </a:solidFill>
              </a:rPr>
              <a:t>Segregazione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 smtClean="0">
                <a:solidFill>
                  <a:srgbClr val="B01513"/>
                </a:solidFill>
              </a:rPr>
              <a:t>verticale</a:t>
            </a:r>
            <a:r>
              <a:rPr lang="en-US" dirty="0" smtClean="0"/>
              <a:t>, La </a:t>
            </a:r>
            <a:r>
              <a:rPr lang="en-US" dirty="0" err="1" smtClean="0"/>
              <a:t>probabilità</a:t>
            </a:r>
            <a:r>
              <a:rPr lang="en-US" dirty="0" smtClean="0"/>
              <a:t> per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ricercatrice</a:t>
            </a:r>
            <a:r>
              <a:rPr lang="en-US" dirty="0" smtClean="0"/>
              <a:t> donna di </a:t>
            </a:r>
            <a:r>
              <a:rPr lang="en-US" dirty="0" err="1" smtClean="0"/>
              <a:t>diventare</a:t>
            </a:r>
            <a:r>
              <a:rPr lang="en-US" dirty="0" smtClean="0"/>
              <a:t> </a:t>
            </a:r>
            <a:r>
              <a:rPr lang="en-US" dirty="0" err="1" smtClean="0"/>
              <a:t>dirigente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probabilità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ha un </a:t>
            </a:r>
            <a:r>
              <a:rPr lang="en-US" dirty="0" err="1" smtClean="0"/>
              <a:t>collega</a:t>
            </a:r>
            <a:r>
              <a:rPr lang="en-US" dirty="0" smtClean="0"/>
              <a:t> </a:t>
            </a:r>
            <a:r>
              <a:rPr lang="en-US" dirty="0" err="1" smtClean="0"/>
              <a:t>uomo</a:t>
            </a:r>
            <a:r>
              <a:rPr lang="en-US" dirty="0" smtClean="0"/>
              <a:t>. </a:t>
            </a:r>
            <a:r>
              <a:rPr lang="en-US" dirty="0" err="1" smtClean="0"/>
              <a:t>Eppure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 </a:t>
            </a:r>
            <a:r>
              <a:rPr lang="en-US" dirty="0" err="1"/>
              <a:t>concorso</a:t>
            </a:r>
            <a:r>
              <a:rPr lang="en-US" dirty="0"/>
              <a:t> di </a:t>
            </a:r>
            <a:r>
              <a:rPr lang="en-US" dirty="0" err="1"/>
              <a:t>abilitazione</a:t>
            </a:r>
            <a:r>
              <a:rPr lang="en-US" dirty="0"/>
              <a:t> </a:t>
            </a:r>
            <a:r>
              <a:rPr lang="en-US" dirty="0" err="1"/>
              <a:t>scientifica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2012 </a:t>
            </a:r>
            <a:r>
              <a:rPr lang="en-US" dirty="0" smtClean="0">
                <a:solidFill>
                  <a:srgbClr val="000000"/>
                </a:solidFill>
              </a:rPr>
              <a:t>le </a:t>
            </a:r>
            <a:r>
              <a:rPr lang="en-US" dirty="0" err="1">
                <a:solidFill>
                  <a:srgbClr val="000000"/>
                </a:solidFill>
              </a:rPr>
              <a:t>ricercatrici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INFN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ottenuto</a:t>
            </a:r>
            <a:r>
              <a:rPr lang="en-US" dirty="0"/>
              <a:t> </a:t>
            </a:r>
            <a:r>
              <a:rPr lang="en-US" dirty="0" err="1"/>
              <a:t>l'abilitazione</a:t>
            </a:r>
            <a:r>
              <a:rPr lang="en-US" dirty="0"/>
              <a:t> di I e II fascia con </a:t>
            </a:r>
            <a:r>
              <a:rPr lang="en-US" dirty="0" err="1"/>
              <a:t>percentuali</a:t>
            </a:r>
            <a:r>
              <a:rPr lang="en-US" dirty="0"/>
              <a:t> </a:t>
            </a:r>
            <a:r>
              <a:rPr lang="en-US" dirty="0" err="1"/>
              <a:t>superiori</a:t>
            </a:r>
            <a:r>
              <a:rPr lang="en-US" dirty="0"/>
              <a:t> o non </a:t>
            </a:r>
            <a:r>
              <a:rPr lang="en-US" dirty="0" err="1"/>
              <a:t>inferiori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colleghi</a:t>
            </a:r>
            <a:r>
              <a:rPr lang="en-US" dirty="0"/>
              <a:t> </a:t>
            </a:r>
            <a:r>
              <a:rPr lang="en-US" dirty="0" err="1" smtClean="0"/>
              <a:t>uomini</a:t>
            </a:r>
            <a:endParaRPr lang="en-US" dirty="0"/>
          </a:p>
          <a:p>
            <a:r>
              <a:rPr lang="en-US" b="1" dirty="0" err="1" smtClean="0">
                <a:solidFill>
                  <a:srgbClr val="B01513"/>
                </a:solidFill>
              </a:rPr>
              <a:t>Discriminazione</a:t>
            </a:r>
            <a:r>
              <a:rPr lang="en-US" b="1" dirty="0" smtClean="0">
                <a:solidFill>
                  <a:srgbClr val="B01513"/>
                </a:solidFill>
              </a:rPr>
              <a:t> </a:t>
            </a:r>
            <a:r>
              <a:rPr lang="en-US" b="1" dirty="0" err="1" smtClean="0">
                <a:solidFill>
                  <a:srgbClr val="B01513"/>
                </a:solidFill>
              </a:rPr>
              <a:t>retributiva</a:t>
            </a:r>
            <a:r>
              <a:rPr lang="en-US" dirty="0" smtClean="0"/>
              <a:t>: in media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ricercatrice</a:t>
            </a:r>
            <a:r>
              <a:rPr lang="en-US" dirty="0" smtClean="0"/>
              <a:t> donna </a:t>
            </a:r>
            <a:r>
              <a:rPr lang="en-US" dirty="0" err="1" smtClean="0"/>
              <a:t>guadagna</a:t>
            </a:r>
            <a:r>
              <a:rPr lang="en-US" dirty="0" smtClean="0"/>
              <a:t> </a:t>
            </a:r>
            <a:r>
              <a:rPr lang="en-US" dirty="0"/>
              <a:t>3400 euro </a:t>
            </a:r>
            <a:r>
              <a:rPr lang="en-US" dirty="0" err="1" smtClean="0"/>
              <a:t>all’anno</a:t>
            </a:r>
            <a:r>
              <a:rPr lang="en-US" dirty="0" smtClean="0"/>
              <a:t> (</a:t>
            </a:r>
            <a:r>
              <a:rPr lang="en-US" dirty="0"/>
              <a:t>-6.6%) </a:t>
            </a:r>
            <a:r>
              <a:rPr lang="en-US" dirty="0" smtClean="0"/>
              <a:t>di </a:t>
            </a:r>
            <a:r>
              <a:rPr lang="en-US" dirty="0" err="1" smtClean="0"/>
              <a:t>meno</a:t>
            </a:r>
            <a:r>
              <a:rPr lang="en-US" dirty="0" smtClean="0"/>
              <a:t> di un </a:t>
            </a:r>
            <a:r>
              <a:rPr lang="en-US" dirty="0" err="1" smtClean="0"/>
              <a:t>ricercatore</a:t>
            </a:r>
            <a:r>
              <a:rPr lang="en-US" dirty="0" smtClean="0"/>
              <a:t> </a:t>
            </a:r>
            <a:r>
              <a:rPr lang="en-US" dirty="0" err="1" smtClean="0"/>
              <a:t>uomo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B01513"/>
                </a:solidFill>
              </a:rPr>
              <a:t>Sotto </a:t>
            </a:r>
            <a:r>
              <a:rPr lang="en-US" b="1" dirty="0" err="1">
                <a:solidFill>
                  <a:srgbClr val="B01513"/>
                </a:solidFill>
              </a:rPr>
              <a:t>rappresentazione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nelle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commissioni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dirty="0"/>
              <a:t>di </a:t>
            </a:r>
            <a:r>
              <a:rPr lang="en-US" dirty="0" err="1" smtClean="0"/>
              <a:t>nomina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elettorali</a:t>
            </a:r>
            <a:endParaRPr lang="en-US" dirty="0" smtClean="0"/>
          </a:p>
          <a:p>
            <a:r>
              <a:rPr lang="en-US" b="1" dirty="0" err="1">
                <a:solidFill>
                  <a:srgbClr val="B01513"/>
                </a:solidFill>
              </a:rPr>
              <a:t>Discriminazione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indiretta</a:t>
            </a:r>
            <a:r>
              <a:rPr lang="en-US" b="1" dirty="0">
                <a:solidFill>
                  <a:srgbClr val="B01513"/>
                </a:solidFill>
              </a:rPr>
              <a:t> per </a:t>
            </a:r>
            <a:r>
              <a:rPr lang="en-US" b="1" dirty="0" err="1" smtClean="0">
                <a:solidFill>
                  <a:srgbClr val="B01513"/>
                </a:solidFill>
              </a:rPr>
              <a:t>amministrativi</a:t>
            </a:r>
            <a:r>
              <a:rPr lang="en-US" dirty="0" smtClean="0"/>
              <a:t> </a:t>
            </a:r>
            <a:r>
              <a:rPr lang="en-US" dirty="0" err="1" smtClean="0"/>
              <a:t>dovuta</a:t>
            </a:r>
            <a:r>
              <a:rPr lang="en-US" dirty="0" smtClean="0"/>
              <a:t> al CCL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Segregazione</a:t>
            </a:r>
            <a:r>
              <a:rPr lang="en-US" sz="3600" dirty="0" smtClean="0"/>
              <a:t> </a:t>
            </a:r>
            <a:r>
              <a:rPr lang="en-US" sz="3600" dirty="0" err="1" smtClean="0"/>
              <a:t>orizzontale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8784975" cy="2808309"/>
        </p:xfrm>
        <a:graphic>
          <a:graphicData uri="http://schemas.openxmlformats.org/drawingml/2006/table">
            <a:tbl>
              <a:tblPr firstRow="1" firstCol="1" bandRow="1"/>
              <a:tblGrid>
                <a:gridCol w="1970015"/>
                <a:gridCol w="1113487"/>
                <a:gridCol w="1391863"/>
                <a:gridCol w="1408911"/>
                <a:gridCol w="1408911"/>
                <a:gridCol w="1491788"/>
              </a:tblGrid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CSN1(%)</a:t>
                      </a:r>
                      <a:endParaRPr lang="it-IT" sz="16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CSN2 (%)</a:t>
                      </a:r>
                      <a:endParaRPr lang="it-IT" sz="16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CSN3 (%)</a:t>
                      </a:r>
                      <a:endParaRPr lang="it-IT" sz="16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CSN4 (%)</a:t>
                      </a:r>
                      <a:endParaRPr lang="it-IT" sz="16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CSN5 (%)</a:t>
                      </a:r>
                      <a:endParaRPr lang="it-IT" sz="16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Coordinatori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21</a:t>
                      </a:r>
                      <a:endParaRPr lang="it-IT" sz="16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Resp</a:t>
                      </a:r>
                      <a:r>
                        <a:rPr lang="it-IT" sz="1600" b="1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. Nazionali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20</a:t>
                      </a:r>
                      <a:endParaRPr lang="it-IT" sz="16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Resp</a:t>
                      </a:r>
                      <a:r>
                        <a:rPr lang="it-IT" sz="1600" b="1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. Locali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24</a:t>
                      </a:r>
                      <a:endParaRPr lang="it-IT" sz="16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FTE (INFN +</a:t>
                      </a:r>
                      <a:r>
                        <a:rPr lang="it-IT" sz="1600" b="1" dirty="0" err="1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Univ</a:t>
                      </a:r>
                      <a:r>
                        <a:rPr lang="it-IT" sz="1600" b="1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Talks</a:t>
                      </a:r>
                      <a:endParaRPr lang="it-IT" sz="16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Tesi </a:t>
                      </a:r>
                      <a:r>
                        <a:rPr lang="it-IT" sz="1600" b="1" dirty="0" err="1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PhD</a:t>
                      </a:r>
                      <a:r>
                        <a:rPr lang="it-IT" sz="1600" b="1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939800" y="1213952"/>
            <a:ext cx="894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Percentuale di donne sul totale  all’interno delle Commissioni Scientifiche Nazionali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39799" y="4877813"/>
            <a:ext cx="955873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presenza femminile varia nelle diverse CSN</a:t>
            </a:r>
          </a:p>
          <a:p>
            <a:r>
              <a:rPr lang="it-IT" dirty="0"/>
              <a:t>Normalizzando alla percentuale di FTE si osserva che: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Le donne hanno produzione scientifica </a:t>
            </a:r>
            <a:r>
              <a:rPr lang="it-IT" dirty="0" smtClean="0"/>
              <a:t>rilevante (vedi </a:t>
            </a:r>
            <a:r>
              <a:rPr lang="it-IT" dirty="0" err="1" smtClean="0"/>
              <a:t>talks</a:t>
            </a:r>
            <a:r>
              <a:rPr lang="it-IT" dirty="0" smtClean="0"/>
              <a:t>).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Il numero di coordinatori donne è maggiore o uguale alla loro presenza percentuale (eccetto CSN5)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Il numero di tesi di </a:t>
            </a:r>
            <a:r>
              <a:rPr lang="it-IT" dirty="0" err="1"/>
              <a:t>PhD</a:t>
            </a:r>
            <a:r>
              <a:rPr lang="it-IT" dirty="0"/>
              <a:t> fatte da donne è alto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8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Segregazione</a:t>
            </a:r>
            <a:r>
              <a:rPr lang="en-US" sz="3600" dirty="0" smtClean="0"/>
              <a:t> </a:t>
            </a:r>
            <a:r>
              <a:rPr lang="en-US" sz="3600" dirty="0" err="1" smtClean="0"/>
              <a:t>verticale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8912" y="4123826"/>
            <a:ext cx="11265408" cy="2464346"/>
          </a:xfrm>
        </p:spPr>
        <p:txBody>
          <a:bodyPr>
            <a:noAutofit/>
          </a:bodyPr>
          <a:lstStyle/>
          <a:p>
            <a:pPr lvl="1" algn="just"/>
            <a:r>
              <a:rPr lang="it-IT" altLang="en-US" dirty="0"/>
              <a:t>% per donne e uomini riferita alla popolazione femminile e maschile, rispettivamente  </a:t>
            </a:r>
            <a:endParaRPr lang="it-IT" altLang="en-US" dirty="0" smtClean="0"/>
          </a:p>
          <a:p>
            <a:pPr lvl="1" algn="just"/>
            <a:r>
              <a:rPr lang="en-US" dirty="0" smtClean="0"/>
              <a:t>La </a:t>
            </a:r>
            <a:r>
              <a:rPr lang="en-US" dirty="0" err="1"/>
              <a:t>probabilità</a:t>
            </a:r>
            <a:r>
              <a:rPr lang="en-US" dirty="0"/>
              <a:t> di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dirigente</a:t>
            </a:r>
            <a:r>
              <a:rPr lang="en-US" dirty="0"/>
              <a:t> + primo </a:t>
            </a:r>
            <a:r>
              <a:rPr lang="en-US" dirty="0" err="1"/>
              <a:t>ricercatore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simile per </a:t>
            </a:r>
            <a:r>
              <a:rPr lang="en-US" dirty="0" err="1"/>
              <a:t>uomini</a:t>
            </a:r>
            <a:r>
              <a:rPr lang="en-US" dirty="0"/>
              <a:t> e </a:t>
            </a:r>
            <a:r>
              <a:rPr lang="en-US" dirty="0" err="1"/>
              <a:t>donne</a:t>
            </a:r>
            <a:endParaRPr lang="en-US" dirty="0"/>
          </a:p>
          <a:p>
            <a:r>
              <a:rPr lang="en-US" sz="1800" b="1" dirty="0">
                <a:solidFill>
                  <a:schemeClr val="accent1"/>
                </a:solidFill>
              </a:rPr>
              <a:t>La </a:t>
            </a:r>
            <a:r>
              <a:rPr lang="en-US" sz="1800" b="1" dirty="0" err="1">
                <a:solidFill>
                  <a:schemeClr val="accent1"/>
                </a:solidFill>
              </a:rPr>
              <a:t>probabilità</a:t>
            </a:r>
            <a:r>
              <a:rPr lang="en-US" sz="1800" b="1" dirty="0">
                <a:solidFill>
                  <a:schemeClr val="accent1"/>
                </a:solidFill>
              </a:rPr>
              <a:t> per </a:t>
            </a:r>
            <a:r>
              <a:rPr lang="en-US" sz="1800" b="1" dirty="0" err="1">
                <a:solidFill>
                  <a:schemeClr val="accent1"/>
                </a:solidFill>
              </a:rPr>
              <a:t>una</a:t>
            </a:r>
            <a:r>
              <a:rPr lang="en-US" sz="1800" b="1" dirty="0">
                <a:solidFill>
                  <a:schemeClr val="accent1"/>
                </a:solidFill>
              </a:rPr>
              <a:t> donna di </a:t>
            </a:r>
            <a:r>
              <a:rPr lang="en-US" sz="1800" b="1" dirty="0" err="1">
                <a:solidFill>
                  <a:schemeClr val="accent1"/>
                </a:solidFill>
              </a:rPr>
              <a:t>essere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dirigente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è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meno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della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metà</a:t>
            </a:r>
            <a:r>
              <a:rPr lang="en-US" sz="1800" b="1" dirty="0">
                <a:solidFill>
                  <a:schemeClr val="accent1"/>
                </a:solidFill>
              </a:rPr>
              <a:t> di </a:t>
            </a:r>
            <a:r>
              <a:rPr lang="en-US" sz="1800" b="1" dirty="0" err="1">
                <a:solidFill>
                  <a:schemeClr val="accent1"/>
                </a:solidFill>
              </a:rPr>
              <a:t>quella</a:t>
            </a:r>
            <a:r>
              <a:rPr lang="en-US" sz="1800" b="1" dirty="0">
                <a:solidFill>
                  <a:schemeClr val="accent1"/>
                </a:solidFill>
              </a:rPr>
              <a:t> di un </a:t>
            </a:r>
            <a:r>
              <a:rPr lang="en-US" sz="1800" b="1" dirty="0" err="1">
                <a:solidFill>
                  <a:schemeClr val="accent1"/>
                </a:solidFill>
              </a:rPr>
              <a:t>uomo</a:t>
            </a:r>
            <a:r>
              <a:rPr lang="en-US" sz="1800" dirty="0"/>
              <a:t>: </a:t>
            </a:r>
            <a:r>
              <a:rPr lang="en-US" sz="1800" dirty="0" err="1"/>
              <a:t>nel</a:t>
            </a:r>
            <a:r>
              <a:rPr lang="en-US" sz="1800" dirty="0"/>
              <a:t> 2014, </a:t>
            </a:r>
            <a:r>
              <a:rPr lang="en-US" sz="1800" dirty="0" err="1"/>
              <a:t>fra</a:t>
            </a:r>
            <a:r>
              <a:rPr lang="en-US" sz="1800" dirty="0"/>
              <a:t> le </a:t>
            </a:r>
            <a:r>
              <a:rPr lang="en-US" sz="1800" dirty="0" err="1"/>
              <a:t>donne</a:t>
            </a:r>
            <a:r>
              <a:rPr lang="en-US" sz="1800" dirty="0"/>
              <a:t> solo l'8.6% </a:t>
            </a:r>
            <a:r>
              <a:rPr lang="en-US" sz="1800" dirty="0" err="1"/>
              <a:t>è</a:t>
            </a:r>
            <a:r>
              <a:rPr lang="en-US" sz="1800" dirty="0"/>
              <a:t>  </a:t>
            </a:r>
            <a:r>
              <a:rPr lang="en-US" sz="1800" dirty="0" err="1"/>
              <a:t>dirigente</a:t>
            </a:r>
            <a:r>
              <a:rPr lang="en-US" sz="1800" dirty="0"/>
              <a:t>, </a:t>
            </a:r>
            <a:r>
              <a:rPr lang="en-US" sz="1800" dirty="0" err="1"/>
              <a:t>mentre</a:t>
            </a:r>
            <a:r>
              <a:rPr lang="en-US" sz="1800" dirty="0"/>
              <a:t> per </a:t>
            </a:r>
            <a:r>
              <a:rPr lang="en-US" sz="1800" dirty="0" err="1"/>
              <a:t>gli</a:t>
            </a:r>
            <a:r>
              <a:rPr lang="en-US" sz="1800" dirty="0"/>
              <a:t> </a:t>
            </a:r>
            <a:r>
              <a:rPr lang="en-US" sz="1800" dirty="0" err="1"/>
              <a:t>uomini</a:t>
            </a:r>
            <a:r>
              <a:rPr lang="en-US" sz="1800" dirty="0"/>
              <a:t> </a:t>
            </a:r>
            <a:r>
              <a:rPr lang="en-US" sz="1800" dirty="0" err="1"/>
              <a:t>questa</a:t>
            </a:r>
            <a:r>
              <a:rPr lang="en-US" sz="1800" dirty="0"/>
              <a:t> </a:t>
            </a:r>
            <a:r>
              <a:rPr lang="en-US" sz="1800" dirty="0" err="1"/>
              <a:t>percentuale</a:t>
            </a:r>
            <a:r>
              <a:rPr lang="en-US" sz="1800" dirty="0"/>
              <a:t> sale al 20%. </a:t>
            </a:r>
            <a:r>
              <a:rPr lang="en-US" sz="1800" dirty="0" err="1"/>
              <a:t>Nel</a:t>
            </a:r>
            <a:r>
              <a:rPr lang="en-US" sz="1800" dirty="0"/>
              <a:t> 2015, 7 </a:t>
            </a:r>
            <a:r>
              <a:rPr lang="en-US" sz="1800" dirty="0" err="1"/>
              <a:t>uomini</a:t>
            </a:r>
            <a:r>
              <a:rPr lang="en-US" sz="1800" dirty="0"/>
              <a:t>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diventati</a:t>
            </a:r>
            <a:r>
              <a:rPr lang="en-US" sz="1800" dirty="0"/>
              <a:t> </a:t>
            </a:r>
            <a:r>
              <a:rPr lang="en-US" sz="1800" dirty="0" err="1"/>
              <a:t>dirigenti</a:t>
            </a:r>
            <a:r>
              <a:rPr lang="en-US" sz="1800" dirty="0"/>
              <a:t> di </a:t>
            </a:r>
            <a:r>
              <a:rPr lang="en-US" sz="1800" dirty="0" err="1"/>
              <a:t>ricerca</a:t>
            </a:r>
            <a:r>
              <a:rPr lang="en-US" sz="1800" dirty="0"/>
              <a:t>, ma solo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smtClean="0"/>
              <a:t>donna (</a:t>
            </a:r>
            <a:r>
              <a:rPr lang="en-US" sz="1800" dirty="0" err="1" smtClean="0"/>
              <a:t>già</a:t>
            </a:r>
            <a:r>
              <a:rPr lang="en-US" sz="1800" dirty="0" smtClean="0"/>
              <a:t> </a:t>
            </a:r>
            <a:r>
              <a:rPr lang="en-US" sz="1800" dirty="0" err="1"/>
              <a:t>vicedirettore</a:t>
            </a:r>
            <a:r>
              <a:rPr lang="en-US" sz="1800" dirty="0"/>
              <a:t> a Jefferson Lab dal </a:t>
            </a:r>
            <a:r>
              <a:rPr lang="en-US" sz="1800" dirty="0" smtClean="0"/>
              <a:t>2012). </a:t>
            </a:r>
          </a:p>
          <a:p>
            <a:r>
              <a:rPr lang="en-US" sz="1800" dirty="0" err="1" smtClean="0"/>
              <a:t>Nel</a:t>
            </a:r>
            <a:r>
              <a:rPr lang="en-US" sz="1800" dirty="0" smtClean="0"/>
              <a:t> </a:t>
            </a:r>
            <a:r>
              <a:rPr lang="en-US" sz="1800" dirty="0"/>
              <a:t>2014 solo </a:t>
            </a:r>
            <a:r>
              <a:rPr lang="en-US" sz="1800" dirty="0" err="1"/>
              <a:t>una</a:t>
            </a:r>
            <a:r>
              <a:rPr lang="en-US" sz="1800" dirty="0"/>
              <a:t> donna ha </a:t>
            </a:r>
            <a:r>
              <a:rPr lang="en-US" sz="1800" dirty="0" err="1"/>
              <a:t>vinto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concorso</a:t>
            </a:r>
            <a:r>
              <a:rPr lang="en-US" sz="1800" dirty="0"/>
              <a:t> di primo </a:t>
            </a:r>
            <a:r>
              <a:rPr lang="en-US" sz="1800" dirty="0" err="1" smtClean="0"/>
              <a:t>ricercatore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xx </a:t>
            </a:r>
            <a:r>
              <a:rPr lang="en-US" sz="1800" dirty="0" err="1" smtClean="0"/>
              <a:t>posti</a:t>
            </a:r>
            <a:r>
              <a:rPr lang="en-US" sz="1800" dirty="0" smtClean="0"/>
              <a:t> (a Milano).</a:t>
            </a:r>
            <a:endParaRPr lang="en-US" sz="1800" dirty="0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66149"/>
              </p:ext>
            </p:extLst>
          </p:nvPr>
        </p:nvGraphicFramePr>
        <p:xfrm>
          <a:off x="2612512" y="1150086"/>
          <a:ext cx="7589175" cy="2887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5356"/>
                <a:gridCol w="1549400"/>
                <a:gridCol w="1608666"/>
                <a:gridCol w="1110085"/>
                <a:gridCol w="1545668"/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490644" marB="46800" horzOverflow="overflow"/>
                </a:tc>
                <a:tc gridSpan="2"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418824" marB="46800" horzOverflow="overflow"/>
                </a:tc>
                <a:tc hMerge="1"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444276" marB="46800" horzOverflow="overflow"/>
                </a:tc>
                <a:tc gridSpan="2"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418824" marB="46800" horzOverflow="overflow"/>
                </a:tc>
                <a:tc hMerge="1"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444276" marB="46800" horzOverflow="overflow"/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444276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onne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418824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uomini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418824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donne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418824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uomini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418824" marB="46800" horzOverflow="overflow"/>
                </a:tc>
              </a:tr>
              <a:tr h="812172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Dirigenti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primi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ricercatori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97648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45/104=43%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97648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253/460=55%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97648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75/127=59%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97648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286/454=63%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97648" marB="46800" horzOverflow="overflow"/>
                </a:tc>
              </a:tr>
              <a:tr h="561609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Dirigenti di ricerca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97648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8/104=7.6%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300924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107/460=23%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97648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11/127=8.6%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97648" marB="4680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90/454=20%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97648" marB="46800" horzOverflow="overflow"/>
                </a:tc>
              </a:tr>
            </a:tbl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0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Risposta</a:t>
            </a:r>
            <a:r>
              <a:rPr lang="en-US" sz="3600" dirty="0" smtClean="0"/>
              <a:t> </a:t>
            </a:r>
            <a:r>
              <a:rPr lang="en-US" sz="3600" dirty="0" err="1" smtClean="0"/>
              <a:t>alla</a:t>
            </a:r>
            <a:r>
              <a:rPr lang="en-US" sz="3600" dirty="0" smtClean="0"/>
              <a:t> </a:t>
            </a:r>
            <a:r>
              <a:rPr lang="en-US" sz="3600" dirty="0" err="1" smtClean="0"/>
              <a:t>relazione</a:t>
            </a:r>
            <a:r>
              <a:rPr lang="en-US" sz="3600" dirty="0" smtClean="0"/>
              <a:t> </a:t>
            </a:r>
            <a:r>
              <a:rPr lang="en-US" sz="3600" dirty="0" err="1" smtClean="0"/>
              <a:t>annuale</a:t>
            </a:r>
            <a:r>
              <a:rPr lang="en-US" sz="3600" dirty="0" smtClean="0"/>
              <a:t> 2015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81680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Lettera</a:t>
            </a:r>
            <a:r>
              <a:rPr lang="en-US" dirty="0"/>
              <a:t> del </a:t>
            </a:r>
            <a:r>
              <a:rPr lang="en-US" dirty="0" err="1"/>
              <a:t>Presidente</a:t>
            </a:r>
            <a:r>
              <a:rPr lang="en-US" dirty="0"/>
              <a:t> Fernando </a:t>
            </a:r>
            <a:r>
              <a:rPr lang="en-US" dirty="0" err="1"/>
              <a:t>Ferroni</a:t>
            </a:r>
            <a:r>
              <a:rPr lang="en-US" dirty="0"/>
              <a:t> al CUG, 1 </a:t>
            </a:r>
            <a:r>
              <a:rPr lang="en-US" dirty="0" err="1"/>
              <a:t>aprile</a:t>
            </a:r>
            <a:r>
              <a:rPr lang="en-US" dirty="0"/>
              <a:t> </a:t>
            </a:r>
            <a:r>
              <a:rPr lang="en-US" dirty="0" smtClean="0"/>
              <a:t>2016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Il </a:t>
            </a:r>
            <a:r>
              <a:rPr lang="en-US" b="1" dirty="0" err="1">
                <a:solidFill>
                  <a:schemeClr val="accent1"/>
                </a:solidFill>
              </a:rPr>
              <a:t>Presidente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riconosce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che</a:t>
            </a:r>
            <a:r>
              <a:rPr lang="en-US" b="1" dirty="0">
                <a:solidFill>
                  <a:schemeClr val="accent1"/>
                </a:solidFill>
              </a:rPr>
              <a:t> le </a:t>
            </a:r>
            <a:r>
              <a:rPr lang="en-US" b="1" dirty="0" err="1">
                <a:solidFill>
                  <a:schemeClr val="accent1"/>
                </a:solidFill>
              </a:rPr>
              <a:t>discriminazioni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nell'ente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esistono</a:t>
            </a:r>
            <a:r>
              <a:rPr lang="en-US" b="1" dirty="0">
                <a:solidFill>
                  <a:schemeClr val="accent1"/>
                </a:solidFill>
              </a:rPr>
              <a:t>, ma </a:t>
            </a:r>
            <a:r>
              <a:rPr lang="en-US" b="1" dirty="0" err="1">
                <a:solidFill>
                  <a:schemeClr val="accent1"/>
                </a:solidFill>
              </a:rPr>
              <a:t>ritiene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possano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essere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dovute</a:t>
            </a:r>
            <a:r>
              <a:rPr lang="en-US" b="1" dirty="0">
                <a:solidFill>
                  <a:schemeClr val="accent1"/>
                </a:solidFill>
              </a:rPr>
              <a:t> a </a:t>
            </a:r>
            <a:r>
              <a:rPr lang="en-US" b="1" dirty="0" err="1">
                <a:solidFill>
                  <a:schemeClr val="accent1"/>
                </a:solidFill>
              </a:rPr>
              <a:t>fattori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esterni</a:t>
            </a:r>
            <a:r>
              <a:rPr lang="en-US" b="1" dirty="0">
                <a:solidFill>
                  <a:schemeClr val="accent1"/>
                </a:solidFill>
              </a:rPr>
              <a:t> non </a:t>
            </a:r>
            <a:r>
              <a:rPr lang="en-US" b="1" dirty="0" err="1">
                <a:solidFill>
                  <a:schemeClr val="accent1"/>
                </a:solidFill>
              </a:rPr>
              <a:t>meglio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specificati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/>
              <a:t>Se le </a:t>
            </a:r>
            <a:r>
              <a:rPr lang="en-US" dirty="0" err="1"/>
              <a:t>discriminazioni</a:t>
            </a:r>
            <a:r>
              <a:rPr lang="en-US" dirty="0"/>
              <a:t> </a:t>
            </a:r>
            <a:r>
              <a:rPr lang="en-US" dirty="0" err="1"/>
              <a:t>esistono</a:t>
            </a:r>
            <a:r>
              <a:rPr lang="en-US" dirty="0"/>
              <a:t>, ma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attribuibili</a:t>
            </a:r>
            <a:r>
              <a:rPr lang="en-US" dirty="0"/>
              <a:t> </a:t>
            </a:r>
            <a:r>
              <a:rPr lang="en-US" dirty="0" err="1"/>
              <a:t>all'ente</a:t>
            </a:r>
            <a:r>
              <a:rPr lang="en-US" dirty="0"/>
              <a:t>, </a:t>
            </a:r>
            <a:r>
              <a:rPr lang="en-US" dirty="0" err="1"/>
              <a:t>allora</a:t>
            </a:r>
            <a:r>
              <a:rPr lang="en-US" dirty="0"/>
              <a:t> chi </a:t>
            </a:r>
            <a:r>
              <a:rPr lang="en-US" dirty="0" err="1"/>
              <a:t>sta</a:t>
            </a:r>
            <a:r>
              <a:rPr lang="en-US" dirty="0"/>
              <a:t> </a:t>
            </a:r>
            <a:r>
              <a:rPr lang="en-US" dirty="0" err="1"/>
              <a:t>discriminando</a:t>
            </a:r>
            <a:r>
              <a:rPr lang="en-US" dirty="0"/>
              <a:t>?</a:t>
            </a:r>
          </a:p>
          <a:p>
            <a:r>
              <a:rPr lang="en-US" dirty="0" err="1" smtClean="0">
                <a:latin typeface="Arial Unicode MS" charset="0"/>
                <a:ea typeface="Arial Unicode MS" charset="0"/>
                <a:cs typeface="Arial Unicode MS" charset="0"/>
              </a:rPr>
              <a:t>Onere</a:t>
            </a:r>
            <a:r>
              <a:rPr lang="en-US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della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prova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. </a:t>
            </a:r>
            <a:r>
              <a:rPr lang="en-US" dirty="0" err="1" smtClean="0">
                <a:latin typeface="Arial Unicode MS" charset="0"/>
                <a:ea typeface="Arial Unicode MS" charset="0"/>
                <a:cs typeface="Arial Unicode MS" charset="0"/>
              </a:rPr>
              <a:t>Legge</a:t>
            </a:r>
            <a:r>
              <a:rPr lang="en-US" dirty="0" smtClean="0">
                <a:latin typeface="Arial Unicode MS" charset="0"/>
                <a:ea typeface="Arial Unicode MS" charset="0"/>
                <a:cs typeface="Arial Unicode MS" charset="0"/>
              </a:rPr>
              <a:t> 10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aprile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1991, n. 125,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articolo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4, comma 6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sulla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tutela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giudiziaria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in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caso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di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assunzioni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retribuzioni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en-US" dirty="0" err="1" smtClean="0">
                <a:latin typeface="Arial Unicode MS" charset="0"/>
                <a:ea typeface="Arial Unicode MS" charset="0"/>
                <a:cs typeface="Arial Unicode MS" charset="0"/>
              </a:rPr>
              <a:t>progressioni</a:t>
            </a:r>
            <a:endParaRPr lang="en-US" dirty="0" smtClean="0">
              <a:latin typeface="Arial Unicode MS" charset="0"/>
              <a:ea typeface="Arial Unicode MS" charset="0"/>
              <a:cs typeface="Arial Unicode MS" charset="0"/>
            </a:endParaRPr>
          </a:p>
          <a:p>
            <a:r>
              <a:rPr lang="en-US" dirty="0" err="1" smtClean="0">
                <a:latin typeface="Arial Unicode MS" charset="0"/>
                <a:ea typeface="Arial Unicode MS" charset="0"/>
                <a:cs typeface="Arial Unicode MS" charset="0"/>
              </a:rPr>
              <a:t>Quando</a:t>
            </a:r>
            <a:r>
              <a:rPr lang="en-US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il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ricorrente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fornisce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elementi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di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fatto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desunti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anche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da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dati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di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carattere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statistico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relativi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alle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assunzioni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regimi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retributivi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all'assegnazione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di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mansioni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e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qualifiche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trasferimenti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alla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progressione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in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carriera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ed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licenziamenti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idonei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a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fondare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in termini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precisi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e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concordanti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la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presunzione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dell'esistenza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di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atti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patti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o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comportamenti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discriminatori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in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ragione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 del </a:t>
            </a:r>
            <a:r>
              <a:rPr lang="en-US" dirty="0" err="1">
                <a:latin typeface="Arial Unicode MS" charset="0"/>
                <a:ea typeface="Arial Unicode MS" charset="0"/>
                <a:cs typeface="Arial Unicode MS" charset="0"/>
              </a:rPr>
              <a:t>sesso</a:t>
            </a:r>
            <a:r>
              <a:rPr lang="en-US" dirty="0"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spetta</a:t>
            </a:r>
            <a:r>
              <a:rPr lang="en-US" b="1" dirty="0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 al </a:t>
            </a:r>
            <a:r>
              <a:rPr lang="en-US" b="1" dirty="0" err="1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convenuto</a:t>
            </a:r>
            <a:r>
              <a:rPr lang="en-US" b="1" dirty="0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l'onere</a:t>
            </a:r>
            <a:r>
              <a:rPr lang="en-US" b="1" dirty="0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della</a:t>
            </a:r>
            <a:r>
              <a:rPr lang="en-US" b="1" dirty="0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prova</a:t>
            </a:r>
            <a:r>
              <a:rPr lang="en-US" b="1" dirty="0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sull'insussistenza</a:t>
            </a:r>
            <a:r>
              <a:rPr lang="en-US" b="1" dirty="0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della</a:t>
            </a:r>
            <a:r>
              <a:rPr lang="en-US" b="1" dirty="0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discriminazione</a:t>
            </a:r>
            <a:r>
              <a:rPr lang="en-US" b="1" dirty="0">
                <a:solidFill>
                  <a:schemeClr val="accent1"/>
                </a:solidFill>
                <a:latin typeface="Arial Unicode MS" charset="0"/>
                <a:ea typeface="Arial Unicode MS" charset="0"/>
                <a:cs typeface="Arial Unicode MS" charset="0"/>
              </a:rPr>
              <a:t>.</a:t>
            </a:r>
          </a:p>
          <a:p>
            <a:endParaRPr lang="en-US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1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3" y="0"/>
            <a:ext cx="10080625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16901" y="3802063"/>
            <a:ext cx="5000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</a:rPr>
              <a:t>8/9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046101" y="4899025"/>
            <a:ext cx="5000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</a:rPr>
              <a:t>1/2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48338" y="0"/>
            <a:ext cx="79740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en-US" altLang="en-US" sz="2400" dirty="0" err="1" smtClean="0">
                <a:solidFill>
                  <a:srgbClr val="FFFFFF"/>
                </a:solidFill>
              </a:rPr>
              <a:t>Abilitazione</a:t>
            </a:r>
            <a:r>
              <a:rPr lang="en-US" altLang="en-US" sz="2400" dirty="0" smtClean="0">
                <a:solidFill>
                  <a:srgbClr val="FFFF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</a:rPr>
              <a:t>scientifica</a:t>
            </a:r>
            <a:r>
              <a:rPr lang="en-US" altLang="en-US" sz="2400" dirty="0" smtClean="0">
                <a:solidFill>
                  <a:srgbClr val="FFFF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</a:rPr>
              <a:t>nazionale</a:t>
            </a:r>
            <a:r>
              <a:rPr lang="en-US" altLang="en-US" sz="2400" dirty="0" smtClean="0">
                <a:solidFill>
                  <a:srgbClr val="FFFFFF"/>
                </a:solidFill>
              </a:rPr>
              <a:t> 2012 per area 02-fisica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8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 le </a:t>
            </a:r>
            <a:r>
              <a:rPr lang="en-US" sz="3200" dirty="0" err="1" smtClean="0"/>
              <a:t>donne</a:t>
            </a:r>
            <a:r>
              <a:rPr lang="en-US" sz="3200" dirty="0" smtClean="0"/>
              <a:t> non </a:t>
            </a:r>
            <a:r>
              <a:rPr lang="en-US" sz="3200" dirty="0" err="1" smtClean="0"/>
              <a:t>diventano</a:t>
            </a:r>
            <a:r>
              <a:rPr lang="en-US" sz="3200" dirty="0" smtClean="0"/>
              <a:t> </a:t>
            </a:r>
            <a:r>
              <a:rPr lang="en-US" sz="3200" dirty="0" err="1" smtClean="0"/>
              <a:t>dirigenti</a:t>
            </a:r>
            <a:r>
              <a:rPr lang="en-US" sz="3200" dirty="0" smtClean="0"/>
              <a:t> di </a:t>
            </a:r>
            <a:r>
              <a:rPr lang="en-US" sz="3200" dirty="0" err="1" smtClean="0"/>
              <a:t>ricerca</a:t>
            </a:r>
            <a:r>
              <a:rPr lang="en-US" sz="3200" dirty="0" smtClean="0"/>
              <a:t> </a:t>
            </a:r>
            <a:r>
              <a:rPr lang="en-US" sz="3200" dirty="0" err="1" smtClean="0"/>
              <a:t>nell’ente</a:t>
            </a:r>
            <a:r>
              <a:rPr lang="en-US" sz="3200" dirty="0" smtClean="0"/>
              <a:t>, non </a:t>
            </a:r>
            <a:r>
              <a:rPr lang="en-US" sz="3200" dirty="0" err="1" smtClean="0"/>
              <a:t>è</a:t>
            </a:r>
            <a:r>
              <a:rPr lang="en-US" sz="3200" dirty="0" smtClean="0"/>
              <a:t> </a:t>
            </a:r>
            <a:r>
              <a:rPr lang="en-US" sz="3200" dirty="0" err="1" smtClean="0"/>
              <a:t>perchè</a:t>
            </a:r>
            <a:r>
              <a:rPr lang="en-US" sz="3200" dirty="0" smtClean="0"/>
              <a:t> </a:t>
            </a:r>
            <a:r>
              <a:rPr lang="en-US" sz="3200" dirty="0" err="1" smtClean="0"/>
              <a:t>hanno</a:t>
            </a:r>
            <a:r>
              <a:rPr lang="en-US" sz="3200" dirty="0" smtClean="0"/>
              <a:t> </a:t>
            </a:r>
            <a:r>
              <a:rPr lang="en-US" sz="3200" dirty="0" err="1" smtClean="0"/>
              <a:t>meno</a:t>
            </a:r>
            <a:r>
              <a:rPr lang="en-US" sz="3200" dirty="0" smtClean="0"/>
              <a:t> </a:t>
            </a:r>
            <a:r>
              <a:rPr lang="en-US" sz="3200" dirty="0" err="1" smtClean="0"/>
              <a:t>titoli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 </a:t>
            </a:r>
            <a:r>
              <a:rPr lang="en-US" dirty="0" err="1" smtClean="0"/>
              <a:t>concorso</a:t>
            </a:r>
            <a:r>
              <a:rPr lang="en-US" dirty="0" smtClean="0"/>
              <a:t> di </a:t>
            </a:r>
            <a:r>
              <a:rPr lang="en-US" dirty="0" err="1" smtClean="0"/>
              <a:t>abilitazione</a:t>
            </a:r>
            <a:r>
              <a:rPr lang="en-US" dirty="0" smtClean="0"/>
              <a:t> </a:t>
            </a:r>
            <a:r>
              <a:rPr lang="en-US" dirty="0" err="1"/>
              <a:t>scientifica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2012 per area </a:t>
            </a:r>
            <a:r>
              <a:rPr lang="en-US" dirty="0" smtClean="0"/>
              <a:t>02-fisica, </a:t>
            </a:r>
            <a:r>
              <a:rPr lang="en-US" b="1" dirty="0" smtClean="0">
                <a:solidFill>
                  <a:schemeClr val="accent1"/>
                </a:solidFill>
              </a:rPr>
              <a:t>le </a:t>
            </a:r>
            <a:r>
              <a:rPr lang="en-US" b="1" dirty="0" err="1">
                <a:solidFill>
                  <a:schemeClr val="accent1"/>
                </a:solidFill>
              </a:rPr>
              <a:t>ricercatrici</a:t>
            </a:r>
            <a:r>
              <a:rPr lang="en-US" b="1" dirty="0">
                <a:solidFill>
                  <a:schemeClr val="accent1"/>
                </a:solidFill>
              </a:rPr>
              <a:t> INFN </a:t>
            </a:r>
            <a:r>
              <a:rPr lang="en-US" b="1" dirty="0" err="1">
                <a:solidFill>
                  <a:schemeClr val="accent1"/>
                </a:solidFill>
              </a:rPr>
              <a:t>hanno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ottenuto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l'abilitazione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di I e II fascia con </a:t>
            </a:r>
            <a:r>
              <a:rPr lang="en-US" b="1" dirty="0" err="1">
                <a:solidFill>
                  <a:schemeClr val="accent1"/>
                </a:solidFill>
              </a:rPr>
              <a:t>percentuali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superiori</a:t>
            </a:r>
            <a:r>
              <a:rPr lang="en-US" b="1" dirty="0" smtClean="0">
                <a:solidFill>
                  <a:schemeClr val="accent1"/>
                </a:solidFill>
              </a:rPr>
              <a:t> o non </a:t>
            </a:r>
            <a:r>
              <a:rPr lang="en-US" b="1" dirty="0" err="1">
                <a:solidFill>
                  <a:schemeClr val="accent1"/>
                </a:solidFill>
              </a:rPr>
              <a:t>inferiori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ai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loro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colleghi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uomini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ricercatrici</a:t>
            </a:r>
            <a:r>
              <a:rPr lang="en-US" dirty="0"/>
              <a:t> INFN 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partecipato</a:t>
            </a:r>
            <a:r>
              <a:rPr lang="en-US" dirty="0"/>
              <a:t> al </a:t>
            </a:r>
            <a:r>
              <a:rPr lang="en-US" dirty="0" err="1"/>
              <a:t>concorso</a:t>
            </a:r>
            <a:r>
              <a:rPr lang="en-US" dirty="0"/>
              <a:t> di </a:t>
            </a:r>
            <a:r>
              <a:rPr lang="en-US" dirty="0" err="1"/>
              <a:t>abilitazione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in </a:t>
            </a:r>
            <a:r>
              <a:rPr lang="en-US" dirty="0" err="1"/>
              <a:t>proporzione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 smtClean="0"/>
              <a:t>presenza</a:t>
            </a:r>
            <a:r>
              <a:rPr lang="en-US" dirty="0" smtClean="0"/>
              <a:t> </a:t>
            </a:r>
            <a:r>
              <a:rPr lang="en-US" dirty="0" err="1" smtClean="0"/>
              <a:t>nell’ente</a:t>
            </a:r>
            <a:r>
              <a:rPr lang="en-US" dirty="0" smtClean="0"/>
              <a:t>.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 </a:t>
            </a:r>
            <a:r>
              <a:rPr lang="en-US" dirty="0" err="1"/>
              <a:t>ordinari</a:t>
            </a:r>
            <a:r>
              <a:rPr lang="en-US" dirty="0"/>
              <a:t>: 34/151=0.225 (</a:t>
            </a:r>
            <a:r>
              <a:rPr lang="en-US" dirty="0" err="1"/>
              <a:t>sperimentali</a:t>
            </a:r>
            <a:r>
              <a:rPr lang="en-US" dirty="0"/>
              <a:t>) e 9/46=0.195 (</a:t>
            </a:r>
            <a:r>
              <a:rPr lang="en-US" dirty="0" err="1"/>
              <a:t>teorici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smtClean="0"/>
              <a:t>Solo 2 </a:t>
            </a:r>
            <a:r>
              <a:rPr lang="en-US" dirty="0" err="1" smtClean="0"/>
              <a:t>dipendenti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concorso</a:t>
            </a:r>
            <a:r>
              <a:rPr lang="en-US" dirty="0" smtClean="0"/>
              <a:t> di II fascia in </a:t>
            </a:r>
            <a:r>
              <a:rPr lang="en-US" dirty="0" err="1"/>
              <a:t>fisica</a:t>
            </a:r>
            <a:r>
              <a:rPr lang="en-US" dirty="0"/>
              <a:t> </a:t>
            </a:r>
            <a:r>
              <a:rPr lang="en-US" dirty="0" err="1"/>
              <a:t>teorica</a:t>
            </a:r>
            <a:r>
              <a:rPr lang="en-US" dirty="0"/>
              <a:t> 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teorici</a:t>
            </a:r>
            <a:r>
              <a:rPr lang="en-US" dirty="0"/>
              <a:t> </a:t>
            </a:r>
            <a:r>
              <a:rPr lang="en-US" dirty="0" err="1"/>
              <a:t>stanno</a:t>
            </a:r>
            <a:r>
              <a:rPr lang="en-US" dirty="0"/>
              <a:t> </a:t>
            </a:r>
            <a:r>
              <a:rPr lang="en-US" dirty="0" err="1"/>
              <a:t>forse</a:t>
            </a:r>
            <a:r>
              <a:rPr lang="en-US" dirty="0"/>
              <a:t> </a:t>
            </a:r>
            <a:r>
              <a:rPr lang="en-US" dirty="0" err="1"/>
              <a:t>sparendo</a:t>
            </a:r>
            <a:r>
              <a:rPr lang="en-US" dirty="0"/>
              <a:t> le </a:t>
            </a:r>
            <a:r>
              <a:rPr lang="en-US" dirty="0" err="1"/>
              <a:t>donne</a:t>
            </a:r>
            <a:r>
              <a:rPr lang="en-US" dirty="0"/>
              <a:t> </a:t>
            </a:r>
            <a:r>
              <a:rPr lang="en-US" dirty="0" smtClean="0"/>
              <a:t>neo-</a:t>
            </a:r>
            <a:r>
              <a:rPr lang="en-US" dirty="0" err="1" smtClean="0"/>
              <a:t>assunte</a:t>
            </a:r>
            <a:r>
              <a:rPr lang="en-US" dirty="0"/>
              <a:t>? Le </a:t>
            </a:r>
            <a:r>
              <a:rPr lang="en-US" dirty="0" err="1"/>
              <a:t>donne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fanno</a:t>
            </a:r>
            <a:r>
              <a:rPr lang="en-US" dirty="0"/>
              <a:t> la </a:t>
            </a:r>
            <a:r>
              <a:rPr lang="en-US" dirty="0" err="1"/>
              <a:t>tesi</a:t>
            </a:r>
            <a:r>
              <a:rPr lang="en-US" dirty="0"/>
              <a:t> come </a:t>
            </a:r>
            <a:r>
              <a:rPr lang="en-US" dirty="0" err="1"/>
              <a:t>teoriche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24%. Ma </a:t>
            </a:r>
            <a:r>
              <a:rPr lang="en-US" dirty="0" err="1"/>
              <a:t>quante</a:t>
            </a:r>
            <a:r>
              <a:rPr lang="en-US" dirty="0"/>
              <a:t> </a:t>
            </a:r>
            <a:r>
              <a:rPr lang="en-US" dirty="0" err="1"/>
              <a:t>donne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state </a:t>
            </a:r>
            <a:r>
              <a:rPr lang="en-US" dirty="0" err="1"/>
              <a:t>assunte</a:t>
            </a:r>
            <a:r>
              <a:rPr lang="en-US" dirty="0"/>
              <a:t> come </a:t>
            </a:r>
            <a:r>
              <a:rPr lang="en-US" dirty="0" err="1"/>
              <a:t>teorico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ultimi</a:t>
            </a:r>
            <a:r>
              <a:rPr lang="en-US" dirty="0"/>
              <a:t> 15 </a:t>
            </a:r>
            <a:r>
              <a:rPr lang="en-US" dirty="0" err="1"/>
              <a:t>anni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4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099" y="452718"/>
            <a:ext cx="4414735" cy="790866"/>
          </a:xfrm>
        </p:spPr>
        <p:txBody>
          <a:bodyPr/>
          <a:lstStyle/>
          <a:p>
            <a:r>
              <a:rPr lang="en-US" sz="2800" dirty="0" err="1" smtClean="0"/>
              <a:t>Concorsi</a:t>
            </a:r>
            <a:r>
              <a:rPr lang="en-US" sz="2800" dirty="0" smtClean="0"/>
              <a:t> per </a:t>
            </a:r>
            <a:r>
              <a:rPr lang="en-US" sz="2800" dirty="0" err="1" smtClean="0"/>
              <a:t>dirigente</a:t>
            </a:r>
            <a:r>
              <a:rPr lang="en-US" sz="2800" dirty="0" smtClean="0"/>
              <a:t> di </a:t>
            </a:r>
            <a:r>
              <a:rPr lang="en-US" sz="2800" dirty="0" err="1" smtClean="0"/>
              <a:t>ricerca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lista</a:t>
            </a:r>
            <a:r>
              <a:rPr lang="en-US" sz="2000" dirty="0" smtClean="0"/>
              <a:t> </a:t>
            </a:r>
            <a:r>
              <a:rPr lang="en-US" sz="2000" dirty="0" err="1" smtClean="0"/>
              <a:t>forse</a:t>
            </a:r>
            <a:r>
              <a:rPr lang="en-US" sz="2000" dirty="0" smtClean="0"/>
              <a:t> non </a:t>
            </a:r>
            <a:r>
              <a:rPr lang="en-US" sz="2000" dirty="0" err="1" smtClean="0"/>
              <a:t>completa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82437"/>
              </p:ext>
            </p:extLst>
          </p:nvPr>
        </p:nvGraphicFramePr>
        <p:xfrm>
          <a:off x="398491" y="452718"/>
          <a:ext cx="5237608" cy="6109329"/>
        </p:xfrm>
        <a:graphic>
          <a:graphicData uri="http://schemas.openxmlformats.org/drawingml/2006/table">
            <a:tbl>
              <a:tblPr/>
              <a:tblGrid>
                <a:gridCol w="945397"/>
                <a:gridCol w="1453311"/>
                <a:gridCol w="946751"/>
                <a:gridCol w="965556"/>
                <a:gridCol w="926593"/>
              </a:tblGrid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anno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concorso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uomini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donne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1991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1584/1990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4592/1994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15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1998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6626/1997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18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2001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818/2000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2002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9240/2002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2004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10324/2004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18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2008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12394/2007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15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13619/2009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13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2012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15212/2012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 TD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2015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1667/2014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03264" y="2052918"/>
            <a:ext cx="497119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deserto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 </a:t>
            </a:r>
            <a:r>
              <a:rPr lang="en-US" dirty="0" err="1"/>
              <a:t>anni</a:t>
            </a:r>
            <a:r>
              <a:rPr lang="en-US" dirty="0"/>
              <a:t> </a:t>
            </a:r>
            <a:r>
              <a:rPr lang="en-US" dirty="0" smtClean="0"/>
              <a:t>'90:  </a:t>
            </a:r>
            <a:r>
              <a:rPr lang="en-US" b="1" dirty="0" smtClean="0">
                <a:solidFill>
                  <a:schemeClr val="accent1"/>
                </a:solidFill>
              </a:rPr>
              <a:t>52 </a:t>
            </a:r>
            <a:r>
              <a:rPr lang="en-US" b="1" dirty="0">
                <a:solidFill>
                  <a:schemeClr val="accent1"/>
                </a:solidFill>
              </a:rPr>
              <a:t>U / </a:t>
            </a:r>
            <a:r>
              <a:rPr lang="en-US" b="1" dirty="0" smtClean="0">
                <a:solidFill>
                  <a:schemeClr val="accent1"/>
                </a:solidFill>
              </a:rPr>
              <a:t>1D</a:t>
            </a:r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en-US" altLang="en-US" dirty="0" err="1"/>
              <a:t>Meglio</a:t>
            </a:r>
            <a:r>
              <a:rPr lang="en-US" altLang="en-US" dirty="0"/>
              <a:t> </a:t>
            </a:r>
            <a:r>
              <a:rPr lang="en-US" altLang="en-US" dirty="0" err="1"/>
              <a:t>negli</a:t>
            </a:r>
            <a:r>
              <a:rPr lang="en-US" altLang="en-US" dirty="0"/>
              <a:t> </a:t>
            </a:r>
            <a:r>
              <a:rPr lang="en-US" altLang="en-US" dirty="0" err="1"/>
              <a:t>anni</a:t>
            </a:r>
            <a:r>
              <a:rPr lang="en-US" altLang="en-US" dirty="0"/>
              <a:t> '00 – '10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en-US" altLang="en-US" b="1" dirty="0">
                <a:solidFill>
                  <a:schemeClr val="accent1"/>
                </a:solidFill>
              </a:rPr>
              <a:t>69 U / 13 D  </a:t>
            </a:r>
            <a:r>
              <a:rPr lang="en-US" altLang="en-US" dirty="0"/>
              <a:t>(16% del </a:t>
            </a:r>
            <a:r>
              <a:rPr lang="en-US" altLang="en-US" dirty="0" err="1" smtClean="0"/>
              <a:t>totale</a:t>
            </a:r>
            <a:r>
              <a:rPr lang="en-US" altLang="en-US" dirty="0" smtClean="0"/>
              <a:t>)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endParaRPr lang="en-US" altLang="en-US" dirty="0"/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en-US" altLang="en-US" dirty="0" smtClean="0"/>
              <a:t>Il forte </a:t>
            </a:r>
            <a:r>
              <a:rPr lang="en-US" altLang="en-US" dirty="0" err="1" smtClean="0"/>
              <a:t>peggioramento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negli</a:t>
            </a:r>
            <a:r>
              <a:rPr lang="en-US" altLang="en-US" dirty="0" smtClean="0"/>
              <a:t> </a:t>
            </a:r>
            <a:r>
              <a:rPr lang="en-US" altLang="en-US" dirty="0" err="1"/>
              <a:t>anni</a:t>
            </a:r>
            <a:r>
              <a:rPr lang="en-US" altLang="en-US" dirty="0"/>
              <a:t>  </a:t>
            </a:r>
            <a:r>
              <a:rPr lang="fr-FR" altLang="en-US" dirty="0" smtClean="0"/>
              <a:t>’</a:t>
            </a:r>
            <a:r>
              <a:rPr lang="en-US" altLang="en-US" dirty="0" smtClean="0"/>
              <a:t>10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en-US" altLang="en-US" b="1" dirty="0" smtClean="0"/>
              <a:t>20 U / 2 D </a:t>
            </a:r>
            <a:r>
              <a:rPr lang="en-US" altLang="en-US" dirty="0" smtClean="0"/>
              <a:t>(10% del </a:t>
            </a:r>
            <a:r>
              <a:rPr lang="en-US" altLang="en-US" dirty="0" err="1" smtClean="0"/>
              <a:t>totale</a:t>
            </a:r>
            <a:r>
              <a:rPr lang="en-US" altLang="en-US" dirty="0" smtClean="0"/>
              <a:t>)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en-US" altLang="en-US" dirty="0" smtClean="0"/>
              <a:t>Ma </a:t>
            </a:r>
            <a:r>
              <a:rPr lang="en-US" altLang="en-US" dirty="0" err="1" smtClean="0"/>
              <a:t>hanno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avuto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l’abilitazione</a:t>
            </a:r>
            <a:endParaRPr lang="en-US" altLang="en-US" dirty="0"/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en-US" altLang="en-US" dirty="0" err="1" smtClean="0"/>
              <a:t>universitaria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nella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misura</a:t>
            </a:r>
            <a:r>
              <a:rPr lang="en-US" altLang="en-US" dirty="0" smtClean="0"/>
              <a:t> del 22%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endParaRPr lang="en-US" dirty="0"/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2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1340</TotalTime>
  <Words>2236</Words>
  <Application>Microsoft Macintosh PowerPoint</Application>
  <PresentationFormat>Personalizzato</PresentationFormat>
  <Paragraphs>324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Ion</vt:lpstr>
      <vt:lpstr>Piano Triennale di Azioni Positive  Punti di rilevanza per la GE https://web.infn.it/CUG/images/alfresco/Ptap/20150331_del_cd_13635.pdf</vt:lpstr>
      <vt:lpstr>Strategia europea per la scienza e il genere </vt:lpstr>
      <vt:lpstr>Fix the numbers: no number, no problem</vt:lpstr>
      <vt:lpstr>Segregazione orizzontale</vt:lpstr>
      <vt:lpstr>Segregazione verticale</vt:lpstr>
      <vt:lpstr>Risposta alla relazione annuale 2015</vt:lpstr>
      <vt:lpstr>Presentazione di PowerPoint</vt:lpstr>
      <vt:lpstr>Se le donne non diventano dirigenti di ricerca nell’ente, non è perchè hanno meno titoli</vt:lpstr>
      <vt:lpstr>Concorsi per dirigente di ricerca  (lista forse non completa)</vt:lpstr>
      <vt:lpstr>Presentazione di PowerPoint</vt:lpstr>
      <vt:lpstr>Gender balance nelle commissioni </vt:lpstr>
      <vt:lpstr>Statistiche di genere</vt:lpstr>
      <vt:lpstr>Fix/Support the women (and men)</vt:lpstr>
      <vt:lpstr>From fix women =&gt; fix institutions</vt:lpstr>
      <vt:lpstr>Fix the institutions – obiettivi del cambiamento strutturale  </vt:lpstr>
      <vt:lpstr>Elaborazione di una strategia di comunicazione PTAP 1.1</vt:lpstr>
      <vt:lpstr>Bandi di concorsi e Codice Minerva</vt:lpstr>
      <vt:lpstr>Presentazione di PowerPoint</vt:lpstr>
      <vt:lpstr>Migliorare la gestione del personale e l’ambiente di lavoro PTAP 5.</vt:lpstr>
      <vt:lpstr>Priorità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</cp:lastModifiedBy>
  <cp:revision>259</cp:revision>
  <cp:lastPrinted>2016-07-15T16:12:35Z</cp:lastPrinted>
  <dcterms:created xsi:type="dcterms:W3CDTF">2016-07-15T09:56:47Z</dcterms:created>
  <dcterms:modified xsi:type="dcterms:W3CDTF">2016-07-22T08:51:26Z</dcterms:modified>
</cp:coreProperties>
</file>