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6" r:id="rId2"/>
    <p:sldId id="341" r:id="rId3"/>
    <p:sldId id="342" r:id="rId4"/>
    <p:sldId id="390" r:id="rId5"/>
    <p:sldId id="391" r:id="rId6"/>
    <p:sldId id="392" r:id="rId7"/>
    <p:sldId id="393" r:id="rId8"/>
    <p:sldId id="432" r:id="rId9"/>
    <p:sldId id="396" r:id="rId10"/>
    <p:sldId id="437" r:id="rId11"/>
    <p:sldId id="436" r:id="rId12"/>
    <p:sldId id="399" r:id="rId13"/>
    <p:sldId id="433" r:id="rId14"/>
    <p:sldId id="434" r:id="rId15"/>
    <p:sldId id="435" r:id="rId16"/>
    <p:sldId id="406" r:id="rId17"/>
    <p:sldId id="408" r:id="rId18"/>
    <p:sldId id="416" r:id="rId19"/>
    <p:sldId id="401" r:id="rId20"/>
    <p:sldId id="402" r:id="rId21"/>
    <p:sldId id="403" r:id="rId22"/>
    <p:sldId id="414" r:id="rId23"/>
    <p:sldId id="346" r:id="rId24"/>
    <p:sldId id="438" r:id="rId25"/>
    <p:sldId id="371" r:id="rId26"/>
    <p:sldId id="379" r:id="rId27"/>
    <p:sldId id="359" r:id="rId28"/>
    <p:sldId id="372" r:id="rId29"/>
    <p:sldId id="375" r:id="rId30"/>
    <p:sldId id="257" r:id="rId31"/>
    <p:sldId id="430" r:id="rId32"/>
    <p:sldId id="327" r:id="rId33"/>
    <p:sldId id="385" r:id="rId34"/>
    <p:sldId id="376" r:id="rId35"/>
    <p:sldId id="377" r:id="rId36"/>
    <p:sldId id="262" r:id="rId37"/>
    <p:sldId id="415" r:id="rId38"/>
    <p:sldId id="442" r:id="rId39"/>
    <p:sldId id="440" r:id="rId40"/>
    <p:sldId id="431" r:id="rId41"/>
    <p:sldId id="43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1163" autoAdjust="0"/>
    <p:restoredTop sz="80399" autoAdjust="0"/>
  </p:normalViewPr>
  <p:slideViewPr>
    <p:cSldViewPr snapToGrid="0" snapToObjects="1">
      <p:cViewPr>
        <p:scale>
          <a:sx n="75" d="100"/>
          <a:sy n="75" d="100"/>
        </p:scale>
        <p:origin x="-256" y="-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1T01:32:43.336" idx="3">
    <p:pos x="6331" y="1293"/>
    <p:text>https://www.youtube.com/watch?v=nLjFTHTgEVU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1T01:32:43.336" idx="4">
    <p:pos x="6331" y="1293"/>
    <p:text>https://www.youtube.com/watch?v=nLjFTHTgEVU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B31C-CECE-434C-A038-98F2236A9A60}" type="datetimeFigureOut">
              <a:rPr lang="it-IT" smtClean="0"/>
              <a:t>12/12/16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9A45-7973-DC4F-8D59-77F9BF71AEB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638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8A3E-FB13-BC41-86C8-F2673E444B8C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C67D-FADD-B04C-90A8-5A6D607ADE1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A1E71E-5139-A947-BC1D-4139B8BF9259}" type="slidenum">
              <a:rPr lang="en-US"/>
              <a:pPr/>
              <a:t>2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A42E8-C1A9-3241-A795-F0C355B13460}" type="slidenum">
              <a:rPr lang="en-US"/>
              <a:pPr/>
              <a:t>15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A42E8-C1A9-3241-A795-F0C355B13460}" type="slidenum">
              <a:rPr lang="en-US"/>
              <a:pPr/>
              <a:t>16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664D7-7951-A64E-9857-F5E03D7E5F26}" type="slidenum">
              <a:rPr lang="en-US"/>
              <a:pPr/>
              <a:t>17</a:t>
            </a:fld>
            <a:endParaRPr 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0B8FF-3F76-894E-9F23-A64DED59184C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www.youtube.com</a:t>
            </a:r>
            <a:r>
              <a:rPr lang="it-IT" dirty="0" smtClean="0"/>
              <a:t>/</a:t>
            </a:r>
            <a:r>
              <a:rPr lang="it-IT" dirty="0" err="1" smtClean="0"/>
              <a:t>watch?v</a:t>
            </a:r>
            <a:r>
              <a:rPr lang="it-IT" dirty="0" smtClean="0"/>
              <a:t>=Y7EzKQWGFIE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8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8500C-7BAA-8B49-BA3C-B894F6B9A3B0}" type="slidenum">
              <a:rPr lang="en-US"/>
              <a:pPr/>
              <a:t>23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68B72C-0465-4F41-B621-F339622B58D6}" type="slidenum">
              <a:rPr lang="en-US"/>
              <a:pPr/>
              <a:t>27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necessari</a:t>
            </a:r>
            <a:r>
              <a:rPr lang="it-IT" baseline="0" dirty="0" smtClean="0"/>
              <a:t> dei cambiamenti strutturali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1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2000-2010 </a:t>
            </a:r>
            <a:r>
              <a:rPr lang="en-US" dirty="0" err="1" smtClean="0">
                <a:solidFill>
                  <a:srgbClr val="800000"/>
                </a:solidFill>
              </a:rPr>
              <a:t>strategia</a:t>
            </a:r>
            <a:r>
              <a:rPr lang="en-US" dirty="0" smtClean="0">
                <a:solidFill>
                  <a:srgbClr val="800000"/>
                </a:solidFill>
              </a:rPr>
              <a:t> di </a:t>
            </a:r>
            <a:r>
              <a:rPr lang="en-US" dirty="0" err="1" smtClean="0">
                <a:solidFill>
                  <a:srgbClr val="800000"/>
                </a:solidFill>
              </a:rPr>
              <a:t>Lisbona</a:t>
            </a:r>
            <a:r>
              <a:rPr lang="en-US" dirty="0" smtClean="0">
                <a:solidFill>
                  <a:srgbClr val="800000"/>
                </a:solidFill>
              </a:rPr>
              <a:t>:</a:t>
            </a:r>
          </a:p>
          <a:p>
            <a:pPr>
              <a:buNone/>
            </a:pPr>
            <a:r>
              <a:rPr lang="en-US" dirty="0" err="1" smtClean="0"/>
              <a:t>l'Europa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la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e </a:t>
            </a:r>
            <a:r>
              <a:rPr lang="en-US" dirty="0" err="1" smtClean="0"/>
              <a:t>dell'innovazione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Servono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/</a:t>
            </a:r>
            <a:r>
              <a:rPr lang="en-US" dirty="0" err="1" smtClean="0"/>
              <a:t>ricercatrici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2005 </a:t>
            </a:r>
            <a:r>
              <a:rPr lang="en-US" dirty="0" err="1" smtClean="0">
                <a:solidFill>
                  <a:srgbClr val="800000"/>
                </a:solidFill>
              </a:rPr>
              <a:t>Carta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europea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dei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ricercatori</a:t>
            </a: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2006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Tabella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marcia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per la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parità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fra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le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donne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gli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uomini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(2006-2010),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Codice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delle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pari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opportunità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tra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uomo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e donna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legge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186/2006)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87A7B-A847-A34C-9E81-7900F2FBDBC2}" type="slidenum">
              <a:rPr lang="en-US"/>
              <a:pPr/>
              <a:t>3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</a:t>
            </a:r>
            <a:r>
              <a:rPr lang="it-IT" baseline="0" dirty="0" smtClean="0"/>
              <a:t> è l’immagine di New York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Capacità di elaborare informazioni</a:t>
            </a:r>
            <a:r>
              <a:rPr lang="it-IT" baseline="0" dirty="0" smtClean="0"/>
              <a:t> ci dà un enorme vantaggio.</a:t>
            </a:r>
          </a:p>
          <a:p>
            <a:r>
              <a:rPr lang="it-IT" baseline="0" dirty="0" smtClean="0"/>
              <a:t>Lavora per associazioni veloci, basate su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Capacità di elaborare informazioni</a:t>
            </a:r>
            <a:r>
              <a:rPr lang="it-IT" baseline="0" dirty="0" smtClean="0"/>
              <a:t> ci dà un enorme vantaggio.</a:t>
            </a:r>
          </a:p>
          <a:p>
            <a:r>
              <a:rPr lang="it-IT" baseline="0" dirty="0" smtClean="0"/>
              <a:t>Lavora per associazioni veloci, basate su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La </a:t>
            </a:r>
            <a:r>
              <a:rPr lang="en-US" sz="1200" dirty="0" err="1" smtClean="0">
                <a:solidFill>
                  <a:srgbClr val="B80047"/>
                </a:solidFill>
                <a:cs typeface="Helvetica;Arial" charset="0"/>
              </a:rPr>
              <a:t>capacità</a:t>
            </a:r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 di </a:t>
            </a:r>
            <a:r>
              <a:rPr lang="en-US" sz="1200" dirty="0" err="1" smtClean="0">
                <a:solidFill>
                  <a:srgbClr val="B80047"/>
                </a:solidFill>
                <a:cs typeface="Helvetica;Arial" charset="0"/>
              </a:rPr>
              <a:t>usare</a:t>
            </a:r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 </a:t>
            </a:r>
            <a:r>
              <a:rPr lang="en-US" sz="1200" dirty="0" err="1" smtClean="0">
                <a:solidFill>
                  <a:srgbClr val="B80047"/>
                </a:solidFill>
                <a:cs typeface="Helvetica;Arial" charset="0"/>
              </a:rPr>
              <a:t>associazioni</a:t>
            </a:r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 </a:t>
            </a:r>
            <a:r>
              <a:rPr lang="en-US" sz="1200" dirty="0" err="1" smtClean="0">
                <a:solidFill>
                  <a:srgbClr val="B80047"/>
                </a:solidFill>
                <a:cs typeface="Helvetica;Arial" charset="0"/>
              </a:rPr>
              <a:t>veloci</a:t>
            </a:r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 </a:t>
            </a:r>
            <a:r>
              <a:rPr lang="en-US" sz="1200" dirty="0" err="1" smtClean="0">
                <a:solidFill>
                  <a:srgbClr val="B80047"/>
                </a:solidFill>
                <a:cs typeface="Helvetica;Arial" charset="0"/>
              </a:rPr>
              <a:t>è</a:t>
            </a:r>
            <a:r>
              <a:rPr lang="en-US" sz="1200" dirty="0" smtClean="0">
                <a:solidFill>
                  <a:srgbClr val="B80047"/>
                </a:solidFill>
                <a:cs typeface="Helvetica;Arial" charset="0"/>
              </a:rPr>
              <a:t> molto utile</a:t>
            </a:r>
          </a:p>
          <a:p>
            <a:r>
              <a:rPr lang="en-US" sz="1200" dirty="0" smtClean="0"/>
              <a:t>Le </a:t>
            </a:r>
            <a:r>
              <a:rPr lang="en-US" sz="1200" dirty="0" err="1" smtClean="0"/>
              <a:t>associazioni</a:t>
            </a:r>
            <a:r>
              <a:rPr lang="en-US" sz="1200" dirty="0" smtClean="0"/>
              <a:t> </a:t>
            </a:r>
            <a:r>
              <a:rPr lang="en-US" sz="1200" dirty="0" err="1" smtClean="0"/>
              <a:t>veloci</a:t>
            </a:r>
            <a:r>
              <a:rPr lang="en-US" sz="1200" dirty="0" smtClean="0"/>
              <a:t> </a:t>
            </a:r>
            <a:r>
              <a:rPr lang="en-US" sz="1200" dirty="0" err="1" smtClean="0"/>
              <a:t>sono</a:t>
            </a:r>
            <a:r>
              <a:rPr lang="en-US" sz="1200" dirty="0" smtClean="0"/>
              <a:t> </a:t>
            </a:r>
            <a:r>
              <a:rPr lang="en-US" sz="1200" dirty="0" err="1" smtClean="0"/>
              <a:t>condizionate</a:t>
            </a:r>
            <a:r>
              <a:rPr lang="en-US" sz="1200" dirty="0" smtClean="0"/>
              <a:t> </a:t>
            </a:r>
            <a:r>
              <a:rPr lang="en-US" sz="1200" dirty="0" err="1" smtClean="0"/>
              <a:t>dalle</a:t>
            </a:r>
            <a:r>
              <a:rPr lang="en-US" sz="1200" dirty="0" smtClean="0"/>
              <a:t> </a:t>
            </a:r>
            <a:r>
              <a:rPr lang="en-US" sz="1200" dirty="0" err="1" smtClean="0"/>
              <a:t>nostre</a:t>
            </a:r>
            <a:r>
              <a:rPr lang="en-US" sz="1200" dirty="0" smtClean="0"/>
              <a:t> </a:t>
            </a:r>
            <a:r>
              <a:rPr lang="en-US" sz="1200" dirty="0" err="1" smtClean="0"/>
              <a:t>esperienze</a:t>
            </a:r>
            <a:r>
              <a:rPr lang="en-US" sz="1200" dirty="0" smtClean="0"/>
              <a:t> </a:t>
            </a:r>
            <a:r>
              <a:rPr lang="en-US" sz="1200" dirty="0" err="1" smtClean="0"/>
              <a:t>precedenti</a:t>
            </a:r>
            <a:r>
              <a:rPr lang="en-US" sz="1200" dirty="0" smtClean="0"/>
              <a:t>, </a:t>
            </a:r>
            <a:r>
              <a:rPr lang="en-US" sz="1200" dirty="0" err="1" smtClean="0"/>
              <a:t>conoscenze</a:t>
            </a:r>
            <a:r>
              <a:rPr lang="en-US" sz="1200" dirty="0" smtClean="0"/>
              <a:t>, </a:t>
            </a:r>
            <a:r>
              <a:rPr lang="en-US" sz="1200" dirty="0" err="1" smtClean="0"/>
              <a:t>ambiente</a:t>
            </a:r>
            <a:r>
              <a:rPr lang="en-US" sz="1200" dirty="0" smtClean="0"/>
              <a:t> </a:t>
            </a:r>
            <a:r>
              <a:rPr lang="en-US" sz="1200" dirty="0" err="1" smtClean="0"/>
              <a:t>culturale</a:t>
            </a:r>
            <a:r>
              <a:rPr lang="en-US" sz="1200" dirty="0" smtClean="0"/>
              <a:t>; non </a:t>
            </a:r>
            <a:r>
              <a:rPr lang="en-US" sz="1200" dirty="0" err="1" smtClean="0"/>
              <a:t>sono</a:t>
            </a:r>
            <a:r>
              <a:rPr lang="en-US" sz="1200" dirty="0" smtClean="0"/>
              <a:t> </a:t>
            </a:r>
            <a:r>
              <a:rPr lang="en-US" sz="1200" dirty="0" err="1" smtClean="0"/>
              <a:t>quindi</a:t>
            </a:r>
            <a:r>
              <a:rPr lang="en-US" sz="1200" dirty="0" smtClean="0"/>
              <a:t> </a:t>
            </a:r>
            <a:r>
              <a:rPr lang="en-US" sz="1200" dirty="0" err="1" smtClean="0"/>
              <a:t>esenti</a:t>
            </a:r>
            <a:r>
              <a:rPr lang="en-US" sz="1200" dirty="0" smtClean="0"/>
              <a:t> </a:t>
            </a:r>
            <a:r>
              <a:rPr lang="en-US" sz="1200" dirty="0" err="1" smtClean="0"/>
              <a:t>dai</a:t>
            </a:r>
            <a:r>
              <a:rPr lang="en-US" sz="1200" dirty="0" smtClean="0"/>
              <a:t> </a:t>
            </a:r>
            <a:r>
              <a:rPr lang="en-US" sz="1200" dirty="0" err="1" smtClean="0"/>
              <a:t>pregiudizi</a:t>
            </a:r>
            <a:r>
              <a:rPr lang="en-US" sz="1200" dirty="0" smtClean="0"/>
              <a:t> e </a:t>
            </a:r>
            <a:r>
              <a:rPr lang="en-US" sz="1200" dirty="0" err="1" smtClean="0"/>
              <a:t>stereotipi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e </a:t>
            </a:r>
            <a:r>
              <a:rPr lang="en-US" sz="1200" dirty="0" err="1" smtClean="0"/>
              <a:t>possono</a:t>
            </a:r>
            <a:r>
              <a:rPr lang="en-US" sz="1200" dirty="0" smtClean="0"/>
              <a:t> </a:t>
            </a:r>
            <a:r>
              <a:rPr lang="en-US" sz="1200" dirty="0" err="1" smtClean="0"/>
              <a:t>indurci</a:t>
            </a:r>
            <a:r>
              <a:rPr lang="en-US" sz="1200" dirty="0" smtClean="0"/>
              <a:t> in </a:t>
            </a:r>
            <a:r>
              <a:rPr lang="en-US" sz="1200" dirty="0" err="1" smtClean="0"/>
              <a:t>errore</a:t>
            </a:r>
            <a:r>
              <a:rPr lang="en-US" sz="1200" dirty="0" smtClean="0"/>
              <a:t> se </a:t>
            </a:r>
            <a:r>
              <a:rPr lang="en-US" sz="1200" dirty="0" err="1" smtClean="0"/>
              <a:t>dobbiamo</a:t>
            </a:r>
            <a:r>
              <a:rPr lang="en-US" sz="1200" dirty="0" smtClean="0"/>
              <a:t> </a:t>
            </a:r>
            <a:r>
              <a:rPr lang="en-US" sz="1200" dirty="0" err="1" smtClean="0"/>
              <a:t>valutare</a:t>
            </a:r>
            <a:r>
              <a:rPr lang="en-US" sz="1200" dirty="0" smtClean="0"/>
              <a:t> secondo </a:t>
            </a:r>
            <a:r>
              <a:rPr lang="en-US" sz="1200" dirty="0" err="1" smtClean="0"/>
              <a:t>un'analisi</a:t>
            </a:r>
            <a:r>
              <a:rPr lang="en-US" sz="1200" dirty="0" smtClean="0"/>
              <a:t> e non secondo un </a:t>
            </a:r>
            <a:r>
              <a:rPr lang="en-US" sz="1200" dirty="0" err="1" smtClean="0"/>
              <a:t>istinto</a:t>
            </a:r>
            <a:r>
              <a:rPr lang="en-US" sz="1200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70% delle persone è più lento a rispondere a questo test, perché la nostra esperienza tende a associare</a:t>
            </a:r>
            <a:r>
              <a:rPr lang="it-IT" baseline="0" dirty="0" smtClean="0"/>
              <a:t> uomo con xx e con xx</a:t>
            </a:r>
          </a:p>
          <a:p>
            <a:r>
              <a:rPr lang="it-IT" baseline="0" dirty="0" smtClean="0"/>
              <a:t>Questo indipendentemente che noi crediamo questo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https</a:t>
            </a:r>
            <a:r>
              <a:rPr lang="it-IT" baseline="0" dirty="0" smtClean="0"/>
              <a:t>://</a:t>
            </a:r>
            <a:r>
              <a:rPr lang="it-IT" baseline="0" dirty="0" err="1" smtClean="0"/>
              <a:t>www.youtube.com</a:t>
            </a:r>
            <a:r>
              <a:rPr lang="it-IT" baseline="0" dirty="0" smtClean="0"/>
              <a:t>/</a:t>
            </a:r>
            <a:r>
              <a:rPr lang="it-IT" baseline="0" dirty="0" err="1" smtClean="0"/>
              <a:t>watch?v</a:t>
            </a:r>
            <a:r>
              <a:rPr lang="it-IT" baseline="0" dirty="0" smtClean="0"/>
              <a:t>=Y7EzKQWGFIE</a:t>
            </a:r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5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70% delle persone è più lento a rispondere a questo test, perché la nostra esperienza tende a associare</a:t>
            </a:r>
            <a:r>
              <a:rPr lang="it-IT" baseline="0" dirty="0" smtClean="0"/>
              <a:t> uomo con xx e con xx</a:t>
            </a:r>
          </a:p>
          <a:p>
            <a:r>
              <a:rPr lang="it-IT" baseline="0" dirty="0" smtClean="0"/>
              <a:t>Questo indipendentemente che noi crediamo questo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https</a:t>
            </a:r>
            <a:r>
              <a:rPr lang="it-IT" baseline="0" dirty="0" smtClean="0"/>
              <a:t>://</a:t>
            </a:r>
            <a:r>
              <a:rPr lang="it-IT" baseline="0" dirty="0" err="1" smtClean="0"/>
              <a:t>www.youtube.com</a:t>
            </a:r>
            <a:r>
              <a:rPr lang="it-IT" baseline="0" dirty="0" smtClean="0"/>
              <a:t>/</a:t>
            </a:r>
            <a:r>
              <a:rPr lang="it-IT" baseline="0" dirty="0" err="1" smtClean="0"/>
              <a:t>watch?v</a:t>
            </a:r>
            <a:r>
              <a:rPr lang="it-IT" baseline="0" dirty="0" smtClean="0"/>
              <a:t>=Y7EzKQWGFIE</a:t>
            </a:r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5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Toccano le</a:t>
            </a:r>
            <a:r>
              <a:rPr lang="it-IT" baseline="0" dirty="0" smtClean="0"/>
              <a:t> corde profonde delle nostre paure e sentimenti</a:t>
            </a:r>
          </a:p>
          <a:p>
            <a:r>
              <a:rPr lang="it-IT" dirty="0" smtClean="0"/>
              <a:t>Siamo portati a negarle</a:t>
            </a:r>
            <a:r>
              <a:rPr lang="it-IT" baseline="0" dirty="0" smtClean="0"/>
              <a:t> </a:t>
            </a:r>
            <a:r>
              <a:rPr lang="it-IT" dirty="0" smtClean="0"/>
              <a:t>o minimizzare</a:t>
            </a:r>
            <a:r>
              <a:rPr lang="it-IT" baseline="0" dirty="0" smtClean="0"/>
              <a:t> l-effetto dei pregiudizi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 txBox="1">
            <a:spLocks/>
          </p:cNvSpPr>
          <p:nvPr userDrawn="1"/>
        </p:nvSpPr>
        <p:spPr>
          <a:xfrm>
            <a:off x="10367434" y="6226176"/>
            <a:ext cx="1206500" cy="454025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 marL="37931725" indent="-37474525" eaLnBrk="0" hangingPunct="0"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 eaLnBrk="0" hangingPunct="0"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 eaLnBrk="0" hangingPunct="0"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 eaLnBrk="0" hangingPunct="0"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382D6568-23C1-A74F-9BC9-702604CEC797}" type="slidenum">
              <a:rPr lang="it-IT" sz="1400" smtClean="0">
                <a:solidFill>
                  <a:srgbClr val="898989"/>
                </a:solidFill>
                <a:latin typeface="Arial" charset="0"/>
                <a:cs typeface="Arial" charset="0"/>
              </a:rPr>
              <a:pPr algn="r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‹n.›</a:t>
            </a:fld>
            <a:endParaRPr lang="it-IT" sz="14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Alessia Bruni, Bologna per il CUG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6988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154954" y="770480"/>
            <a:ext cx="8825659" cy="1981200"/>
          </a:xfrm>
        </p:spPr>
        <p:txBody>
          <a:bodyPr/>
          <a:lstStyle/>
          <a:p>
            <a:r>
              <a:rPr lang="it-IT" sz="3600" dirty="0" smtClean="0"/>
              <a:t>Genere</a:t>
            </a:r>
            <a:r>
              <a:rPr lang="it-IT" sz="3600" dirty="0"/>
              <a:t> </a:t>
            </a:r>
            <a:r>
              <a:rPr lang="it-IT" sz="3600" dirty="0" smtClean="0"/>
              <a:t>nella ricerca, </a:t>
            </a:r>
            <a:r>
              <a:rPr lang="it-IT" sz="3600" dirty="0" err="1" smtClean="0"/>
              <a:t>bias</a:t>
            </a:r>
            <a:r>
              <a:rPr lang="it-IT" sz="3600" dirty="0" smtClean="0"/>
              <a:t> inconsapevoli,  cambiamenti strutturali per la ricerca</a:t>
            </a:r>
            <a:endParaRPr lang="it-IT" sz="3600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half" idx="2"/>
          </p:nvPr>
        </p:nvSpPr>
        <p:spPr>
          <a:xfrm>
            <a:off x="626533" y="2751680"/>
            <a:ext cx="6858001" cy="32681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Piano di questa presentazione:</a:t>
            </a:r>
          </a:p>
          <a:p>
            <a:endParaRPr lang="it-IT" sz="2000" dirty="0" smtClean="0"/>
          </a:p>
          <a:p>
            <a:r>
              <a:rPr lang="it-IT" sz="2000" dirty="0" smtClean="0"/>
              <a:t>Qualche concetto fondamentale: sesso e genere, </a:t>
            </a:r>
            <a:r>
              <a:rPr lang="it-IT" sz="2000" dirty="0" err="1" smtClean="0"/>
              <a:t>pre</a:t>
            </a:r>
            <a:r>
              <a:rPr lang="it-IT" sz="2000" dirty="0" smtClean="0"/>
              <a:t>-giudizi (</a:t>
            </a:r>
            <a:r>
              <a:rPr lang="it-IT" sz="2000" dirty="0" err="1" smtClean="0"/>
              <a:t>unconscious</a:t>
            </a:r>
            <a:r>
              <a:rPr lang="it-IT" sz="2000" dirty="0" smtClean="0"/>
              <a:t> </a:t>
            </a:r>
            <a:r>
              <a:rPr lang="it-IT" sz="2000" dirty="0" err="1" smtClean="0"/>
              <a:t>bias</a:t>
            </a:r>
            <a:r>
              <a:rPr lang="it-IT" sz="2000" dirty="0" smtClean="0"/>
              <a:t>), stereotipi</a:t>
            </a:r>
          </a:p>
          <a:p>
            <a:endParaRPr lang="it-IT" sz="2000" dirty="0" smtClean="0"/>
          </a:p>
          <a:p>
            <a:r>
              <a:rPr lang="it-IT" sz="2000" dirty="0" smtClean="0"/>
              <a:t>Cambiamenti strutturali, anche alla luce del decreto di riordino degli enti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7" y="2226732"/>
            <a:ext cx="4148668" cy="414866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3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" y="723900"/>
            <a:ext cx="10820400" cy="5410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68295" y="4284141"/>
            <a:ext cx="2203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solidFill>
                  <a:schemeClr val="bg1"/>
                </a:solidFill>
                <a:latin typeface="Arial"/>
                <a:cs typeface="Arial"/>
              </a:rPr>
              <a:t>Biology</a:t>
            </a:r>
            <a:endParaRPr lang="it-IT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38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1" y="711200"/>
            <a:ext cx="10782300" cy="5435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691592" y="3928421"/>
            <a:ext cx="2351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>
                <a:solidFill>
                  <a:schemeClr val="bg1"/>
                </a:solidFill>
                <a:latin typeface="Arial"/>
                <a:cs typeface="Arial"/>
              </a:rPr>
              <a:t>Literature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9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1" y="711200"/>
            <a:ext cx="10782300" cy="5435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71" y="5334007"/>
            <a:ext cx="10701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70%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più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velocemente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associa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maschile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” con 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scienza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e </a:t>
            </a: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femminile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” con le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arti</a:t>
            </a:r>
            <a:endParaRPr lang="en-US" sz="2000" dirty="0">
              <a:solidFill>
                <a:schemeClr val="bg1"/>
              </a:solidFill>
              <a:cs typeface="Helvetica;Arial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76%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più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velocemente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associa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 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maschile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“ con 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carriera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” e </a:t>
            </a: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femminile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” con </a:t>
            </a:r>
            <a:r>
              <a:rPr lang="en-US" sz="2000" dirty="0">
                <a:solidFill>
                  <a:schemeClr val="bg1"/>
                </a:solidFill>
                <a:cs typeface="Helvetica;Arial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cs typeface="Helvetica;Arial" charset="0"/>
              </a:rPr>
              <a:t>famiglia</a:t>
            </a:r>
            <a:r>
              <a:rPr lang="en-US" sz="2000" dirty="0" smtClean="0">
                <a:solidFill>
                  <a:schemeClr val="bg1"/>
                </a:solidFill>
                <a:cs typeface="Helvetica;Arial" charset="0"/>
              </a:rPr>
              <a:t>”</a:t>
            </a:r>
            <a:endParaRPr lang="en-US" sz="2000" dirty="0">
              <a:solidFill>
                <a:schemeClr val="bg1"/>
              </a:solidFill>
              <a:cs typeface="Helvetica;Arial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87392" y="3952220"/>
            <a:ext cx="2922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>
                <a:solidFill>
                  <a:schemeClr val="bg1"/>
                </a:solidFill>
                <a:latin typeface="Arial"/>
                <a:cs typeface="Arial"/>
              </a:rPr>
              <a:t>Engineering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05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La scienza non è esente da stereotipi </a:t>
            </a:r>
            <a:br>
              <a:rPr lang="it-IT" sz="4000" dirty="0" smtClean="0"/>
            </a:br>
            <a:r>
              <a:rPr lang="it-IT" sz="1800" dirty="0" err="1" smtClean="0"/>
              <a:t>Eagly</a:t>
            </a:r>
            <a:r>
              <a:rPr lang="it-IT" sz="1800" dirty="0" smtClean="0"/>
              <a:t> (1987) Sex </a:t>
            </a:r>
            <a:r>
              <a:rPr lang="it-IT" sz="1800" dirty="0" err="1" smtClean="0"/>
              <a:t>differences</a:t>
            </a:r>
            <a:r>
              <a:rPr lang="it-IT" sz="1800" dirty="0" smtClean="0"/>
              <a:t> in social </a:t>
            </a:r>
            <a:r>
              <a:rPr lang="it-IT" sz="1800" dirty="0" err="1" smtClean="0"/>
              <a:t>behavior</a:t>
            </a:r>
            <a:r>
              <a:rPr lang="it-IT" sz="1800" dirty="0" smtClean="0"/>
              <a:t>. A social </a:t>
            </a:r>
            <a:r>
              <a:rPr lang="it-IT" sz="1800" dirty="0" err="1" smtClean="0"/>
              <a:t>role</a:t>
            </a:r>
            <a:r>
              <a:rPr lang="it-IT" sz="1800" dirty="0" smtClean="0"/>
              <a:t> </a:t>
            </a:r>
            <a:r>
              <a:rPr lang="it-IT" sz="1800" dirty="0" err="1" smtClean="0"/>
              <a:t>interpretation</a:t>
            </a:r>
            <a:r>
              <a:rPr lang="it-IT" sz="1800" dirty="0" smtClean="0"/>
              <a:t>. </a:t>
            </a:r>
            <a:r>
              <a:rPr lang="it-IT" sz="1800" dirty="0" err="1" smtClean="0"/>
              <a:t>Hillsdale</a:t>
            </a:r>
            <a:r>
              <a:rPr lang="it-IT" sz="1800" dirty="0" smtClean="0"/>
              <a:t> </a:t>
            </a:r>
            <a:endParaRPr lang="it-IT" sz="1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46112" y="2438400"/>
            <a:ext cx="9403742" cy="3809999"/>
          </a:xfrm>
        </p:spPr>
        <p:txBody>
          <a:bodyPr/>
          <a:lstStyle/>
          <a:p>
            <a:r>
              <a:rPr lang="it-IT" sz="2400" dirty="0" smtClean="0"/>
              <a:t>Crediamo o percepiamo che:</a:t>
            </a:r>
          </a:p>
          <a:p>
            <a:r>
              <a:rPr lang="it-IT" sz="2400" dirty="0" smtClean="0"/>
              <a:t>Donne si prendono cura della comunità, siano preoccupate del benessere, siano soggettive</a:t>
            </a:r>
            <a:endParaRPr lang="it-IT" sz="2400" dirty="0"/>
          </a:p>
          <a:p>
            <a:r>
              <a:rPr lang="it-IT" sz="2400" dirty="0"/>
              <a:t>U</a:t>
            </a:r>
            <a:r>
              <a:rPr lang="it-IT" sz="2400" dirty="0" smtClean="0"/>
              <a:t>omini sono “agenti”, attivi, assertivi, competitivi, oggettivi</a:t>
            </a:r>
          </a:p>
          <a:p>
            <a:endParaRPr lang="it-IT" sz="2400" dirty="0"/>
          </a:p>
          <a:p>
            <a:r>
              <a:rPr lang="it-IT" sz="2400" dirty="0" smtClean="0"/>
              <a:t>Scienze naturali sono oggettive, assertive. </a:t>
            </a:r>
            <a:endParaRPr lang="it-IT" sz="2400" dirty="0"/>
          </a:p>
          <a:p>
            <a:r>
              <a:rPr lang="it-IT" sz="2400" dirty="0" smtClean="0"/>
              <a:t>Ovvero </a:t>
            </a:r>
            <a:r>
              <a:rPr lang="it-IT" sz="2400" b="1" dirty="0" smtClean="0">
                <a:solidFill>
                  <a:srgbClr val="800000"/>
                </a:solidFill>
              </a:rPr>
              <a:t>le scienze sono percepite in modo stereotipato come maschili</a:t>
            </a: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1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pregiudizi (</a:t>
            </a:r>
            <a:r>
              <a:rPr lang="it-IT" dirty="0" err="1"/>
              <a:t>b</a:t>
            </a:r>
            <a:r>
              <a:rPr lang="it-IT" dirty="0" err="1" smtClean="0"/>
              <a:t>ias</a:t>
            </a:r>
            <a:r>
              <a:rPr lang="it-IT" dirty="0" smtClean="0"/>
              <a:t>) inconsapevoli, un argomento difficile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“I pregiudizi (</a:t>
            </a:r>
            <a:r>
              <a:rPr lang="it-IT" sz="2400" dirty="0" err="1" smtClean="0"/>
              <a:t>bias</a:t>
            </a:r>
            <a:r>
              <a:rPr lang="it-IT" sz="2400" dirty="0" smtClean="0"/>
              <a:t>) non esistono nel mio ambiente, qui da noi prendiamo decisioni basate sul merito”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“I </a:t>
            </a:r>
            <a:r>
              <a:rPr lang="it-IT" sz="2400" dirty="0" err="1" smtClean="0"/>
              <a:t>bias</a:t>
            </a:r>
            <a:r>
              <a:rPr lang="it-IT" sz="2400" dirty="0" smtClean="0"/>
              <a:t> esistono, ma io ne sono esente”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“Gli effetti sembrano piccoli, si verificano saltuariamente, l’effetto dei </a:t>
            </a:r>
            <a:r>
              <a:rPr lang="it-IT" sz="2400" dirty="0" err="1" smtClean="0"/>
              <a:t>bias</a:t>
            </a:r>
            <a:r>
              <a:rPr lang="it-IT" sz="2400" dirty="0" smtClean="0"/>
              <a:t> non </a:t>
            </a:r>
            <a:r>
              <a:rPr lang="it-IT" sz="2400" dirty="0" err="1" smtClean="0"/>
              <a:t>e’</a:t>
            </a:r>
            <a:r>
              <a:rPr lang="it-IT" sz="2400" dirty="0" smtClean="0"/>
              <a:t> rilevante”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“I </a:t>
            </a:r>
            <a:r>
              <a:rPr lang="it-IT" sz="2400" dirty="0" err="1"/>
              <a:t>bias</a:t>
            </a:r>
            <a:r>
              <a:rPr lang="it-IT" sz="2400" dirty="0"/>
              <a:t> sono inconsapevoli, non posso farci </a:t>
            </a:r>
            <a:r>
              <a:rPr lang="it-IT" sz="2400" dirty="0" smtClean="0"/>
              <a:t>nulla”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2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FAB23B-1729-844A-B97E-080D1097C5B5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/>
          <a:lstStyle/>
          <a:p>
            <a:r>
              <a:rPr lang="en-US" sz="4000" dirty="0" err="1" smtClean="0"/>
              <a:t>Pregiudizi</a:t>
            </a:r>
            <a:r>
              <a:rPr lang="en-US" sz="4000" dirty="0" smtClean="0"/>
              <a:t> e </a:t>
            </a:r>
            <a:r>
              <a:rPr lang="en-US" sz="4000" dirty="0" err="1" smtClean="0"/>
              <a:t>differenza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778007"/>
            <a:ext cx="10970880" cy="4394481"/>
          </a:xfrm>
          <a:ln/>
        </p:spPr>
        <p:txBody>
          <a:bodyPr>
            <a:normAutofit fontScale="77500" lnSpcReduction="20000"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err="1" smtClean="0"/>
              <a:t>Molti</a:t>
            </a:r>
            <a:r>
              <a:rPr lang="en-US" sz="2600" dirty="0" smtClean="0"/>
              <a:t> </a:t>
            </a:r>
            <a:r>
              <a:rPr lang="en-US" sz="2600" dirty="0" err="1" smtClean="0"/>
              <a:t>studi</a:t>
            </a:r>
            <a:r>
              <a:rPr lang="en-US" sz="2600" dirty="0" smtClean="0"/>
              <a:t>, </a:t>
            </a:r>
            <a:r>
              <a:rPr lang="en-US" sz="2600" dirty="0" err="1" smtClean="0"/>
              <a:t>connessi</a:t>
            </a:r>
            <a:r>
              <a:rPr lang="en-US" sz="2600" dirty="0" smtClean="0"/>
              <a:t> </a:t>
            </a:r>
            <a:r>
              <a:rPr lang="en-US" sz="2600" dirty="0" err="1" smtClean="0"/>
              <a:t>alla</a:t>
            </a:r>
            <a:r>
              <a:rPr lang="en-US" sz="2600" dirty="0" smtClean="0"/>
              <a:t> </a:t>
            </a:r>
            <a:r>
              <a:rPr lang="en-US" sz="2600" dirty="0" err="1" smtClean="0"/>
              <a:t>diversità</a:t>
            </a:r>
            <a:r>
              <a:rPr lang="en-US" sz="2600" dirty="0"/>
              <a:t> </a:t>
            </a:r>
            <a:r>
              <a:rPr lang="en-US" sz="2600" dirty="0" smtClean="0"/>
              <a:t>e </a:t>
            </a:r>
            <a:r>
              <a:rPr lang="en-US" sz="2600" dirty="0" err="1" smtClean="0"/>
              <a:t>alle</a:t>
            </a:r>
            <a:r>
              <a:rPr lang="en-US" sz="2600" dirty="0" smtClean="0"/>
              <a:t> </a:t>
            </a:r>
            <a:r>
              <a:rPr lang="en-US" sz="2600" dirty="0" err="1" smtClean="0"/>
              <a:t>minoranze</a:t>
            </a:r>
            <a:endParaRPr lang="en-US" sz="2600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 smtClean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CV </a:t>
            </a:r>
            <a:r>
              <a:rPr lang="en-US" sz="2600" dirty="0" err="1" smtClean="0"/>
              <a:t>inviati</a:t>
            </a:r>
            <a:r>
              <a:rPr lang="en-US" sz="2600" dirty="0" smtClean="0"/>
              <a:t> a </a:t>
            </a:r>
            <a:r>
              <a:rPr lang="en-US" sz="2600" dirty="0" err="1" smtClean="0"/>
              <a:t>professionisti</a:t>
            </a:r>
            <a:r>
              <a:rPr lang="en-US" sz="2600" dirty="0" smtClean="0"/>
              <a:t> </a:t>
            </a:r>
            <a:r>
              <a:rPr lang="en-US" sz="2600" dirty="0" err="1" smtClean="0"/>
              <a:t>delle</a:t>
            </a:r>
            <a:r>
              <a:rPr lang="en-US" sz="2600" dirty="0" smtClean="0"/>
              <a:t> </a:t>
            </a:r>
            <a:r>
              <a:rPr lang="en-US" sz="2600" dirty="0" err="1" smtClean="0"/>
              <a:t>assunzioni</a:t>
            </a:r>
            <a:r>
              <a:rPr lang="en-US" sz="2600" dirty="0" smtClean="0"/>
              <a:t>, </a:t>
            </a:r>
            <a:r>
              <a:rPr lang="en-US" sz="2600" dirty="0" err="1" smtClean="0"/>
              <a:t>inviando</a:t>
            </a:r>
            <a:r>
              <a:rPr lang="en-US" sz="2600" dirty="0" smtClean="0"/>
              <a:t> un </a:t>
            </a:r>
            <a:r>
              <a:rPr lang="en-US" sz="2600" dirty="0" err="1" smtClean="0"/>
              <a:t>testo</a:t>
            </a:r>
            <a:r>
              <a:rPr lang="en-US" sz="2600" dirty="0" smtClean="0"/>
              <a:t> </a:t>
            </a:r>
            <a:r>
              <a:rPr lang="en-US" sz="2600" dirty="0" err="1" smtClean="0"/>
              <a:t>uguale</a:t>
            </a:r>
            <a:r>
              <a:rPr lang="en-US" sz="2600" dirty="0" smtClean="0"/>
              <a:t> ma con </a:t>
            </a:r>
            <a:r>
              <a:rPr lang="en-US" sz="2600" dirty="0" err="1" smtClean="0"/>
              <a:t>nomi</a:t>
            </a:r>
            <a:r>
              <a:rPr lang="en-US" sz="2600" dirty="0" smtClean="0"/>
              <a:t> </a:t>
            </a:r>
            <a:r>
              <a:rPr lang="en-US" sz="2600" dirty="0" err="1" smtClean="0"/>
              <a:t>appartenenti</a:t>
            </a:r>
            <a:r>
              <a:rPr lang="en-US" sz="2600" dirty="0" smtClean="0"/>
              <a:t> a </a:t>
            </a:r>
            <a:r>
              <a:rPr lang="en-US" sz="2600" dirty="0" err="1" smtClean="0"/>
              <a:t>etnie</a:t>
            </a:r>
            <a:r>
              <a:rPr lang="en-US" sz="2600" dirty="0" smtClean="0"/>
              <a:t> </a:t>
            </a:r>
            <a:r>
              <a:rPr lang="en-US" sz="2600" dirty="0" err="1" smtClean="0"/>
              <a:t>differenti</a:t>
            </a:r>
            <a:r>
              <a:rPr lang="en-US" sz="2600" dirty="0" smtClean="0"/>
              <a:t>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err="1" smtClean="0"/>
              <a:t>Negli</a:t>
            </a:r>
            <a:r>
              <a:rPr lang="en-US" sz="2600" dirty="0" smtClean="0"/>
              <a:t> </a:t>
            </a:r>
            <a:r>
              <a:rPr lang="en-US" sz="2600" dirty="0" err="1" smtClean="0"/>
              <a:t>Stati</a:t>
            </a:r>
            <a:r>
              <a:rPr lang="en-US" sz="2600" dirty="0" smtClean="0"/>
              <a:t> </a:t>
            </a:r>
            <a:r>
              <a:rPr lang="en-US" sz="2600" dirty="0" err="1" smtClean="0"/>
              <a:t>Uniti</a:t>
            </a:r>
            <a:r>
              <a:rPr lang="en-US" sz="2600" dirty="0" smtClean="0"/>
              <a:t> la </a:t>
            </a:r>
            <a:r>
              <a:rPr lang="en-US" sz="2600" dirty="0" err="1" smtClean="0"/>
              <a:t>probabilità</a:t>
            </a:r>
            <a:r>
              <a:rPr lang="en-US" sz="2600" dirty="0" smtClean="0"/>
              <a:t> per un “</a:t>
            </a:r>
            <a:r>
              <a:rPr lang="en-US" sz="2600" dirty="0" err="1" smtClean="0"/>
              <a:t>bianco”di</a:t>
            </a:r>
            <a:r>
              <a:rPr lang="en-US" sz="2600" dirty="0" smtClean="0"/>
              <a:t> </a:t>
            </a:r>
            <a:r>
              <a:rPr lang="en-US" sz="2600" dirty="0" err="1" smtClean="0"/>
              <a:t>avere</a:t>
            </a:r>
            <a:r>
              <a:rPr lang="en-US" sz="2600" dirty="0" smtClean="0"/>
              <a:t> </a:t>
            </a:r>
            <a:r>
              <a:rPr lang="en-US" sz="2600" dirty="0" err="1" smtClean="0"/>
              <a:t>denaro</a:t>
            </a:r>
            <a:r>
              <a:rPr lang="en-US" sz="2600" dirty="0" smtClean="0"/>
              <a:t> in </a:t>
            </a:r>
            <a:r>
              <a:rPr lang="en-US" sz="2600" dirty="0" err="1" smtClean="0"/>
              <a:t>prestito</a:t>
            </a:r>
            <a:r>
              <a:rPr lang="en-US" sz="2600" dirty="0" smtClean="0"/>
              <a:t> </a:t>
            </a:r>
            <a:r>
              <a:rPr lang="en-US" sz="2600" dirty="0" err="1" smtClean="0"/>
              <a:t>è</a:t>
            </a:r>
            <a:r>
              <a:rPr lang="en-US" sz="2600" dirty="0" smtClean="0"/>
              <a:t> molto </a:t>
            </a:r>
            <a:r>
              <a:rPr lang="en-US" sz="2600" dirty="0" err="1" smtClean="0"/>
              <a:t>più</a:t>
            </a:r>
            <a:r>
              <a:rPr lang="en-US" sz="2600" dirty="0" smtClean="0"/>
              <a:t> </a:t>
            </a:r>
            <a:r>
              <a:rPr lang="en-US" sz="2600" dirty="0" err="1" smtClean="0"/>
              <a:t>alta</a:t>
            </a:r>
            <a:endParaRPr lang="en-US" sz="26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 dirty="0" smtClean="0"/>
              <a:t>La </a:t>
            </a:r>
            <a:r>
              <a:rPr lang="en-US" sz="2600" dirty="0" err="1" smtClean="0"/>
              <a:t>probabilità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essere</a:t>
            </a:r>
            <a:r>
              <a:rPr lang="en-US" sz="2600" dirty="0" smtClean="0"/>
              <a:t> </a:t>
            </a:r>
            <a:r>
              <a:rPr lang="en-US" sz="2600" dirty="0" err="1" smtClean="0"/>
              <a:t>assunto</a:t>
            </a:r>
            <a:r>
              <a:rPr lang="en-US" sz="2600" dirty="0" smtClean="0"/>
              <a:t> </a:t>
            </a:r>
            <a:r>
              <a:rPr lang="en-US" sz="2600" dirty="0" err="1" smtClean="0"/>
              <a:t>anche</a:t>
            </a:r>
            <a:r>
              <a:rPr lang="en-US" sz="2600" dirty="0" smtClean="0"/>
              <a:t> per </a:t>
            </a:r>
            <a:r>
              <a:rPr lang="en-US" sz="2600" dirty="0" err="1" smtClean="0"/>
              <a:t>lavori</a:t>
            </a:r>
            <a:r>
              <a:rPr lang="en-US" sz="2600" dirty="0" smtClean="0"/>
              <a:t> di </a:t>
            </a:r>
            <a:r>
              <a:rPr lang="en-US" sz="2600" dirty="0" err="1" smtClean="0"/>
              <a:t>basse</a:t>
            </a:r>
            <a:r>
              <a:rPr lang="en-US" sz="2600" dirty="0" smtClean="0"/>
              <a:t> </a:t>
            </a:r>
            <a:r>
              <a:rPr lang="en-US" sz="2600" dirty="0" err="1" smtClean="0"/>
              <a:t>responsabilità</a:t>
            </a:r>
            <a:r>
              <a:rPr lang="en-US" sz="2600" dirty="0" smtClean="0"/>
              <a:t> per “</a:t>
            </a:r>
            <a:r>
              <a:rPr lang="en-US" sz="2600" dirty="0" err="1" smtClean="0"/>
              <a:t>neri</a:t>
            </a:r>
            <a:r>
              <a:rPr lang="en-US" sz="2600" dirty="0" smtClean="0"/>
              <a:t> o </a:t>
            </a:r>
            <a:r>
              <a:rPr lang="en-US" sz="2600" dirty="0" err="1" smtClean="0"/>
              <a:t>ispanici</a:t>
            </a:r>
            <a:r>
              <a:rPr lang="en-US" sz="2600" dirty="0" smtClean="0"/>
              <a:t>” </a:t>
            </a:r>
            <a:r>
              <a:rPr lang="en-US" sz="2600" dirty="0" err="1" smtClean="0"/>
              <a:t>è</a:t>
            </a:r>
            <a:r>
              <a:rPr lang="en-US" sz="2600" dirty="0" smtClean="0"/>
              <a:t> </a:t>
            </a:r>
            <a:r>
              <a:rPr lang="en-US" sz="2600" dirty="0" err="1" smtClean="0"/>
              <a:t>risultata</a:t>
            </a:r>
            <a:r>
              <a:rPr lang="en-US" sz="2600" dirty="0" smtClean="0"/>
              <a:t> di molto </a:t>
            </a:r>
            <a:r>
              <a:rPr lang="en-US" sz="2600" dirty="0" err="1" smtClean="0"/>
              <a:t>inferiori</a:t>
            </a:r>
            <a:r>
              <a:rPr lang="en-US" sz="2600" dirty="0" smtClean="0"/>
              <a:t> a </a:t>
            </a:r>
            <a:r>
              <a:rPr lang="en-US" sz="2600" dirty="0" err="1" smtClean="0"/>
              <a:t>quella</a:t>
            </a:r>
            <a:r>
              <a:rPr lang="en-US" sz="2600" dirty="0" smtClean="0"/>
              <a:t> di </a:t>
            </a:r>
            <a:r>
              <a:rPr lang="en-US" sz="2600" dirty="0" err="1" smtClean="0"/>
              <a:t>persone</a:t>
            </a:r>
            <a:r>
              <a:rPr lang="en-US" sz="2600" dirty="0" smtClean="0"/>
              <a:t> associate a </a:t>
            </a:r>
            <a:r>
              <a:rPr lang="en-US" sz="2600" dirty="0" err="1" smtClean="0"/>
              <a:t>nomi</a:t>
            </a:r>
            <a:r>
              <a:rPr lang="en-US" sz="2600" dirty="0" smtClean="0"/>
              <a:t> </a:t>
            </a:r>
            <a:r>
              <a:rPr lang="en-US" sz="2600" dirty="0" err="1" smtClean="0"/>
              <a:t>tipici</a:t>
            </a:r>
            <a:r>
              <a:rPr lang="en-US" sz="2600" dirty="0" smtClean="0"/>
              <a:t> di </a:t>
            </a:r>
            <a:r>
              <a:rPr lang="en-US" sz="2600" dirty="0" err="1" smtClean="0"/>
              <a:t>bianchi</a:t>
            </a:r>
            <a:r>
              <a:rPr lang="en-US" sz="2600" dirty="0" smtClean="0"/>
              <a:t>, in </a:t>
            </a:r>
            <a:r>
              <a:rPr lang="en-US" sz="2600" dirty="0" err="1" smtClean="0"/>
              <a:t>particolare</a:t>
            </a:r>
            <a:r>
              <a:rPr lang="en-US" sz="2600" dirty="0" smtClean="0"/>
              <a:t> </a:t>
            </a:r>
            <a:r>
              <a:rPr lang="en-US" sz="2600" dirty="0" err="1" smtClean="0"/>
              <a:t>è</a:t>
            </a:r>
            <a:r>
              <a:rPr lang="en-US" sz="2600" dirty="0" smtClean="0"/>
              <a:t> </a:t>
            </a:r>
            <a:r>
              <a:rPr lang="en-US" sz="2600" dirty="0" err="1" smtClean="0"/>
              <a:t>uguale</a:t>
            </a:r>
            <a:r>
              <a:rPr lang="en-US" sz="2600" dirty="0" smtClean="0"/>
              <a:t> a </a:t>
            </a:r>
            <a:r>
              <a:rPr lang="en-US" sz="2600" dirty="0" err="1" smtClean="0"/>
              <a:t>quella</a:t>
            </a:r>
            <a:r>
              <a:rPr lang="en-US" sz="2600" dirty="0" smtClean="0"/>
              <a:t> di </a:t>
            </a:r>
            <a:r>
              <a:rPr lang="en-US" sz="2600" dirty="0" err="1" smtClean="0"/>
              <a:t>bianchi</a:t>
            </a:r>
            <a:r>
              <a:rPr lang="en-US" sz="2600" dirty="0" smtClean="0"/>
              <a:t> con </a:t>
            </a:r>
            <a:r>
              <a:rPr lang="en-US" sz="2600" dirty="0" err="1" smtClean="0"/>
              <a:t>precedenti</a:t>
            </a:r>
            <a:r>
              <a:rPr lang="en-US" sz="2600" dirty="0" smtClean="0"/>
              <a:t> </a:t>
            </a:r>
            <a:r>
              <a:rPr lang="en-US" sz="2600" dirty="0" err="1" smtClean="0"/>
              <a:t>criminali</a:t>
            </a:r>
            <a:endParaRPr lang="en-US" sz="2600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3121" y="6172488"/>
            <a:ext cx="105868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94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FAB23B-1729-844A-B97E-080D1097C5B5}" type="slidenum">
              <a:rPr lang="en-US"/>
              <a:pPr/>
              <a:t>16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/>
          <a:lstStyle/>
          <a:p>
            <a:r>
              <a:rPr lang="en-US" sz="3600" dirty="0" err="1" smtClean="0"/>
              <a:t>Gli</a:t>
            </a:r>
            <a:r>
              <a:rPr lang="en-US" sz="3600" dirty="0" smtClean="0"/>
              <a:t> </a:t>
            </a:r>
            <a:r>
              <a:rPr lang="en-US" sz="3600" dirty="0" err="1" smtClean="0"/>
              <a:t>scienziati</a:t>
            </a:r>
            <a:r>
              <a:rPr lang="en-US" sz="3600" dirty="0" smtClean="0"/>
              <a:t> </a:t>
            </a:r>
            <a:r>
              <a:rPr lang="en-US" sz="3600" dirty="0" err="1" smtClean="0"/>
              <a:t>evitano</a:t>
            </a:r>
            <a:r>
              <a:rPr lang="en-US" sz="3600" dirty="0" smtClean="0"/>
              <a:t> I </a:t>
            </a:r>
            <a:r>
              <a:rPr lang="en-US" sz="3600" dirty="0" err="1" smtClean="0"/>
              <a:t>pregiudizi</a:t>
            </a:r>
            <a:r>
              <a:rPr lang="en-US" sz="3600" dirty="0" smtClean="0"/>
              <a:t>? </a:t>
            </a:r>
            <a:r>
              <a:rPr lang="en-US" sz="3600" dirty="0" err="1" smtClean="0"/>
              <a:t>Assunzioni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800" dirty="0" smtClean="0"/>
              <a:t>Corinne </a:t>
            </a:r>
            <a:r>
              <a:rPr lang="en-US" sz="1800" dirty="0"/>
              <a:t>A. Moss-</a:t>
            </a:r>
            <a:r>
              <a:rPr lang="en-US" sz="1800" dirty="0" err="1"/>
              <a:t>Racusin</a:t>
            </a:r>
            <a:r>
              <a:rPr lang="en-US" sz="1800" dirty="0"/>
              <a:t> et. al. (2012) “Science faculty’s subtle gender biases favor </a:t>
            </a:r>
            <a:br>
              <a:rPr lang="en-US" sz="1800" dirty="0"/>
            </a:br>
            <a:r>
              <a:rPr lang="en-US" sz="1800" dirty="0"/>
              <a:t>male students”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778007"/>
            <a:ext cx="10970880" cy="3620851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I</a:t>
            </a:r>
            <a:r>
              <a:rPr lang="en-US" sz="1800" dirty="0" smtClean="0"/>
              <a:t> CV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stati</a:t>
            </a:r>
            <a:r>
              <a:rPr lang="en-US" sz="1800" dirty="0" smtClean="0"/>
              <a:t> </a:t>
            </a:r>
            <a:r>
              <a:rPr lang="en-US" sz="1800" dirty="0" err="1" smtClean="0"/>
              <a:t>inviati</a:t>
            </a:r>
            <a:r>
              <a:rPr lang="en-US" sz="1800" dirty="0" smtClean="0"/>
              <a:t> a </a:t>
            </a:r>
            <a:r>
              <a:rPr lang="en-US" sz="1800" dirty="0" err="1" smtClean="0"/>
              <a:t>professori</a:t>
            </a:r>
            <a:r>
              <a:rPr lang="en-US" sz="1800" dirty="0" smtClean="0"/>
              <a:t> di </a:t>
            </a:r>
            <a:r>
              <a:rPr lang="en-US" sz="1800" dirty="0" err="1" smtClean="0"/>
              <a:t>biologia</a:t>
            </a:r>
            <a:r>
              <a:rPr lang="en-US" sz="1800" dirty="0" smtClean="0"/>
              <a:t>, </a:t>
            </a:r>
            <a:r>
              <a:rPr lang="en-US" sz="1800" dirty="0" err="1" smtClean="0"/>
              <a:t>chimica</a:t>
            </a:r>
            <a:r>
              <a:rPr lang="en-US" sz="1800" dirty="0" smtClean="0"/>
              <a:t>, </a:t>
            </a:r>
            <a:r>
              <a:rPr lang="en-US" sz="1800" dirty="0" err="1" smtClean="0"/>
              <a:t>fisica</a:t>
            </a:r>
            <a:r>
              <a:rPr lang="en-US" sz="1800" dirty="0" smtClean="0"/>
              <a:t>, con </a:t>
            </a:r>
            <a:r>
              <a:rPr lang="en-US" sz="1800" dirty="0" err="1" smtClean="0"/>
              <a:t>uguale</a:t>
            </a:r>
            <a:r>
              <a:rPr lang="en-US" sz="1800" dirty="0" smtClean="0"/>
              <a:t> </a:t>
            </a:r>
            <a:r>
              <a:rPr lang="en-US" sz="1800" dirty="0" err="1" smtClean="0"/>
              <a:t>testo</a:t>
            </a:r>
            <a:r>
              <a:rPr lang="en-US" sz="1800" dirty="0" smtClean="0"/>
              <a:t>, ma con </a:t>
            </a:r>
            <a:r>
              <a:rPr lang="en-US" sz="1800" dirty="0" err="1" smtClean="0"/>
              <a:t>nomi</a:t>
            </a:r>
            <a:r>
              <a:rPr lang="en-US" sz="1800" dirty="0" smtClean="0"/>
              <a:t> </a:t>
            </a:r>
            <a:r>
              <a:rPr lang="en-US" sz="1800" dirty="0" err="1" smtClean="0"/>
              <a:t>differenti</a:t>
            </a:r>
            <a:r>
              <a:rPr lang="en-US" sz="1800" dirty="0" smtClean="0"/>
              <a:t>, </a:t>
            </a:r>
            <a:r>
              <a:rPr lang="en-US" sz="1800" dirty="0" err="1" smtClean="0"/>
              <a:t>maschili</a:t>
            </a:r>
            <a:r>
              <a:rPr lang="en-US" sz="1800" dirty="0" smtClean="0"/>
              <a:t> e </a:t>
            </a:r>
            <a:r>
              <a:rPr lang="en-US" sz="1800" dirty="0" err="1" smtClean="0"/>
              <a:t>femminili</a:t>
            </a:r>
            <a:endParaRPr lang="en-US" sz="18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Jennifer </a:t>
            </a:r>
            <a:r>
              <a:rPr lang="en-US" sz="1800" dirty="0" smtClean="0"/>
              <a:t>ha </a:t>
            </a:r>
            <a:r>
              <a:rPr lang="en-US" sz="1800" dirty="0" err="1" smtClean="0"/>
              <a:t>probabilità</a:t>
            </a:r>
            <a:r>
              <a:rPr lang="en-US" sz="1800" dirty="0" smtClean="0"/>
              <a:t> </a:t>
            </a:r>
            <a:r>
              <a:rPr lang="en-US" sz="1800" dirty="0" err="1" smtClean="0"/>
              <a:t>inferiori</a:t>
            </a:r>
            <a:r>
              <a:rPr lang="en-US" sz="1800" dirty="0" smtClean="0"/>
              <a:t> di </a:t>
            </a:r>
            <a:r>
              <a:rPr lang="en-US" sz="1800" dirty="0" err="1" smtClean="0"/>
              <a:t>essere</a:t>
            </a:r>
            <a:r>
              <a:rPr lang="en-US" sz="1800" dirty="0" smtClean="0"/>
              <a:t> </a:t>
            </a:r>
            <a:r>
              <a:rPr lang="en-US" sz="1800" dirty="0" err="1" smtClean="0"/>
              <a:t>assunta</a:t>
            </a:r>
            <a:r>
              <a:rPr lang="en-US" sz="1800" dirty="0" smtClean="0"/>
              <a:t> </a:t>
            </a:r>
            <a:r>
              <a:rPr lang="en-US" sz="1800" dirty="0" err="1" smtClean="0"/>
              <a:t>poichè</a:t>
            </a:r>
            <a:r>
              <a:rPr lang="en-US" sz="1800" dirty="0" smtClean="0"/>
              <a:t> </a:t>
            </a:r>
            <a:r>
              <a:rPr lang="en-US" sz="1800" dirty="0" err="1" smtClean="0"/>
              <a:t>giudicata</a:t>
            </a:r>
            <a:r>
              <a:rPr lang="en-US" sz="1800" dirty="0" smtClean="0"/>
              <a:t> </a:t>
            </a:r>
            <a:r>
              <a:rPr lang="en-US" sz="1800" dirty="0" err="1" smtClean="0"/>
              <a:t>meno</a:t>
            </a:r>
            <a:r>
              <a:rPr lang="en-US" sz="1800" dirty="0" smtClean="0"/>
              <a:t> </a:t>
            </a:r>
            <a:r>
              <a:rPr lang="en-US" sz="1800" dirty="0" err="1" smtClean="0"/>
              <a:t>competente</a:t>
            </a:r>
            <a:r>
              <a:rPr lang="en-US" sz="1800" dirty="0" smtClean="0"/>
              <a:t> di John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/>
              <a:t>A John </a:t>
            </a:r>
            <a:r>
              <a:rPr lang="en-US" sz="1800" dirty="0" err="1" smtClean="0"/>
              <a:t>è</a:t>
            </a:r>
            <a:r>
              <a:rPr lang="en-US" sz="1800" dirty="0" smtClean="0"/>
              <a:t> </a:t>
            </a:r>
            <a:r>
              <a:rPr lang="en-US" sz="1800" dirty="0" err="1" smtClean="0"/>
              <a:t>stato</a:t>
            </a:r>
            <a:r>
              <a:rPr lang="en-US" sz="1800" dirty="0" smtClean="0"/>
              <a:t> </a:t>
            </a:r>
            <a:r>
              <a:rPr lang="en-US" sz="1800" dirty="0" err="1" smtClean="0"/>
              <a:t>proposto</a:t>
            </a:r>
            <a:r>
              <a:rPr lang="en-US" sz="1800" dirty="0" smtClean="0"/>
              <a:t> un </a:t>
            </a:r>
            <a:r>
              <a:rPr lang="en-US" sz="1800" dirty="0" err="1" smtClean="0"/>
              <a:t>salario</a:t>
            </a:r>
            <a:r>
              <a:rPr lang="en-US" sz="1800" dirty="0" smtClean="0"/>
              <a:t> </a:t>
            </a:r>
            <a:r>
              <a:rPr lang="en-US" sz="1800" dirty="0" err="1" smtClean="0"/>
              <a:t>iniziale</a:t>
            </a:r>
            <a:r>
              <a:rPr lang="en-US" sz="1800" dirty="0" smtClean="0"/>
              <a:t> </a:t>
            </a:r>
            <a:r>
              <a:rPr lang="en-US" sz="1800" dirty="0" err="1" smtClean="0"/>
              <a:t>migliore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40" y="3401637"/>
            <a:ext cx="5996161" cy="26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3121" y="6172488"/>
            <a:ext cx="105868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17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0B1BF2-D2B4-054D-B1CA-B630F4BA7419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175699"/>
            <a:ext cx="10970880" cy="1144921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scienziati</a:t>
            </a:r>
            <a:r>
              <a:rPr lang="en-US" dirty="0" smtClean="0"/>
              <a:t> </a:t>
            </a:r>
            <a:r>
              <a:rPr lang="en-US" dirty="0" err="1" smtClean="0"/>
              <a:t>evitano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pregiudizi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Lettere</a:t>
            </a:r>
            <a:r>
              <a:rPr lang="en-US" dirty="0" smtClean="0"/>
              <a:t> di </a:t>
            </a:r>
            <a:r>
              <a:rPr lang="en-US" dirty="0" err="1" smtClean="0"/>
              <a:t>referenza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F. </a:t>
            </a:r>
            <a:r>
              <a:rPr lang="en-US" sz="1800" dirty="0" err="1"/>
              <a:t>Trix</a:t>
            </a:r>
            <a:r>
              <a:rPr lang="en-US" sz="1800" dirty="0"/>
              <a:t> et al (2003) “Exploring the Color of Glass: Letters of Recommendation for female and </a:t>
            </a:r>
            <a:r>
              <a:rPr lang="en-US" sz="1800" dirty="0" smtClean="0"/>
              <a:t>Male Medical </a:t>
            </a:r>
            <a:r>
              <a:rPr lang="en-US" sz="1800" dirty="0"/>
              <a:t>Faculty”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2799921"/>
            <a:ext cx="5352960" cy="452639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/>
              <a:t>Man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/>
              <a:t>“</a:t>
            </a:r>
            <a:r>
              <a:rPr lang="en-US" sz="2400" dirty="0" err="1" smtClean="0"/>
              <a:t>brillante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“</a:t>
            </a:r>
            <a:r>
              <a:rPr lang="en-US" sz="2400" dirty="0" err="1" smtClean="0"/>
              <a:t>eccellente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/>
              <a:t>“</a:t>
            </a:r>
            <a:r>
              <a:rPr lang="en-US" sz="2400" dirty="0" err="1" smtClean="0"/>
              <a:t>originale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246269" y="2167468"/>
            <a:ext cx="5352960" cy="4515382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Donna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“</a:t>
            </a:r>
            <a:r>
              <a:rPr lang="en-US" sz="2400" dirty="0" err="1" smtClean="0"/>
              <a:t>lavora</a:t>
            </a:r>
            <a:r>
              <a:rPr lang="en-US" sz="2400" dirty="0" smtClean="0"/>
              <a:t> molto”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“</a:t>
            </a:r>
            <a:r>
              <a:rPr lang="en-US" sz="2400" dirty="0" err="1" smtClean="0"/>
              <a:t>amichevole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/>
              <a:t>“</a:t>
            </a:r>
            <a:r>
              <a:rPr lang="en-US" sz="2400" dirty="0" err="1" smtClean="0"/>
              <a:t>sorprendentemente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capace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“</a:t>
            </a:r>
            <a:r>
              <a:rPr lang="en-US" sz="2400" dirty="0" err="1" smtClean="0"/>
              <a:t>amica</a:t>
            </a:r>
            <a:r>
              <a:rPr lang="en-US" sz="2400" dirty="0" smtClean="0"/>
              <a:t> di </a:t>
            </a:r>
            <a:r>
              <a:rPr lang="en-US" sz="2400" dirty="0" err="1" smtClean="0"/>
              <a:t>mia</a:t>
            </a:r>
            <a:r>
              <a:rPr lang="en-US" sz="2400" dirty="0" smtClean="0"/>
              <a:t> </a:t>
            </a:r>
            <a:r>
              <a:rPr lang="en-US" sz="2400" dirty="0" err="1" smtClean="0"/>
              <a:t>moglie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/>
              <a:t>“molto </a:t>
            </a:r>
            <a:r>
              <a:rPr lang="en-US" sz="2400" dirty="0" err="1" smtClean="0"/>
              <a:t>bella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93121" y="5574826"/>
            <a:ext cx="9701759" cy="13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endParaRPr lang="en-US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6800" y="5564327"/>
            <a:ext cx="11473920" cy="7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Helvetica Neue" charset="0"/>
              </a:rPr>
              <a:t>Le </a:t>
            </a:r>
            <a:r>
              <a:rPr lang="en-US" sz="2400" dirty="0" err="1" smtClean="0">
                <a:latin typeface="Helvetica Neue" charset="0"/>
              </a:rPr>
              <a:t>caratteristiche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evidenziate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nelle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lettere</a:t>
            </a:r>
            <a:r>
              <a:rPr lang="en-US" sz="2400" dirty="0" smtClean="0">
                <a:latin typeface="Helvetica Neue" charset="0"/>
              </a:rPr>
              <a:t> per le </a:t>
            </a:r>
            <a:r>
              <a:rPr lang="en-US" sz="2400" dirty="0" err="1" smtClean="0">
                <a:latin typeface="Helvetica Neue" charset="0"/>
              </a:rPr>
              <a:t>donne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sono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basate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su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stereotipi</a:t>
            </a:r>
            <a:endParaRPr lang="en-US" sz="2400" dirty="0" smtClean="0">
              <a:latin typeface="Helvetica Neue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culturali</a:t>
            </a:r>
            <a:r>
              <a:rPr lang="en-US" sz="2400" dirty="0" smtClean="0">
                <a:latin typeface="Helvetica Neue" charset="0"/>
              </a:rPr>
              <a:t> e </a:t>
            </a:r>
            <a:r>
              <a:rPr lang="en-US" sz="2400" dirty="0" err="1" smtClean="0">
                <a:latin typeface="Helvetica Neue" charset="0"/>
              </a:rPr>
              <a:t>sono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meno</a:t>
            </a:r>
            <a:r>
              <a:rPr lang="en-US" sz="2400" dirty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adatte</a:t>
            </a:r>
            <a:r>
              <a:rPr lang="en-US" sz="2400" dirty="0" smtClean="0">
                <a:latin typeface="Helvetica Neue" charset="0"/>
              </a:rPr>
              <a:t> a </a:t>
            </a:r>
            <a:r>
              <a:rPr lang="en-US" sz="2400" dirty="0" err="1" smtClean="0">
                <a:latin typeface="Helvetica Neue" charset="0"/>
              </a:rPr>
              <a:t>essere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valutate</a:t>
            </a:r>
            <a:r>
              <a:rPr lang="en-US" sz="2400" dirty="0" smtClean="0">
                <a:latin typeface="Helvetica Neue" charset="0"/>
              </a:rPr>
              <a:t> per </a:t>
            </a:r>
            <a:r>
              <a:rPr lang="en-US" sz="2400" dirty="0" err="1" smtClean="0">
                <a:latin typeface="Helvetica Neue" charset="0"/>
              </a:rPr>
              <a:t>il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successo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nella</a:t>
            </a:r>
            <a:r>
              <a:rPr lang="en-US" sz="2400" dirty="0" smtClean="0">
                <a:latin typeface="Helvetica Neue" charset="0"/>
              </a:rPr>
              <a:t> </a:t>
            </a:r>
            <a:r>
              <a:rPr lang="en-US" sz="2400" dirty="0" err="1" smtClean="0">
                <a:latin typeface="Helvetica Neue" charset="0"/>
              </a:rPr>
              <a:t>ricerca</a:t>
            </a:r>
            <a:endParaRPr lang="en-US" sz="2400" dirty="0">
              <a:latin typeface="Helvetica Neue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08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Paradosso </a:t>
            </a:r>
            <a:r>
              <a:rPr lang="it-IT" dirty="0"/>
              <a:t>del merito</a:t>
            </a:r>
            <a:br>
              <a:rPr lang="it-IT" dirty="0"/>
            </a:br>
            <a:r>
              <a:rPr lang="it-IT" sz="1800" dirty="0" err="1"/>
              <a:t>Castilla</a:t>
            </a:r>
            <a:r>
              <a:rPr lang="it-IT" sz="1800" dirty="0"/>
              <a:t>, E. </a:t>
            </a:r>
            <a:r>
              <a:rPr lang="it-IT" sz="1800" dirty="0" err="1"/>
              <a:t>J</a:t>
            </a:r>
            <a:r>
              <a:rPr lang="it-IT" sz="1800" dirty="0"/>
              <a:t>., </a:t>
            </a:r>
            <a:r>
              <a:rPr lang="it-IT" sz="1800" dirty="0" err="1"/>
              <a:t>Benard</a:t>
            </a:r>
            <a:r>
              <a:rPr lang="it-IT" sz="1800" dirty="0"/>
              <a:t>, S. (2010) The </a:t>
            </a:r>
            <a:r>
              <a:rPr lang="it-IT" sz="1800" dirty="0" err="1"/>
              <a:t>Paradox</a:t>
            </a:r>
            <a:r>
              <a:rPr lang="it-IT" sz="1800" dirty="0"/>
              <a:t> of </a:t>
            </a:r>
            <a:r>
              <a:rPr lang="it-IT" sz="1800" dirty="0" err="1"/>
              <a:t>Meritocracy</a:t>
            </a:r>
            <a:r>
              <a:rPr lang="it-IT" sz="1800" dirty="0"/>
              <a:t> in </a:t>
            </a:r>
            <a:r>
              <a:rPr lang="it-IT" sz="1800" dirty="0" err="1"/>
              <a:t>Organizations</a:t>
            </a:r>
            <a:r>
              <a:rPr lang="it-IT" sz="1800" dirty="0"/>
              <a:t>. </a:t>
            </a:r>
            <a:r>
              <a:rPr lang="it-IT" sz="1800" dirty="0" err="1"/>
              <a:t>Administrative</a:t>
            </a:r>
            <a:r>
              <a:rPr lang="it-IT" sz="1800" dirty="0"/>
              <a:t> </a:t>
            </a:r>
            <a:r>
              <a:rPr lang="it-IT" sz="1800" dirty="0" smtClean="0"/>
              <a:t>Science </a:t>
            </a:r>
            <a:r>
              <a:rPr lang="it-IT" sz="1800" dirty="0" err="1"/>
              <a:t>Quarterly</a:t>
            </a:r>
            <a:r>
              <a:rPr lang="it-IT" sz="1800" dirty="0"/>
              <a:t> </a:t>
            </a:r>
            <a:r>
              <a:rPr lang="it-IT" sz="1800" dirty="0" err="1"/>
              <a:t>December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2010 55: </a:t>
            </a:r>
            <a:r>
              <a:rPr lang="it-IT" sz="1800" dirty="0" smtClean="0"/>
              <a:t>543-676</a:t>
            </a:r>
            <a:endParaRPr lang="it-IT" sz="18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75183" y="2445934"/>
            <a:ext cx="5060421" cy="4395151"/>
          </a:xfrm>
        </p:spPr>
        <p:txBody>
          <a:bodyPr>
            <a:normAutofit/>
          </a:bodyPr>
          <a:lstStyle/>
          <a:p>
            <a:r>
              <a:rPr lang="it-IT" sz="2400" dirty="0"/>
              <a:t>S</a:t>
            </a:r>
            <a:r>
              <a:rPr lang="it-IT" sz="2400" dirty="0" smtClean="0"/>
              <a:t>vantaggio </a:t>
            </a:r>
            <a:r>
              <a:rPr lang="it-IT" sz="2400" dirty="0"/>
              <a:t>delle donne aumenta quando si tratta di selezionare persone </a:t>
            </a:r>
            <a:r>
              <a:rPr lang="it-IT" sz="2400" dirty="0" smtClean="0"/>
              <a:t> all'interno </a:t>
            </a:r>
            <a:r>
              <a:rPr lang="it-IT" sz="2400" dirty="0"/>
              <a:t>di istituzioni di eccellenza, o di promuovere donne </a:t>
            </a:r>
            <a:r>
              <a:rPr lang="it-IT" sz="2400" dirty="0" smtClean="0"/>
              <a:t>nei </a:t>
            </a:r>
            <a:r>
              <a:rPr lang="it-IT" sz="2400" dirty="0"/>
              <a:t>gradini più alti di carriera;</a:t>
            </a:r>
          </a:p>
          <a:p>
            <a:endParaRPr lang="it-IT" sz="2400" dirty="0"/>
          </a:p>
          <a:p>
            <a:r>
              <a:rPr lang="it-IT" sz="2400" dirty="0" smtClean="0"/>
              <a:t>Merito è percepito come categoria maschile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933" y="2088171"/>
            <a:ext cx="4605874" cy="42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Piccoli “</a:t>
            </a:r>
            <a:r>
              <a:rPr lang="it-IT" dirty="0" err="1" smtClean="0"/>
              <a:t>biases</a:t>
            </a:r>
            <a:r>
              <a:rPr lang="it-IT" dirty="0" smtClean="0"/>
              <a:t>” sono rilevanti?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297611" y="1481668"/>
            <a:ext cx="3752242" cy="344593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Simulazione di una compagnia, con 8 livelli e promozioni interne.</a:t>
            </a:r>
          </a:p>
          <a:p>
            <a:endParaRPr lang="it-IT" dirty="0"/>
          </a:p>
          <a:p>
            <a:r>
              <a:rPr lang="it-IT" dirty="0" smtClean="0"/>
              <a:t>Uomini hanno punteggi 1-101, donne tra 1-100, piccolo “</a:t>
            </a:r>
            <a:r>
              <a:rPr lang="it-IT" dirty="0" err="1" smtClean="0"/>
              <a:t>bias</a:t>
            </a:r>
            <a:r>
              <a:rPr lang="it-IT" dirty="0" smtClean="0"/>
              <a:t>”</a:t>
            </a:r>
          </a:p>
          <a:p>
            <a:endParaRPr lang="it-IT" dirty="0"/>
          </a:p>
          <a:p>
            <a:r>
              <a:rPr lang="it-IT" dirty="0" smtClean="0"/>
              <a:t>In partenza i livelli sono ugualmente popolati, 50% donne e 50% uomini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0" y="1447800"/>
            <a:ext cx="5651500" cy="34798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27588" y="4984429"/>
            <a:ext cx="972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Piccoli effetti si </a:t>
            </a:r>
            <a:r>
              <a:rPr lang="it-IT" dirty="0" err="1" smtClean="0"/>
              <a:t>sommnano</a:t>
            </a:r>
            <a:r>
              <a:rPr lang="it-IT" dirty="0" smtClean="0"/>
              <a:t>!</a:t>
            </a:r>
          </a:p>
          <a:p>
            <a:r>
              <a:rPr lang="it-IT" dirty="0" err="1" smtClean="0"/>
              <a:t>R.Martell</a:t>
            </a:r>
            <a:r>
              <a:rPr lang="it-IT" dirty="0" smtClean="0"/>
              <a:t>, </a:t>
            </a:r>
            <a:r>
              <a:rPr lang="it-IT" dirty="0" err="1" smtClean="0"/>
              <a:t>D.Lane</a:t>
            </a:r>
            <a:r>
              <a:rPr lang="it-IT" dirty="0" smtClean="0"/>
              <a:t>, </a:t>
            </a:r>
            <a:r>
              <a:rPr lang="it-IT" dirty="0" err="1" smtClean="0"/>
              <a:t>C.Emrich</a:t>
            </a:r>
            <a:r>
              <a:rPr lang="it-IT" dirty="0" smtClean="0"/>
              <a:t>, 1996 Male-</a:t>
            </a:r>
            <a:r>
              <a:rPr lang="it-IT" dirty="0" err="1" smtClean="0"/>
              <a:t>female</a:t>
            </a:r>
            <a:r>
              <a:rPr lang="it-IT" dirty="0" smtClean="0"/>
              <a:t> </a:t>
            </a:r>
            <a:r>
              <a:rPr lang="it-IT" dirty="0" err="1" smtClean="0"/>
              <a:t>differences</a:t>
            </a:r>
            <a:r>
              <a:rPr lang="it-IT" dirty="0" smtClean="0"/>
              <a:t>: A computer </a:t>
            </a:r>
            <a:r>
              <a:rPr lang="it-IT" dirty="0" err="1" smtClean="0"/>
              <a:t>simulation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73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3EEC96-A329-034E-9DA2-BA102F71EFCF}" type="slidenum">
              <a:rPr lang="en-US"/>
              <a:pPr/>
              <a:t>2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77768"/>
            <a:ext cx="10970880" cy="1144921"/>
          </a:xfrm>
          <a:ln/>
        </p:spPr>
        <p:txBody>
          <a:bodyPr/>
          <a:lstStyle/>
          <a:p>
            <a: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Fisica</a:t>
            </a:r>
            <a:r>
              <a:rPr lang="en-US" dirty="0" smtClean="0"/>
              <a:t> e </a:t>
            </a:r>
            <a:r>
              <a:rPr lang="en-US" dirty="0" err="1" smtClean="0"/>
              <a:t>genere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800" dirty="0" smtClean="0"/>
              <a:t>Thomas </a:t>
            </a:r>
            <a:r>
              <a:rPr lang="en-US" sz="1800" dirty="0" err="1" smtClean="0"/>
              <a:t>Brage</a:t>
            </a:r>
            <a:r>
              <a:rPr lang="en-US" sz="1800" dirty="0" smtClean="0"/>
              <a:t>, </a:t>
            </a:r>
            <a:r>
              <a:rPr lang="en-US" sz="1800" dirty="0" err="1" smtClean="0"/>
              <a:t>fisico</a:t>
            </a:r>
            <a:r>
              <a:rPr lang="en-US" sz="1800" dirty="0" smtClean="0"/>
              <a:t>, </a:t>
            </a:r>
            <a:r>
              <a:rPr lang="en-US" sz="1800" dirty="0" err="1" smtClean="0"/>
              <a:t>Università</a:t>
            </a:r>
            <a:r>
              <a:rPr lang="en-US" sz="1800" dirty="0" smtClean="0"/>
              <a:t> di Lund, </a:t>
            </a:r>
            <a:r>
              <a:rPr lang="en-US" sz="1800" dirty="0" err="1" smtClean="0"/>
              <a:t>Svezia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278855"/>
            <a:ext cx="8391349" cy="5666995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MT" charset="0"/>
                <a:cs typeface="ArialMT" charset="0"/>
              </a:rPr>
              <a:t>	</a:t>
            </a:r>
            <a:r>
              <a:rPr lang="en-US" dirty="0" smtClean="0">
                <a:latin typeface="ArialMT" charset="0"/>
                <a:cs typeface="ArialMT" charset="0"/>
              </a:rPr>
              <a:t>La </a:t>
            </a:r>
            <a:r>
              <a:rPr lang="en-US" dirty="0" err="1" smtClean="0">
                <a:latin typeface="ArialMT" charset="0"/>
                <a:cs typeface="ArialMT" charset="0"/>
              </a:rPr>
              <a:t>Fisica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si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presenta</a:t>
            </a:r>
            <a:r>
              <a:rPr lang="en-US" dirty="0" smtClean="0">
                <a:latin typeface="ArialMT" charset="0"/>
                <a:cs typeface="ArialMT" charset="0"/>
              </a:rPr>
              <a:t> come </a:t>
            </a:r>
            <a:r>
              <a:rPr lang="en-US" dirty="0" err="1" smtClean="0">
                <a:latin typeface="ArialMT" charset="0"/>
                <a:cs typeface="ArialMT" charset="0"/>
              </a:rPr>
              <a:t>una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disciplina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obiettiva</a:t>
            </a:r>
            <a:r>
              <a:rPr lang="en-US" dirty="0" smtClean="0">
                <a:latin typeface="ArialMT" charset="0"/>
                <a:cs typeface="ArialMT" charset="0"/>
              </a:rPr>
              <a:t> – </a:t>
            </a:r>
            <a:r>
              <a:rPr lang="en-US" dirty="0" err="1" smtClean="0">
                <a:latin typeface="ArialMT" charset="0"/>
                <a:cs typeface="ArialMT" charset="0"/>
              </a:rPr>
              <a:t>indifferente</a:t>
            </a:r>
            <a:r>
              <a:rPr lang="en-US" dirty="0" smtClean="0">
                <a:latin typeface="ArialMT" charset="0"/>
                <a:cs typeface="ArialMT" charset="0"/>
              </a:rPr>
              <a:t> al </a:t>
            </a:r>
            <a:r>
              <a:rPr lang="en-US" dirty="0" err="1" smtClean="0">
                <a:latin typeface="ArialMT" charset="0"/>
                <a:cs typeface="ArialMT" charset="0"/>
              </a:rPr>
              <a:t>sesso</a:t>
            </a:r>
            <a:r>
              <a:rPr lang="en-US" dirty="0" smtClean="0">
                <a:latin typeface="ArialMT" charset="0"/>
                <a:cs typeface="ArialMT" charset="0"/>
              </a:rPr>
              <a:t> o </a:t>
            </a:r>
            <a:r>
              <a:rPr lang="en-US" dirty="0" err="1" smtClean="0">
                <a:latin typeface="ArialMT" charset="0"/>
                <a:cs typeface="ArialMT" charset="0"/>
              </a:rPr>
              <a:t>genere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delle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persone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coinvolte</a:t>
            </a:r>
            <a:r>
              <a:rPr lang="en-US" dirty="0" smtClean="0">
                <a:latin typeface="ArialMT" charset="0"/>
                <a:cs typeface="ArialMT" charset="0"/>
              </a:rPr>
              <a:t>, </a:t>
            </a:r>
            <a:r>
              <a:rPr lang="en-US" dirty="0" err="1" smtClean="0">
                <a:latin typeface="ArialMT" charset="0"/>
                <a:cs typeface="ArialMT" charset="0"/>
              </a:rPr>
              <a:t>ricercatori</a:t>
            </a:r>
            <a:r>
              <a:rPr lang="en-US" dirty="0" smtClean="0">
                <a:latin typeface="ArialMT" charset="0"/>
                <a:cs typeface="ArialMT" charset="0"/>
              </a:rPr>
              <a:t>, </a:t>
            </a:r>
            <a:r>
              <a:rPr lang="en-US" dirty="0" err="1" smtClean="0">
                <a:latin typeface="ArialMT" charset="0"/>
                <a:cs typeface="ArialMT" charset="0"/>
              </a:rPr>
              <a:t>insegnanti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studenti</a:t>
            </a:r>
            <a:endParaRPr lang="en-US" dirty="0" smtClean="0">
              <a:latin typeface="ArialMT" charset="0"/>
              <a:cs typeface="ArialMT" charset="0"/>
            </a:endParaRP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ArialMT" charset="0"/>
                <a:cs typeface="ArialMT" charset="0"/>
              </a:rPr>
              <a:t>.</a:t>
            </a:r>
            <a:r>
              <a:rPr lang="en-US" dirty="0">
                <a:latin typeface="ArialMT" charset="0"/>
                <a:cs typeface="ArialMT" charset="0"/>
              </a:rPr>
              <a:t>.. </a:t>
            </a:r>
            <a:r>
              <a:rPr lang="en-US" dirty="0" smtClean="0">
                <a:latin typeface="ArialMT" charset="0"/>
                <a:cs typeface="ArialMT" charset="0"/>
              </a:rPr>
              <a:t>ma </a:t>
            </a:r>
            <a:r>
              <a:rPr lang="en-US" dirty="0">
                <a:latin typeface="ArialMT" charset="0"/>
                <a:cs typeface="ArialMT" charset="0"/>
              </a:rPr>
              <a:t>....</a:t>
            </a: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ArialMT" charset="0"/>
                <a:cs typeface="ArialMT" charset="0"/>
              </a:rPr>
              <a:t>Le </a:t>
            </a:r>
            <a:r>
              <a:rPr lang="en-US" dirty="0" err="1" smtClean="0">
                <a:latin typeface="ArialMT" charset="0"/>
                <a:cs typeface="ArialMT" charset="0"/>
              </a:rPr>
              <a:t>aule</a:t>
            </a:r>
            <a:r>
              <a:rPr lang="en-US" dirty="0" smtClean="0">
                <a:latin typeface="ArialMT" charset="0"/>
                <a:cs typeface="ArialMT" charset="0"/>
              </a:rPr>
              <a:t> di </a:t>
            </a:r>
            <a:r>
              <a:rPr lang="en-US" dirty="0" err="1" smtClean="0">
                <a:latin typeface="ArialMT" charset="0"/>
                <a:cs typeface="ArialMT" charset="0"/>
              </a:rPr>
              <a:t>fisica</a:t>
            </a:r>
            <a:r>
              <a:rPr lang="en-US" dirty="0" smtClean="0">
                <a:latin typeface="ArialMT" charset="0"/>
                <a:cs typeface="ArialMT" charset="0"/>
              </a:rPr>
              <a:t>, I </a:t>
            </a:r>
            <a:r>
              <a:rPr lang="en-US" dirty="0" err="1" smtClean="0">
                <a:latin typeface="ArialMT" charset="0"/>
                <a:cs typeface="ArialMT" charset="0"/>
              </a:rPr>
              <a:t>laboratori</a:t>
            </a:r>
            <a:r>
              <a:rPr lang="en-US" dirty="0" smtClean="0">
                <a:latin typeface="ArialMT" charset="0"/>
                <a:cs typeface="ArialMT" charset="0"/>
              </a:rPr>
              <a:t>, la </a:t>
            </a:r>
            <a:r>
              <a:rPr lang="en-US" dirty="0" err="1" smtClean="0">
                <a:latin typeface="ArialMT" charset="0"/>
                <a:cs typeface="ArialMT" charset="0"/>
              </a:rPr>
              <a:t>storia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della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fisica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sono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condizionate</a:t>
            </a:r>
            <a:r>
              <a:rPr lang="en-US" dirty="0" smtClean="0">
                <a:latin typeface="ArialMT" charset="0"/>
                <a:cs typeface="ArialMT" charset="0"/>
              </a:rPr>
              <a:t> dal </a:t>
            </a:r>
            <a:r>
              <a:rPr lang="en-US" dirty="0" err="1" smtClean="0">
                <a:latin typeface="ArialMT" charset="0"/>
                <a:cs typeface="ArialMT" charset="0"/>
              </a:rPr>
              <a:t>sesso</a:t>
            </a:r>
            <a:r>
              <a:rPr lang="en-US" dirty="0" smtClean="0">
                <a:latin typeface="ArialMT" charset="0"/>
                <a:cs typeface="ArialMT" charset="0"/>
              </a:rPr>
              <a:t> o dal </a:t>
            </a:r>
            <a:r>
              <a:rPr lang="en-US" dirty="0" err="1" smtClean="0">
                <a:latin typeface="ArialMT" charset="0"/>
                <a:cs typeface="ArialMT" charset="0"/>
              </a:rPr>
              <a:t>genere</a:t>
            </a:r>
            <a:r>
              <a:rPr lang="en-US" dirty="0" smtClean="0">
                <a:latin typeface="ArialMT" charset="0"/>
                <a:cs typeface="ArialMT" charset="0"/>
              </a:rPr>
              <a:t> – e </a:t>
            </a:r>
            <a:r>
              <a:rPr lang="en-US" dirty="0" err="1" smtClean="0">
                <a:latin typeface="ArialMT" charset="0"/>
                <a:cs typeface="ArialMT" charset="0"/>
              </a:rPr>
              <a:t>sono</a:t>
            </a:r>
            <a:r>
              <a:rPr lang="en-US" dirty="0" smtClean="0">
                <a:latin typeface="ArialMT" charset="0"/>
                <a:cs typeface="ArialMT" charset="0"/>
              </a:rPr>
              <a:t> quasi </a:t>
            </a:r>
            <a:r>
              <a:rPr lang="en-US" dirty="0" err="1" smtClean="0">
                <a:latin typeface="ArialMT" charset="0"/>
                <a:cs typeface="ArialMT" charset="0"/>
              </a:rPr>
              <a:t>completamente</a:t>
            </a:r>
            <a:r>
              <a:rPr lang="en-US" dirty="0" smtClean="0">
                <a:latin typeface="ArialMT" charset="0"/>
                <a:cs typeface="ArialMT" charset="0"/>
              </a:rPr>
              <a:t> dominate da </a:t>
            </a:r>
            <a:r>
              <a:rPr lang="en-US" dirty="0" err="1" smtClean="0">
                <a:latin typeface="ArialMT" charset="0"/>
                <a:cs typeface="ArialMT" charset="0"/>
              </a:rPr>
              <a:t>uomini</a:t>
            </a:r>
            <a:endParaRPr lang="en-US" dirty="0" smtClean="0">
              <a:latin typeface="ArialMT" charset="0"/>
              <a:cs typeface="ArialMT" charset="0"/>
            </a:endParaRP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ArialMT" charset="0"/>
                <a:cs typeface="ArialMT" charset="0"/>
              </a:rPr>
              <a:t>.</a:t>
            </a:r>
            <a:r>
              <a:rPr lang="en-US" dirty="0">
                <a:latin typeface="ArialMT" charset="0"/>
                <a:cs typeface="ArialMT" charset="0"/>
              </a:rPr>
              <a:t>.. </a:t>
            </a:r>
            <a:r>
              <a:rPr lang="en-US" dirty="0" err="1" smtClean="0">
                <a:latin typeface="ArialMT" charset="0"/>
                <a:cs typeface="ArialMT" charset="0"/>
              </a:rPr>
              <a:t>C’è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una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contraddizione</a:t>
            </a:r>
            <a:r>
              <a:rPr lang="en-US" dirty="0" smtClean="0">
                <a:latin typeface="ArialMT" charset="0"/>
                <a:cs typeface="ArialMT" charset="0"/>
              </a:rPr>
              <a:t>, </a:t>
            </a:r>
            <a:r>
              <a:rPr lang="en-US" dirty="0" err="1" smtClean="0">
                <a:latin typeface="ArialMT" charset="0"/>
                <a:cs typeface="ArialMT" charset="0"/>
              </a:rPr>
              <a:t>il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soggetto</a:t>
            </a:r>
            <a:r>
              <a:rPr lang="en-US" dirty="0" smtClean="0">
                <a:latin typeface="ArialMT" charset="0"/>
                <a:cs typeface="ArialMT" charset="0"/>
              </a:rPr>
              <a:t> non </a:t>
            </a:r>
            <a:r>
              <a:rPr lang="en-US" dirty="0" err="1" smtClean="0">
                <a:latin typeface="ArialMT" charset="0"/>
                <a:cs typeface="ArialMT" charset="0"/>
              </a:rPr>
              <a:t>è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influenzato</a:t>
            </a:r>
            <a:r>
              <a:rPr lang="en-US" dirty="0" smtClean="0">
                <a:latin typeface="ArialMT" charset="0"/>
                <a:cs typeface="ArialMT" charset="0"/>
              </a:rPr>
              <a:t> dal </a:t>
            </a:r>
            <a:r>
              <a:rPr lang="en-US" dirty="0" err="1" smtClean="0">
                <a:latin typeface="ArialMT" charset="0"/>
                <a:cs typeface="ArialMT" charset="0"/>
              </a:rPr>
              <a:t>genere</a:t>
            </a:r>
            <a:r>
              <a:rPr lang="en-US" dirty="0" smtClean="0">
                <a:latin typeface="ArialMT" charset="0"/>
                <a:cs typeface="ArialMT" charset="0"/>
              </a:rPr>
              <a:t> ma le </a:t>
            </a:r>
            <a:r>
              <a:rPr lang="en-US" dirty="0" err="1" smtClean="0">
                <a:latin typeface="ArialMT" charset="0"/>
                <a:cs typeface="ArialMT" charset="0"/>
              </a:rPr>
              <a:t>aule</a:t>
            </a:r>
            <a:r>
              <a:rPr lang="en-US" dirty="0" smtClean="0">
                <a:latin typeface="ArialMT" charset="0"/>
                <a:cs typeface="ArialMT" charset="0"/>
              </a:rPr>
              <a:t> lo </a:t>
            </a:r>
            <a:r>
              <a:rPr lang="en-US" dirty="0" err="1" smtClean="0">
                <a:latin typeface="ArialMT" charset="0"/>
                <a:cs typeface="ArialMT" charset="0"/>
              </a:rPr>
              <a:t>sono</a:t>
            </a:r>
            <a:r>
              <a:rPr lang="en-US" dirty="0" smtClean="0">
                <a:latin typeface="ArialMT" charset="0"/>
                <a:cs typeface="ArialMT" charset="0"/>
              </a:rPr>
              <a:t>.</a:t>
            </a:r>
            <a:endParaRPr lang="en-US" dirty="0">
              <a:latin typeface="ArialMT" charset="0"/>
              <a:cs typeface="ArialMT" charset="0"/>
            </a:endParaRP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ArialMT" charset="0"/>
                <a:cs typeface="ArialMT" charset="0"/>
              </a:rPr>
              <a:t>Dove </a:t>
            </a:r>
            <a:r>
              <a:rPr lang="en-US" dirty="0" err="1" smtClean="0">
                <a:latin typeface="ArialMT" charset="0"/>
                <a:cs typeface="ArialMT" charset="0"/>
              </a:rPr>
              <a:t>finiscono</a:t>
            </a:r>
            <a:r>
              <a:rPr lang="en-US" dirty="0" smtClean="0">
                <a:latin typeface="ArialMT" charset="0"/>
                <a:cs typeface="ArialMT" charset="0"/>
              </a:rPr>
              <a:t> le </a:t>
            </a:r>
            <a:r>
              <a:rPr lang="en-US" dirty="0" err="1" smtClean="0">
                <a:latin typeface="ArialMT" charset="0"/>
                <a:cs typeface="ArialMT" charset="0"/>
              </a:rPr>
              <a:t>donne</a:t>
            </a:r>
            <a:r>
              <a:rPr lang="en-US" dirty="0" smtClean="0">
                <a:latin typeface="ArialMT" charset="0"/>
                <a:cs typeface="ArialMT" charset="0"/>
              </a:rPr>
              <a:t>?  </a:t>
            </a:r>
            <a:endParaRPr lang="en-US" dirty="0">
              <a:latin typeface="ArialMT" charset="0"/>
              <a:cs typeface="ArialMT" charset="0"/>
            </a:endParaRP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MT" charset="0"/>
                <a:cs typeface="ArialMT" charset="0"/>
              </a:rPr>
              <a:t>In </a:t>
            </a:r>
            <a:r>
              <a:rPr lang="en-US" dirty="0" err="1" smtClean="0">
                <a:latin typeface="ArialMT" charset="0"/>
                <a:cs typeface="ArialMT" charset="0"/>
              </a:rPr>
              <a:t>fisica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chiamiamo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questi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fenomeni</a:t>
            </a:r>
            <a:r>
              <a:rPr lang="en-US" dirty="0" smtClean="0">
                <a:latin typeface="ArialMT" charset="0"/>
                <a:cs typeface="ArialMT" charset="0"/>
              </a:rPr>
              <a:t> “</a:t>
            </a:r>
            <a:r>
              <a:rPr lang="en-US" dirty="0" err="1" smtClean="0">
                <a:latin typeface="ArialMT" charset="0"/>
                <a:cs typeface="ArialMT" charset="0"/>
              </a:rPr>
              <a:t>rottura</a:t>
            </a:r>
            <a:r>
              <a:rPr lang="en-US" dirty="0" smtClean="0">
                <a:latin typeface="ArialMT" charset="0"/>
                <a:cs typeface="ArialMT" charset="0"/>
              </a:rPr>
              <a:t> di </a:t>
            </a:r>
            <a:r>
              <a:rPr lang="en-US" dirty="0" err="1" smtClean="0">
                <a:latin typeface="ArialMT" charset="0"/>
                <a:cs typeface="ArialMT" charset="0"/>
              </a:rPr>
              <a:t>simmetria</a:t>
            </a:r>
            <a:r>
              <a:rPr lang="en-US" dirty="0" smtClean="0">
                <a:latin typeface="ArialMT" charset="0"/>
                <a:cs typeface="ArialMT" charset="0"/>
              </a:rPr>
              <a:t>”, e li </a:t>
            </a:r>
            <a:r>
              <a:rPr lang="en-US" dirty="0" err="1" smtClean="0">
                <a:latin typeface="ArialMT" charset="0"/>
                <a:cs typeface="ArialMT" charset="0"/>
              </a:rPr>
              <a:t>consideriamo</a:t>
            </a:r>
            <a:r>
              <a:rPr lang="en-US" dirty="0" smtClean="0">
                <a:latin typeface="ArialMT" charset="0"/>
                <a:cs typeface="ArialMT" charset="0"/>
              </a:rPr>
              <a:t>, come </a:t>
            </a:r>
            <a:r>
              <a:rPr lang="en-US" dirty="0" err="1" smtClean="0">
                <a:latin typeface="ArialMT" charset="0"/>
                <a:cs typeface="ArialMT" charset="0"/>
              </a:rPr>
              <a:t>nel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caso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della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scomparsa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dell’antimateria</a:t>
            </a:r>
            <a:r>
              <a:rPr lang="en-US" dirty="0" smtClean="0">
                <a:latin typeface="ArialMT" charset="0"/>
                <a:cs typeface="ArialMT" charset="0"/>
              </a:rPr>
              <a:t>, </a:t>
            </a:r>
            <a:r>
              <a:rPr lang="en-US" dirty="0" err="1" smtClean="0">
                <a:latin typeface="ArialMT" charset="0"/>
                <a:cs typeface="ArialMT" charset="0"/>
              </a:rPr>
              <a:t>argomenti</a:t>
            </a:r>
            <a:r>
              <a:rPr lang="en-US" dirty="0" smtClean="0">
                <a:latin typeface="ArialMT" charset="0"/>
                <a:cs typeface="ArialMT" charset="0"/>
              </a:rPr>
              <a:t> di </a:t>
            </a:r>
            <a:r>
              <a:rPr lang="en-US" dirty="0" err="1" smtClean="0">
                <a:latin typeface="ArialMT" charset="0"/>
                <a:cs typeface="ArialMT" charset="0"/>
              </a:rPr>
              <a:t>estremo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interesse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latin typeface="ArialMT" charset="0"/>
              <a:cs typeface="ArialMT" charset="0"/>
            </a:endParaRPr>
          </a:p>
          <a:p>
            <a:pPr marL="0" indent="0">
              <a:lnSpc>
                <a:spcPct val="93000"/>
              </a:lnSpc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latin typeface="ArialMT" charset="0"/>
                <a:cs typeface="ArialMT" charset="0"/>
              </a:rPr>
              <a:t>Cerchiamo</a:t>
            </a:r>
            <a:r>
              <a:rPr lang="en-US" dirty="0" smtClean="0">
                <a:latin typeface="ArialMT" charset="0"/>
                <a:cs typeface="ArialMT" charset="0"/>
              </a:rPr>
              <a:t> di </a:t>
            </a:r>
            <a:r>
              <a:rPr lang="en-US" dirty="0" err="1" smtClean="0">
                <a:latin typeface="ArialMT" charset="0"/>
                <a:cs typeface="ArialMT" charset="0"/>
              </a:rPr>
              <a:t>studiare</a:t>
            </a:r>
            <a:r>
              <a:rPr lang="en-US" dirty="0" smtClean="0">
                <a:latin typeface="ArialMT" charset="0"/>
                <a:cs typeface="ArialMT" charset="0"/>
              </a:rPr>
              <a:t> la </a:t>
            </a:r>
            <a:r>
              <a:rPr lang="en-US" dirty="0" err="1" smtClean="0">
                <a:latin typeface="ArialMT" charset="0"/>
                <a:cs typeface="ArialMT" charset="0"/>
              </a:rPr>
              <a:t>scomparsa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delle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donne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nella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ricerca</a:t>
            </a:r>
            <a:r>
              <a:rPr lang="en-US" dirty="0" smtClean="0">
                <a:latin typeface="ArialMT" charset="0"/>
                <a:cs typeface="ArialMT" charset="0"/>
              </a:rPr>
              <a:t> con </a:t>
            </a:r>
            <a:r>
              <a:rPr lang="en-US" dirty="0" err="1" smtClean="0">
                <a:latin typeface="ArialMT" charset="0"/>
                <a:cs typeface="ArialMT" charset="0"/>
              </a:rPr>
              <a:t>l’attenzione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che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questo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argomento</a:t>
            </a:r>
            <a:r>
              <a:rPr lang="en-US" dirty="0" smtClean="0">
                <a:latin typeface="ArialMT" charset="0"/>
                <a:cs typeface="ArialMT" charset="0"/>
              </a:rPr>
              <a:t> </a:t>
            </a:r>
            <a:r>
              <a:rPr lang="en-US" dirty="0" err="1" smtClean="0">
                <a:latin typeface="ArialMT" charset="0"/>
                <a:cs typeface="ArialMT" charset="0"/>
              </a:rPr>
              <a:t>merita</a:t>
            </a:r>
            <a:endParaRPr lang="en-US" dirty="0" smtClean="0">
              <a:latin typeface="ArialMT" charset="0"/>
              <a:cs typeface="Arial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655" y="1689096"/>
            <a:ext cx="2705100" cy="2755900"/>
          </a:xfrm>
          <a:prstGeom prst="rect">
            <a:avLst/>
          </a:prstGeo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612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I pre-</a:t>
            </a:r>
            <a:r>
              <a:rPr lang="en-US" dirty="0" err="1" smtClean="0"/>
              <a:t>giudizi</a:t>
            </a:r>
            <a:r>
              <a:rPr lang="en-US" dirty="0" smtClean="0"/>
              <a:t> </a:t>
            </a:r>
            <a:r>
              <a:rPr lang="en-US" dirty="0" err="1" smtClean="0"/>
              <a:t>inconsapevoli</a:t>
            </a:r>
            <a:r>
              <a:rPr lang="en-US" dirty="0" smtClean="0"/>
              <a:t> </a:t>
            </a:r>
            <a:r>
              <a:rPr lang="en-US" dirty="0" err="1" smtClean="0"/>
              <a:t>basati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stereotipi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conseguenze</a:t>
            </a:r>
            <a:endParaRPr lang="en-US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4384" y="2540001"/>
            <a:ext cx="4349222" cy="3877732"/>
          </a:xfrm>
        </p:spPr>
        <p:txBody>
          <a:bodyPr>
            <a:normAutofit/>
          </a:bodyPr>
          <a:lstStyle/>
          <a:p>
            <a:r>
              <a:rPr lang="it-IT" sz="2400" dirty="0"/>
              <a:t>Gli </a:t>
            </a:r>
            <a:r>
              <a:rPr lang="it-IT" sz="2400" dirty="0" err="1"/>
              <a:t>unconscious</a:t>
            </a:r>
            <a:r>
              <a:rPr lang="it-IT" sz="2400" dirty="0"/>
              <a:t> </a:t>
            </a:r>
            <a:r>
              <a:rPr lang="it-IT" sz="2400" dirty="0" err="1"/>
              <a:t>bias</a:t>
            </a:r>
            <a:r>
              <a:rPr lang="it-IT" sz="2400" dirty="0"/>
              <a:t> hanno </a:t>
            </a:r>
            <a:r>
              <a:rPr lang="it-IT" sz="2400" dirty="0" smtClean="0"/>
              <a:t>limitando l’autostima </a:t>
            </a:r>
            <a:r>
              <a:rPr lang="it-IT" sz="2400" dirty="0"/>
              <a:t>e </a:t>
            </a:r>
            <a:r>
              <a:rPr lang="it-IT" sz="2400" dirty="0" smtClean="0"/>
              <a:t>le </a:t>
            </a:r>
            <a:r>
              <a:rPr lang="it-IT" sz="2400" dirty="0"/>
              <a:t>prestazioni, </a:t>
            </a:r>
            <a:r>
              <a:rPr lang="it-IT" sz="2400" dirty="0" smtClean="0"/>
              <a:t>specialmente </a:t>
            </a:r>
            <a:r>
              <a:rPr lang="it-IT" sz="2400" dirty="0"/>
              <a:t>in condizioni di stress e </a:t>
            </a:r>
            <a:r>
              <a:rPr lang="it-IT" sz="2400" dirty="0" smtClean="0"/>
              <a:t>con </a:t>
            </a:r>
            <a:r>
              <a:rPr lang="it-IT" sz="2400" dirty="0"/>
              <a:t>tempi di decisione limitati, a chi si </a:t>
            </a:r>
            <a:r>
              <a:rPr lang="it-IT" sz="2400" dirty="0" smtClean="0"/>
              <a:t>percepisce </a:t>
            </a:r>
            <a:r>
              <a:rPr lang="it-IT" sz="2400" dirty="0"/>
              <a:t>come </a:t>
            </a:r>
            <a:r>
              <a:rPr lang="it-IT" sz="2400" dirty="0" smtClean="0"/>
              <a:t>sfavorito </a:t>
            </a:r>
            <a:r>
              <a:rPr lang="it-IT" sz="2400" dirty="0"/>
              <a:t>o in </a:t>
            </a:r>
            <a:r>
              <a:rPr lang="it-IT" sz="2400" dirty="0" smtClean="0"/>
              <a:t>una </a:t>
            </a:r>
            <a:r>
              <a:rPr lang="it-IT" sz="2400" dirty="0"/>
              <a:t>situazione marginale</a:t>
            </a:r>
          </a:p>
          <a:p>
            <a:endParaRPr lang="it-IT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57D0-9926-3C45-8922-2B2FF1757ACD}" type="slidenum">
              <a:rPr lang="en-US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80" y="1853247"/>
            <a:ext cx="7477438" cy="45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08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867" y="452718"/>
            <a:ext cx="9762967" cy="1400530"/>
          </a:xfrm>
        </p:spPr>
        <p:txBody>
          <a:bodyPr/>
          <a:lstStyle/>
          <a:p>
            <a:r>
              <a:rPr lang="it-IT" sz="3600" dirty="0" smtClean="0"/>
              <a:t>Possiamo ridurre l’impatto degli stereotipi?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200" dirty="0" smtClean="0"/>
              <a:t>1) Come possiamo sollevare una consapevolezza collettivi del potere dei  </a:t>
            </a:r>
            <a:r>
              <a:rPr lang="it-IT" sz="2200" dirty="0" err="1" smtClean="0"/>
              <a:t>pre</a:t>
            </a:r>
            <a:r>
              <a:rPr lang="it-IT" sz="2200" dirty="0" smtClean="0"/>
              <a:t>-giudizi (</a:t>
            </a:r>
            <a:r>
              <a:rPr lang="it-IT" sz="2200" dirty="0" err="1" smtClean="0"/>
              <a:t>bias</a:t>
            </a:r>
            <a:r>
              <a:rPr lang="it-IT" sz="2200" dirty="0" smtClean="0"/>
              <a:t>)?</a:t>
            </a:r>
          </a:p>
          <a:p>
            <a:endParaRPr lang="it-IT" sz="2200" dirty="0"/>
          </a:p>
          <a:p>
            <a:r>
              <a:rPr lang="it-IT" sz="2200" dirty="0" smtClean="0"/>
              <a:t>2) quali decisioni prendiamo ogni giorno e come possiamo liberarle dall’influenza dei </a:t>
            </a:r>
            <a:r>
              <a:rPr lang="it-IT" sz="2200" dirty="0" err="1" smtClean="0"/>
              <a:t>pre</a:t>
            </a:r>
            <a:r>
              <a:rPr lang="it-IT" sz="2200" dirty="0" smtClean="0"/>
              <a:t>-giudizi?</a:t>
            </a:r>
          </a:p>
          <a:p>
            <a:endParaRPr lang="it-IT" sz="2200" dirty="0"/>
          </a:p>
          <a:p>
            <a:r>
              <a:rPr lang="it-IT" sz="2200" dirty="0" smtClean="0"/>
              <a:t>3) possiamo creare e mantenere un cambiamento nel modo in cui prendiamo le decisioni?</a:t>
            </a:r>
          </a:p>
          <a:p>
            <a:endParaRPr lang="it-IT" dirty="0" smtClean="0"/>
          </a:p>
          <a:p>
            <a:r>
              <a:rPr lang="it-IT" sz="2400" b="1" dirty="0">
                <a:solidFill>
                  <a:srgbClr val="800000"/>
                </a:solidFill>
              </a:rPr>
              <a:t>Il primo passo è ammettere che esistono, e che non ne siamo </a:t>
            </a:r>
            <a:r>
              <a:rPr lang="it-IT" sz="2400" b="1" dirty="0" smtClean="0">
                <a:solidFill>
                  <a:srgbClr val="800000"/>
                </a:solidFill>
              </a:rPr>
              <a:t>esenti</a:t>
            </a:r>
            <a:endParaRPr lang="it-IT" sz="2400" b="1" dirty="0">
              <a:solidFill>
                <a:srgbClr val="8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6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Unconscious</a:t>
            </a:r>
            <a:r>
              <a:rPr lang="it-IT" dirty="0"/>
              <a:t> </a:t>
            </a:r>
            <a:r>
              <a:rPr lang="it-IT" dirty="0" err="1"/>
              <a:t>bias</a:t>
            </a:r>
            <a:r>
              <a:rPr lang="it-IT" dirty="0"/>
              <a:t> </a:t>
            </a:r>
            <a:r>
              <a:rPr lang="it-IT" dirty="0" smtClean="0"/>
              <a:t>in Europa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103312" y="1447800"/>
            <a:ext cx="9700026" cy="4800599"/>
          </a:xfrm>
        </p:spPr>
        <p:txBody>
          <a:bodyPr>
            <a:noAutofit/>
          </a:bodyPr>
          <a:lstStyle/>
          <a:p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Esiste un’ampia letteratura, rimandiamo alle referenze scelte da Science Europe</a:t>
            </a:r>
          </a:p>
          <a:p>
            <a:pPr marL="0" indent="0">
              <a:buNone/>
            </a:pPr>
            <a:r>
              <a:rPr lang="it-IT" sz="2400" dirty="0" err="1" smtClean="0"/>
              <a:t>https</a:t>
            </a:r>
            <a:r>
              <a:rPr lang="it-IT" sz="2400" dirty="0"/>
              <a:t>://</a:t>
            </a:r>
            <a:r>
              <a:rPr lang="it-IT" sz="2400" dirty="0" err="1"/>
              <a:t>web.infn.it</a:t>
            </a:r>
            <a:r>
              <a:rPr lang="it-IT" sz="2400" dirty="0"/>
              <a:t>/CUG/images/</a:t>
            </a:r>
            <a:r>
              <a:rPr lang="it-IT" sz="2400" dirty="0" err="1"/>
              <a:t>alfresco</a:t>
            </a:r>
            <a:r>
              <a:rPr lang="it-IT" sz="2400" dirty="0"/>
              <a:t>/Risorse/</a:t>
            </a:r>
            <a:r>
              <a:rPr lang="it-IT" sz="2400" dirty="0" err="1"/>
              <a:t>ScienceEurope</a:t>
            </a:r>
            <a:r>
              <a:rPr lang="it-IT" sz="2400" dirty="0"/>
              <a:t>/</a:t>
            </a:r>
            <a:r>
              <a:rPr lang="it-IT" sz="2400" dirty="0" err="1"/>
              <a:t>ScienceEuropeGenderBias.pdf</a:t>
            </a:r>
            <a:endParaRPr lang="it-IT" sz="2400" dirty="0"/>
          </a:p>
          <a:p>
            <a:endParaRPr lang="it-IT" sz="2400" dirty="0" smtClean="0"/>
          </a:p>
          <a:p>
            <a:pPr marL="0" indent="0">
              <a:buNone/>
            </a:pPr>
            <a:r>
              <a:rPr lang="it-IT" sz="2400" b="1" dirty="0">
                <a:solidFill>
                  <a:srgbClr val="800000"/>
                </a:solidFill>
              </a:rPr>
              <a:t>Piccole abitudini e rallentare la velocità con cui prendiamo decisioni può limitare l’effetto di discriminazioni inconsapevoli 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800000"/>
                </a:solidFill>
              </a:rPr>
              <a:t>Consapevolezza non è sufficiente, servono cambiamenti strutturali</a:t>
            </a:r>
            <a:endParaRPr lang="it-IT" sz="2400" b="1" dirty="0">
              <a:solidFill>
                <a:srgbClr val="8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48CE93-A8E3-2E48-A28C-C33EDC5A2474}" type="slidenum">
              <a:rPr lang="en-US"/>
              <a:pPr/>
              <a:t>23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La </a:t>
            </a:r>
            <a:r>
              <a:rPr lang="en-US" sz="3600" dirty="0" err="1" smtClean="0"/>
              <a:t>carriera</a:t>
            </a:r>
            <a:r>
              <a:rPr lang="en-US" sz="3600" dirty="0" smtClean="0"/>
              <a:t> </a:t>
            </a:r>
            <a:r>
              <a:rPr lang="en-US" sz="3600" dirty="0" err="1" smtClean="0"/>
              <a:t>delle</a:t>
            </a:r>
            <a:r>
              <a:rPr lang="en-US" sz="3600" dirty="0" smtClean="0"/>
              <a:t> </a:t>
            </a:r>
            <a:r>
              <a:rPr lang="en-US" sz="3600" dirty="0" err="1" smtClean="0"/>
              <a:t>donne</a:t>
            </a:r>
            <a:r>
              <a:rPr lang="en-US" sz="3600" dirty="0" smtClean="0"/>
              <a:t> –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condotta</a:t>
            </a:r>
            <a:r>
              <a:rPr lang="en-US" sz="3600" dirty="0" smtClean="0"/>
              <a:t> a </a:t>
            </a:r>
            <a:r>
              <a:rPr lang="en-US" sz="3600" dirty="0" err="1" smtClean="0"/>
              <a:t>perdere</a:t>
            </a:r>
            <a:endParaRPr lang="en-US" sz="36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597656"/>
            <a:ext cx="10970880" cy="4526395"/>
          </a:xfrm>
          <a:ln/>
        </p:spPr>
        <p:txBody>
          <a:bodyPr tIns="21168">
            <a:normAutofit/>
          </a:bodyPr>
          <a:lstStyle/>
          <a:p>
            <a:pPr marL="0" indent="0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Il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problema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della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mancanza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di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donne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in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fisica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sembra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inferiore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in Italia, ma:</a:t>
            </a:r>
            <a:endParaRPr lang="en-US" sz="2200" dirty="0">
              <a:solidFill>
                <a:srgbClr val="2A2A2A"/>
              </a:solidFill>
              <a:latin typeface="Times New Roman" charset="0"/>
              <a:cs typeface="Helvetica;Arial" charset="0"/>
            </a:endParaRPr>
          </a:p>
          <a:p>
            <a:pPr marL="0" indent="0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- Donne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sono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il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35-38%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dei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laureati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sono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donne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, 30</a:t>
            </a:r>
            <a:r>
              <a:rPr lang="en-US" sz="2200" dirty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% 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al PhD</a:t>
            </a:r>
            <a:r>
              <a:rPr lang="en-US" sz="2200" dirty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, 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(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dati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disponibili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dal 2000)</a:t>
            </a:r>
            <a:endParaRPr lang="en-US" sz="2200" dirty="0">
              <a:solidFill>
                <a:srgbClr val="2A2A2A"/>
              </a:solidFill>
              <a:latin typeface="Times New Roman" charset="0"/>
              <a:cs typeface="Helvetica;Arial" charset="0"/>
            </a:endParaRPr>
          </a:p>
          <a:p>
            <a:pPr marL="0" indent="0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29% 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in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posizioni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post PhD, 20%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dei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ricercatori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dipendenti</a:t>
            </a:r>
            <a:endParaRPr lang="en-US" sz="2200" dirty="0">
              <a:solidFill>
                <a:srgbClr val="2A2A2A"/>
              </a:solidFill>
              <a:latin typeface="Times New Roman" charset="0"/>
              <a:cs typeface="Helvetica;Arial" charset="0"/>
            </a:endParaRPr>
          </a:p>
          <a:p>
            <a:pPr marL="0" indent="0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-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Nell’Università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hanno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la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stessa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probabilità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di un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uomo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diventare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professore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associato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, ma solo la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metà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di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probabilità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di un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uomo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di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diventare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prof. </a:t>
            </a:r>
            <a:r>
              <a:rPr lang="en-US" sz="2200" dirty="0" err="1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ordinario</a:t>
            </a:r>
            <a:r>
              <a:rPr lang="en-US" sz="2200" dirty="0" smtClean="0">
                <a:solidFill>
                  <a:srgbClr val="2A2A2A"/>
                </a:solidFill>
                <a:latin typeface="Times New Roman" charset="0"/>
                <a:cs typeface="Helvetica;Arial" charset="0"/>
              </a:rPr>
              <a:t> </a:t>
            </a:r>
            <a:endParaRPr lang="en-US" sz="2200" dirty="0">
              <a:solidFill>
                <a:srgbClr val="2A2A2A"/>
              </a:solidFill>
              <a:latin typeface="Times New Roman" charset="0"/>
              <a:cs typeface="Helvetica;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20" y="3892211"/>
            <a:ext cx="7244161" cy="24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6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I problemi nella ricerca – donne assenti dal contesto della ricerca</a:t>
            </a:r>
            <a:br>
              <a:rPr lang="it-IT" sz="4400" dirty="0"/>
            </a:br>
            <a:endParaRPr lang="it-IT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491068" y="2052918"/>
            <a:ext cx="8839199" cy="4195481"/>
          </a:xfrm>
          <a:ln/>
        </p:spPr>
        <p:txBody>
          <a:bodyPr anchor="t">
            <a:normAutofit lnSpcReduction="10000"/>
          </a:bodyPr>
          <a:lstStyle/>
          <a:p>
            <a:pPr marL="431800" indent="-323850" algn="l"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 smtClean="0">
                <a:solidFill>
                  <a:srgbClr val="FF0000"/>
                </a:solidFill>
              </a:rPr>
              <a:t>Negli</a:t>
            </a:r>
            <a:r>
              <a:rPr lang="en-US" sz="2400" dirty="0" smtClean="0">
                <a:solidFill>
                  <a:srgbClr val="FF0000"/>
                </a:solidFill>
              </a:rPr>
              <a:t> USA, </a:t>
            </a:r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dirty="0" err="1" smtClean="0">
                <a:solidFill>
                  <a:srgbClr val="FF0000"/>
                </a:solidFill>
              </a:rPr>
              <a:t>ino</a:t>
            </a:r>
            <a:r>
              <a:rPr lang="en-US" sz="2400" dirty="0" smtClean="0">
                <a:solidFill>
                  <a:srgbClr val="FF0000"/>
                </a:solidFill>
              </a:rPr>
              <a:t> al 1992</a:t>
            </a:r>
            <a:r>
              <a:rPr lang="en-US" sz="2400" dirty="0">
                <a:solidFill>
                  <a:srgbClr val="FF0000"/>
                </a:solidFill>
              </a:rPr>
              <a:t>, 25% </a:t>
            </a:r>
            <a:r>
              <a:rPr lang="en-US" sz="2400" dirty="0" err="1" smtClean="0">
                <a:solidFill>
                  <a:srgbClr val="FF0000"/>
                </a:solidFill>
              </a:rPr>
              <a:t>delle</a:t>
            </a:r>
            <a:r>
              <a:rPr lang="en-US" sz="2400" dirty="0" smtClean="0">
                <a:solidFill>
                  <a:srgbClr val="FF0000"/>
                </a:solidFill>
              </a:rPr>
              <a:t> medicine era </a:t>
            </a:r>
            <a:r>
              <a:rPr lang="en-US" sz="2400" dirty="0" err="1" smtClean="0">
                <a:solidFill>
                  <a:srgbClr val="FF0000"/>
                </a:solidFill>
              </a:rPr>
              <a:t>testato</a:t>
            </a:r>
            <a:r>
              <a:rPr lang="en-US" sz="2400" dirty="0" smtClean="0">
                <a:solidFill>
                  <a:srgbClr val="FF0000"/>
                </a:solidFill>
              </a:rPr>
              <a:t> solo </a:t>
            </a:r>
            <a:r>
              <a:rPr lang="en-US" sz="2400" dirty="0" err="1" smtClean="0">
                <a:solidFill>
                  <a:srgbClr val="FF0000"/>
                </a:solidFill>
              </a:rPr>
              <a:t>su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maschi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>
                <a:solidFill>
                  <a:srgbClr val="004A4A"/>
                </a:solidFill>
              </a:rPr>
              <a:t> </a:t>
            </a:r>
            <a:endParaRPr lang="en-US" sz="2400" dirty="0">
              <a:solidFill>
                <a:srgbClr val="004A4A"/>
              </a:solidFill>
            </a:endParaRPr>
          </a:p>
          <a:p>
            <a:pPr marL="431800" indent="-323850" algn="l"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 smtClean="0"/>
              <a:t>Un’ampia</a:t>
            </a:r>
            <a:r>
              <a:rPr lang="en-US" sz="2400" dirty="0" smtClean="0"/>
              <a:t> </a:t>
            </a:r>
            <a:r>
              <a:rPr lang="en-US" sz="2400" dirty="0" err="1" smtClean="0"/>
              <a:t>frazione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ricerca</a:t>
            </a:r>
            <a:r>
              <a:rPr lang="en-US" sz="2400" dirty="0" smtClean="0"/>
              <a:t> e </a:t>
            </a:r>
            <a:r>
              <a:rPr lang="en-US" sz="2400" dirty="0" err="1" smtClean="0"/>
              <a:t>dell’innovazione</a:t>
            </a:r>
            <a:r>
              <a:rPr lang="en-US" sz="2400" dirty="0" smtClean="0"/>
              <a:t> non </a:t>
            </a:r>
            <a:r>
              <a:rPr lang="en-US" sz="2400" dirty="0" err="1" smtClean="0"/>
              <a:t>tiene</a:t>
            </a:r>
            <a:r>
              <a:rPr lang="en-US" sz="2400" dirty="0" smtClean="0"/>
              <a:t> in </a:t>
            </a:r>
            <a:r>
              <a:rPr lang="en-US" sz="2400" dirty="0" err="1" smtClean="0"/>
              <a:t>adeguataconsiderazione</a:t>
            </a:r>
            <a:r>
              <a:rPr lang="en-US" sz="2400" dirty="0" smtClean="0"/>
              <a:t> la </a:t>
            </a:r>
            <a:r>
              <a:rPr lang="en-US" sz="2400" dirty="0" err="1" smtClean="0"/>
              <a:t>differenza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sesso</a:t>
            </a:r>
            <a:r>
              <a:rPr lang="en-US" sz="2400" dirty="0" smtClean="0"/>
              <a:t> e </a:t>
            </a:r>
            <a:r>
              <a:rPr lang="en-US" sz="2400" dirty="0" err="1" smtClean="0"/>
              <a:t>genere</a:t>
            </a:r>
            <a:r>
              <a:rPr lang="en-US" sz="2400" dirty="0" smtClean="0"/>
              <a:t> </a:t>
            </a:r>
          </a:p>
          <a:p>
            <a:pPr marL="431800" indent="-323850" algn="l">
              <a:spcAft>
                <a:spcPts val="1425"/>
              </a:spcAft>
              <a:buFont typeface="StarSymbol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 err="1" smtClean="0">
                <a:solidFill>
                  <a:srgbClr val="800000"/>
                </a:solidFill>
              </a:rPr>
              <a:t>Pregiudizi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possono</a:t>
            </a:r>
            <a:r>
              <a:rPr lang="en-US" sz="2400" b="1" dirty="0" smtClean="0">
                <a:solidFill>
                  <a:srgbClr val="800000"/>
                </a:solidFill>
              </a:rPr>
              <a:t> fare </a:t>
            </a:r>
            <a:r>
              <a:rPr lang="en-US" sz="2400" b="1" dirty="0" err="1" smtClean="0">
                <a:solidFill>
                  <a:srgbClr val="800000"/>
                </a:solidFill>
              </a:rPr>
              <a:t>molti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danni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nella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ricerca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scientifica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 marL="431800" indent="-323850" algn="l">
              <a:spcAft>
                <a:spcPts val="1425"/>
              </a:spcAft>
              <a:buFont typeface="StarSymbol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 err="1" smtClean="0">
                <a:solidFill>
                  <a:srgbClr val="800000"/>
                </a:solidFill>
              </a:rPr>
              <a:t>Riducono</a:t>
            </a:r>
            <a:r>
              <a:rPr lang="en-US" sz="2400" b="1" dirty="0" smtClean="0">
                <a:solidFill>
                  <a:srgbClr val="800000"/>
                </a:solidFill>
              </a:rPr>
              <a:t> la </a:t>
            </a:r>
            <a:r>
              <a:rPr lang="en-US" sz="2400" b="1" dirty="0" err="1" smtClean="0">
                <a:solidFill>
                  <a:srgbClr val="800000"/>
                </a:solidFill>
              </a:rPr>
              <a:t>credibilità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della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Scienza</a:t>
            </a:r>
            <a:r>
              <a:rPr lang="en-US" sz="2400" b="1" dirty="0" smtClean="0">
                <a:solidFill>
                  <a:srgbClr val="800000"/>
                </a:solidFill>
              </a:rPr>
              <a:t> e </a:t>
            </a:r>
            <a:r>
              <a:rPr lang="en-US" sz="2400" b="1" dirty="0" err="1" smtClean="0">
                <a:solidFill>
                  <a:srgbClr val="800000"/>
                </a:solidFill>
              </a:rPr>
              <a:t>aumentano</a:t>
            </a:r>
            <a:r>
              <a:rPr lang="en-US" sz="2400" b="1" dirty="0" smtClean="0">
                <a:solidFill>
                  <a:srgbClr val="800000"/>
                </a:solidFill>
              </a:rPr>
              <a:t> la </a:t>
            </a:r>
            <a:r>
              <a:rPr lang="en-US" sz="2400" b="1" dirty="0" err="1" smtClean="0">
                <a:solidFill>
                  <a:srgbClr val="800000"/>
                </a:solidFill>
              </a:rPr>
              <a:t>distanza</a:t>
            </a:r>
            <a:r>
              <a:rPr lang="en-US" sz="2400" b="1" dirty="0" smtClean="0">
                <a:solidFill>
                  <a:srgbClr val="800000"/>
                </a:solidFill>
              </a:rPr>
              <a:t> con la </a:t>
            </a:r>
            <a:r>
              <a:rPr lang="en-US" sz="2400" b="1" dirty="0" err="1" smtClean="0">
                <a:solidFill>
                  <a:srgbClr val="800000"/>
                </a:solidFill>
              </a:rPr>
              <a:t>società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94B-664B-0E40-9F9B-F10A77589299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082819"/>
            <a:ext cx="2362200" cy="31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38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241200"/>
          </a:xfrm>
        </p:spPr>
        <p:txBody>
          <a:bodyPr/>
          <a:lstStyle/>
          <a:p>
            <a:r>
              <a:rPr lang="it-IT" sz="3600" dirty="0" smtClean="0"/>
              <a:t>Fisica: comunicare la scienza e rappresentazione sociale </a:t>
            </a:r>
            <a:br>
              <a:rPr lang="it-IT" sz="3600" dirty="0" smtClean="0"/>
            </a:br>
            <a:r>
              <a:rPr lang="it-IT" sz="1800" dirty="0" err="1" smtClean="0"/>
              <a:t>Fermilab</a:t>
            </a:r>
            <a:r>
              <a:rPr lang="it-IT" sz="1800" dirty="0" smtClean="0"/>
              <a:t> http</a:t>
            </a:r>
            <a:r>
              <a:rPr lang="it-IT" sz="1800" dirty="0"/>
              <a:t>://</a:t>
            </a:r>
            <a:r>
              <a:rPr lang="it-IT" sz="1800" dirty="0" err="1"/>
              <a:t>ed.fnal.gov</a:t>
            </a:r>
            <a:r>
              <a:rPr lang="it-IT" sz="1800" dirty="0"/>
              <a:t>/</a:t>
            </a:r>
            <a:r>
              <a:rPr lang="it-IT" sz="1800" dirty="0" err="1"/>
              <a:t>projects</a:t>
            </a:r>
            <a:r>
              <a:rPr lang="it-IT" sz="1800" dirty="0"/>
              <a:t>/</a:t>
            </a:r>
            <a:r>
              <a:rPr lang="it-IT" sz="1800" dirty="0" err="1"/>
              <a:t>scientists</a:t>
            </a:r>
            <a:r>
              <a:rPr lang="it-IT" sz="1800" dirty="0"/>
              <a:t>/</a:t>
            </a:r>
            <a:r>
              <a:rPr lang="it-IT" sz="1800" dirty="0" err="1"/>
              <a:t>index.html</a:t>
            </a:r>
            <a:endParaRPr lang="it-IT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112" y="5520260"/>
            <a:ext cx="10665356" cy="3774140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società</a:t>
            </a:r>
            <a:r>
              <a:rPr lang="en-US" sz="2000" dirty="0" smtClean="0"/>
              <a:t> </a:t>
            </a:r>
            <a:r>
              <a:rPr lang="en-US" sz="2000" dirty="0" err="1" smtClean="0"/>
              <a:t>vede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ricercatore</a:t>
            </a:r>
            <a:r>
              <a:rPr lang="en-US" sz="2000" dirty="0" smtClean="0"/>
              <a:t> per lo </a:t>
            </a:r>
            <a:r>
              <a:rPr lang="en-US" sz="2000" dirty="0" err="1" smtClean="0"/>
              <a:t>più</a:t>
            </a:r>
            <a:r>
              <a:rPr lang="en-US" sz="2000" dirty="0" smtClean="0"/>
              <a:t> come un </a:t>
            </a:r>
            <a:r>
              <a:rPr lang="en-US" sz="2000" dirty="0" err="1" smtClean="0"/>
              <a:t>maschio</a:t>
            </a:r>
            <a:r>
              <a:rPr lang="en-US" sz="2000" dirty="0" smtClean="0"/>
              <a:t>, </a:t>
            </a:r>
            <a:r>
              <a:rPr lang="en-US" sz="2000" dirty="0" err="1" smtClean="0"/>
              <a:t>intelligente</a:t>
            </a:r>
            <a:r>
              <a:rPr lang="en-US" sz="2000" dirty="0" smtClean="0"/>
              <a:t>, </a:t>
            </a:r>
            <a:r>
              <a:rPr lang="en-US" sz="2000" dirty="0" err="1" smtClean="0"/>
              <a:t>curioso</a:t>
            </a:r>
            <a:r>
              <a:rPr lang="en-US" sz="2000" dirty="0" smtClean="0"/>
              <a:t>, </a:t>
            </a:r>
            <a:r>
              <a:rPr lang="en-US" sz="2000" dirty="0" err="1" smtClean="0"/>
              <a:t>dedito</a:t>
            </a:r>
            <a:r>
              <a:rPr lang="en-US" sz="2000" dirty="0" smtClean="0"/>
              <a:t> </a:t>
            </a:r>
            <a:r>
              <a:rPr lang="en-US" sz="2000" dirty="0" err="1" smtClean="0"/>
              <a:t>completamente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cose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interessano</a:t>
            </a:r>
            <a:r>
              <a:rPr lang="en-US" sz="2000" dirty="0" smtClean="0"/>
              <a:t> solo </a:t>
            </a:r>
            <a:r>
              <a:rPr lang="en-US" sz="2000" dirty="0" err="1" smtClean="0"/>
              <a:t>lui</a:t>
            </a:r>
            <a:r>
              <a:rPr lang="en-US" sz="2000" dirty="0" smtClean="0"/>
              <a:t>, </a:t>
            </a:r>
            <a:r>
              <a:rPr lang="en-US" sz="2000" b="1" dirty="0" smtClean="0"/>
              <a:t>inutile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autistico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scienza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ignora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dimensione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lontana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società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4" y="1797878"/>
            <a:ext cx="2099734" cy="3201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1" y="1422401"/>
            <a:ext cx="3110464" cy="3576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7745">
            <a:off x="7823284" y="1113238"/>
            <a:ext cx="3144370" cy="4010929"/>
          </a:xfrm>
          <a:prstGeom prst="rect">
            <a:avLst/>
          </a:prstGeo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5" y="469651"/>
            <a:ext cx="10783889" cy="1400530"/>
          </a:xfrm>
        </p:spPr>
        <p:txBody>
          <a:bodyPr/>
          <a:lstStyle/>
          <a:p>
            <a:r>
              <a:rPr lang="en-US" sz="3200" dirty="0" err="1" smtClean="0"/>
              <a:t>Conoscere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numeri</a:t>
            </a:r>
            <a:r>
              <a:rPr lang="en-US" sz="3200" dirty="0" smtClean="0"/>
              <a:t>: </a:t>
            </a:r>
            <a:r>
              <a:rPr lang="en-US" sz="3200" dirty="0" err="1" smtClean="0"/>
              <a:t>senza</a:t>
            </a:r>
            <a:r>
              <a:rPr lang="en-US" sz="3200" dirty="0" smtClean="0"/>
              <a:t> </a:t>
            </a:r>
            <a:r>
              <a:rPr lang="en-US" sz="3200" dirty="0" err="1" smtClean="0"/>
              <a:t>numeri</a:t>
            </a:r>
            <a:r>
              <a:rPr lang="en-US" sz="3200" dirty="0" smtClean="0"/>
              <a:t>, </a:t>
            </a:r>
            <a:r>
              <a:rPr lang="en-US" sz="3200" dirty="0" err="1" smtClean="0"/>
              <a:t>nessun</a:t>
            </a:r>
            <a:r>
              <a:rPr lang="en-US" sz="3200" dirty="0" smtClean="0"/>
              <a:t> </a:t>
            </a:r>
            <a:r>
              <a:rPr lang="en-US" sz="3200" dirty="0" err="1" smtClean="0"/>
              <a:t>problema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2746"/>
            <a:ext cx="9395227" cy="51849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Forte invecchiamento dell’ente</a:t>
            </a:r>
          </a:p>
          <a:p>
            <a:r>
              <a:rPr lang="it-IT" dirty="0"/>
              <a:t>Le donne laureate in fisica sono il 35-38%, numero stabile da almeno il </a:t>
            </a:r>
            <a:r>
              <a:rPr lang="it-IT" dirty="0" smtClean="0"/>
              <a:t>2000. </a:t>
            </a:r>
            <a:r>
              <a:rPr lang="it-IT" dirty="0"/>
              <a:t>T</a:t>
            </a:r>
            <a:r>
              <a:rPr lang="it-IT" dirty="0" smtClean="0"/>
              <a:t>ra </a:t>
            </a:r>
            <a:r>
              <a:rPr lang="it-IT" dirty="0"/>
              <a:t>i ricercatori a tempo </a:t>
            </a:r>
            <a:r>
              <a:rPr lang="it-IT" dirty="0" smtClean="0"/>
              <a:t>indeterminato le donne sono il 22%, con la stessa distribuzione di età degli uomini.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Segregazione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orizzontale</a:t>
            </a:r>
            <a:r>
              <a:rPr lang="en-US" dirty="0" smtClean="0"/>
              <a:t>,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presenza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diverse CSN</a:t>
            </a:r>
            <a:endParaRPr lang="en-US" dirty="0"/>
          </a:p>
          <a:p>
            <a:r>
              <a:rPr lang="en-US" b="1" dirty="0" err="1">
                <a:solidFill>
                  <a:srgbClr val="B01513"/>
                </a:solidFill>
              </a:rPr>
              <a:t>Segregazione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 smtClean="0">
                <a:solidFill>
                  <a:srgbClr val="B01513"/>
                </a:solidFill>
              </a:rPr>
              <a:t>verticale</a:t>
            </a:r>
            <a:r>
              <a:rPr lang="en-US" dirty="0" smtClean="0"/>
              <a:t>, La </a:t>
            </a:r>
            <a:r>
              <a:rPr lang="en-US" dirty="0" err="1" smtClean="0"/>
              <a:t>probabilità</a:t>
            </a:r>
            <a:r>
              <a:rPr lang="en-US" dirty="0" smtClean="0"/>
              <a:t>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ricercatrice</a:t>
            </a:r>
            <a:r>
              <a:rPr lang="en-US" dirty="0" smtClean="0"/>
              <a:t> donna di </a:t>
            </a:r>
            <a:r>
              <a:rPr lang="en-US" dirty="0" err="1" smtClean="0"/>
              <a:t>diventare</a:t>
            </a:r>
            <a:r>
              <a:rPr lang="en-US" dirty="0" smtClean="0"/>
              <a:t> </a:t>
            </a:r>
            <a:r>
              <a:rPr lang="en-US" dirty="0" err="1" smtClean="0"/>
              <a:t>dirigente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probabilità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ha un </a:t>
            </a:r>
            <a:r>
              <a:rPr lang="en-US" dirty="0" err="1" smtClean="0"/>
              <a:t>collega</a:t>
            </a:r>
            <a:r>
              <a:rPr lang="en-US" dirty="0" smtClean="0"/>
              <a:t> </a:t>
            </a:r>
            <a:r>
              <a:rPr lang="en-US" dirty="0" err="1" smtClean="0"/>
              <a:t>uomo</a:t>
            </a:r>
            <a:r>
              <a:rPr lang="en-US" dirty="0" smtClean="0"/>
              <a:t>. </a:t>
            </a:r>
            <a:r>
              <a:rPr lang="en-US" dirty="0" err="1" smtClean="0"/>
              <a:t>Eppure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 </a:t>
            </a:r>
            <a:r>
              <a:rPr lang="en-US" dirty="0" err="1"/>
              <a:t>concorso</a:t>
            </a:r>
            <a:r>
              <a:rPr lang="en-US" dirty="0"/>
              <a:t> di </a:t>
            </a:r>
            <a:r>
              <a:rPr lang="en-US" dirty="0" err="1"/>
              <a:t>abilitazione</a:t>
            </a:r>
            <a:r>
              <a:rPr lang="en-US" dirty="0"/>
              <a:t> </a:t>
            </a:r>
            <a:r>
              <a:rPr lang="en-US" dirty="0" err="1"/>
              <a:t>scientifica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2012 </a:t>
            </a: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>
                <a:solidFill>
                  <a:srgbClr val="000000"/>
                </a:solidFill>
              </a:rPr>
              <a:t>ricercatrici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INFN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ottenuto</a:t>
            </a:r>
            <a:r>
              <a:rPr lang="en-US" dirty="0"/>
              <a:t> </a:t>
            </a:r>
            <a:r>
              <a:rPr lang="en-US" dirty="0" err="1"/>
              <a:t>l'abilitazione</a:t>
            </a:r>
            <a:r>
              <a:rPr lang="en-US" dirty="0"/>
              <a:t> di I e II fascia con </a:t>
            </a:r>
            <a:r>
              <a:rPr lang="en-US" dirty="0" err="1"/>
              <a:t>percentuali</a:t>
            </a:r>
            <a:r>
              <a:rPr lang="en-US" dirty="0"/>
              <a:t> </a:t>
            </a:r>
            <a:r>
              <a:rPr lang="en-US" dirty="0" err="1"/>
              <a:t>superiori</a:t>
            </a:r>
            <a:r>
              <a:rPr lang="en-US" dirty="0"/>
              <a:t> o non </a:t>
            </a:r>
            <a:r>
              <a:rPr lang="en-US" dirty="0" err="1"/>
              <a:t>inferiori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colleghi</a:t>
            </a:r>
            <a:r>
              <a:rPr lang="en-US" dirty="0"/>
              <a:t> </a:t>
            </a:r>
            <a:r>
              <a:rPr lang="en-US" dirty="0" err="1" smtClean="0"/>
              <a:t>uomini</a:t>
            </a:r>
            <a:endParaRPr lang="en-US" dirty="0"/>
          </a:p>
          <a:p>
            <a:r>
              <a:rPr lang="en-US" b="1" dirty="0" err="1" smtClean="0">
                <a:solidFill>
                  <a:srgbClr val="B01513"/>
                </a:solidFill>
              </a:rPr>
              <a:t>Discriminazione</a:t>
            </a:r>
            <a:r>
              <a:rPr lang="en-US" b="1" dirty="0" smtClean="0">
                <a:solidFill>
                  <a:srgbClr val="B01513"/>
                </a:solidFill>
              </a:rPr>
              <a:t> </a:t>
            </a:r>
            <a:r>
              <a:rPr lang="en-US" b="1" dirty="0" err="1" smtClean="0">
                <a:solidFill>
                  <a:srgbClr val="B01513"/>
                </a:solidFill>
              </a:rPr>
              <a:t>retributiva</a:t>
            </a:r>
            <a:r>
              <a:rPr lang="en-US" dirty="0" smtClean="0"/>
              <a:t>: in media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ricercatrice</a:t>
            </a:r>
            <a:r>
              <a:rPr lang="en-US" dirty="0" smtClean="0"/>
              <a:t> donna </a:t>
            </a:r>
            <a:r>
              <a:rPr lang="en-US" dirty="0" err="1" smtClean="0"/>
              <a:t>guadagna</a:t>
            </a:r>
            <a:r>
              <a:rPr lang="en-US" dirty="0" smtClean="0"/>
              <a:t> </a:t>
            </a:r>
            <a:r>
              <a:rPr lang="en-US" dirty="0"/>
              <a:t>3400 euro </a:t>
            </a:r>
            <a:r>
              <a:rPr lang="en-US" dirty="0" err="1" smtClean="0"/>
              <a:t>all’anno</a:t>
            </a:r>
            <a:r>
              <a:rPr lang="en-US" dirty="0" smtClean="0"/>
              <a:t> (</a:t>
            </a:r>
            <a:r>
              <a:rPr lang="en-US" dirty="0"/>
              <a:t>-6.6%) </a:t>
            </a:r>
            <a:r>
              <a:rPr lang="en-US" dirty="0" smtClean="0"/>
              <a:t>di </a:t>
            </a:r>
            <a:r>
              <a:rPr lang="en-US" dirty="0" err="1" smtClean="0"/>
              <a:t>meno</a:t>
            </a:r>
            <a:r>
              <a:rPr lang="en-US" dirty="0" smtClean="0"/>
              <a:t> di un </a:t>
            </a:r>
            <a:r>
              <a:rPr lang="en-US" dirty="0" err="1" smtClean="0"/>
              <a:t>ricercatore</a:t>
            </a:r>
            <a:r>
              <a:rPr lang="en-US" dirty="0" smtClean="0"/>
              <a:t> </a:t>
            </a:r>
            <a:r>
              <a:rPr lang="en-US" dirty="0" err="1" smtClean="0"/>
              <a:t>uomo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B01513"/>
                </a:solidFill>
              </a:rPr>
              <a:t>Sotto </a:t>
            </a:r>
            <a:r>
              <a:rPr lang="en-US" b="1" dirty="0" err="1">
                <a:solidFill>
                  <a:srgbClr val="B01513"/>
                </a:solidFill>
              </a:rPr>
              <a:t>rappresentazione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nelle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commissioni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 smtClean="0"/>
              <a:t>nomina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elettorali</a:t>
            </a:r>
            <a:endParaRPr lang="en-US" dirty="0" smtClean="0"/>
          </a:p>
          <a:p>
            <a:r>
              <a:rPr lang="en-US" b="1" dirty="0" err="1">
                <a:solidFill>
                  <a:srgbClr val="B01513"/>
                </a:solidFill>
              </a:rPr>
              <a:t>Discriminazione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indiretta</a:t>
            </a:r>
            <a:r>
              <a:rPr lang="en-US" b="1" dirty="0">
                <a:solidFill>
                  <a:srgbClr val="B01513"/>
                </a:solidFill>
              </a:rPr>
              <a:t> per </a:t>
            </a:r>
            <a:r>
              <a:rPr lang="en-US" b="1" dirty="0" err="1" smtClean="0">
                <a:solidFill>
                  <a:srgbClr val="B01513"/>
                </a:solidFill>
              </a:rPr>
              <a:t>amministrativi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al CCL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DF5C57A-B36F-7B4D-9177-209664CBA92E}" type="slidenum">
              <a:rPr lang="en-US"/>
              <a:pPr/>
              <a:t>27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9743899" cy="1144921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99284C"/>
                </a:solidFill>
              </a:rPr>
              <a:t>Un </a:t>
            </a:r>
            <a:r>
              <a:rPr lang="en-US" b="1" dirty="0" err="1" smtClean="0">
                <a:solidFill>
                  <a:srgbClr val="99284C"/>
                </a:solidFill>
              </a:rPr>
              <a:t>problema</a:t>
            </a:r>
            <a:r>
              <a:rPr lang="en-US" b="1" dirty="0" smtClean="0">
                <a:solidFill>
                  <a:srgbClr val="99284C"/>
                </a:solidFill>
              </a:rPr>
              <a:t> </a:t>
            </a:r>
            <a:r>
              <a:rPr lang="en-US" b="1" dirty="0" err="1" smtClean="0">
                <a:solidFill>
                  <a:srgbClr val="99284C"/>
                </a:solidFill>
              </a:rPr>
              <a:t>delle</a:t>
            </a:r>
            <a:r>
              <a:rPr lang="en-US" b="1" dirty="0" smtClean="0">
                <a:solidFill>
                  <a:srgbClr val="99284C"/>
                </a:solidFill>
              </a:rPr>
              <a:t> </a:t>
            </a:r>
            <a:r>
              <a:rPr lang="en-US" b="1" dirty="0" err="1" smtClean="0">
                <a:solidFill>
                  <a:srgbClr val="99284C"/>
                </a:solidFill>
              </a:rPr>
              <a:t>donne</a:t>
            </a:r>
            <a:r>
              <a:rPr lang="en-US" b="1" dirty="0" smtClean="0">
                <a:solidFill>
                  <a:srgbClr val="99284C"/>
                </a:solidFill>
              </a:rPr>
              <a:t> o un </a:t>
            </a:r>
            <a:r>
              <a:rPr lang="en-US" b="1" dirty="0" err="1" smtClean="0">
                <a:solidFill>
                  <a:srgbClr val="99284C"/>
                </a:solidFill>
              </a:rPr>
              <a:t>problema</a:t>
            </a:r>
            <a:r>
              <a:rPr lang="en-US" b="1" dirty="0" smtClean="0">
                <a:solidFill>
                  <a:srgbClr val="99284C"/>
                </a:solidFill>
              </a:rPr>
              <a:t> </a:t>
            </a:r>
            <a:r>
              <a:rPr lang="en-US" b="1" dirty="0" err="1" smtClean="0">
                <a:solidFill>
                  <a:srgbClr val="99284C"/>
                </a:solidFill>
              </a:rPr>
              <a:t>della</a:t>
            </a:r>
            <a:r>
              <a:rPr lang="en-US" b="1" dirty="0" smtClean="0">
                <a:solidFill>
                  <a:srgbClr val="99284C"/>
                </a:solidFill>
              </a:rPr>
              <a:t> </a:t>
            </a:r>
            <a:r>
              <a:rPr lang="en-US" b="1" dirty="0" err="1" smtClean="0">
                <a:solidFill>
                  <a:srgbClr val="99284C"/>
                </a:solidFill>
              </a:rPr>
              <a:t>ricerca</a:t>
            </a:r>
            <a:r>
              <a:rPr lang="en-US" b="1" dirty="0" smtClean="0">
                <a:solidFill>
                  <a:srgbClr val="99284C"/>
                </a:solidFill>
              </a:rPr>
              <a:t>?</a:t>
            </a:r>
            <a:endParaRPr lang="en-US" b="1" dirty="0">
              <a:solidFill>
                <a:srgbClr val="99284C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2010721"/>
            <a:ext cx="10970880" cy="4895074"/>
          </a:xfrm>
          <a:ln/>
        </p:spPr>
        <p:txBody>
          <a:bodyPr/>
          <a:lstStyle/>
          <a:p>
            <a:pPr marL="431800" indent="-323850">
              <a:buFont typeface="Times New Roman" charset="0"/>
              <a:buAutoNum type="roman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Donne </a:t>
            </a:r>
            <a:r>
              <a:rPr lang="en-US" sz="2200" dirty="0" err="1" smtClean="0"/>
              <a:t>escluse</a:t>
            </a:r>
            <a:r>
              <a:rPr lang="en-US" sz="2200" dirty="0" smtClean="0"/>
              <a:t> </a:t>
            </a:r>
            <a:r>
              <a:rPr lang="en-US" sz="2200" dirty="0" err="1" smtClean="0"/>
              <a:t>dalla</a:t>
            </a:r>
            <a:r>
              <a:rPr lang="en-US" sz="2200" dirty="0" smtClean="0"/>
              <a:t> </a:t>
            </a:r>
            <a:r>
              <a:rPr lang="en-US" sz="2200" dirty="0" err="1" smtClean="0"/>
              <a:t>ricerca</a:t>
            </a:r>
            <a:r>
              <a:rPr lang="en-US" sz="2200" dirty="0" smtClean="0"/>
              <a:t>, </a:t>
            </a:r>
            <a:r>
              <a:rPr lang="en-US" sz="2200" dirty="0" err="1" smtClean="0"/>
              <a:t>soprattutto</a:t>
            </a:r>
            <a:r>
              <a:rPr lang="en-US" sz="2200" dirty="0" smtClean="0"/>
              <a:t> </a:t>
            </a:r>
            <a:r>
              <a:rPr lang="en-US" sz="2200" dirty="0" err="1" smtClean="0"/>
              <a:t>nelle</a:t>
            </a:r>
            <a:r>
              <a:rPr lang="en-US" sz="2200" dirty="0" smtClean="0"/>
              <a:t> </a:t>
            </a:r>
            <a:r>
              <a:rPr lang="en-US" sz="2200" dirty="0" err="1" smtClean="0"/>
              <a:t>scienze</a:t>
            </a:r>
            <a:r>
              <a:rPr lang="en-US" sz="2200" dirty="0" smtClean="0"/>
              <a:t> “hard”</a:t>
            </a:r>
          </a:p>
          <a:p>
            <a:pPr marL="431800" indent="-323850">
              <a:buFont typeface="Times New Roman" charset="0"/>
              <a:buAutoNum type="roman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Donne </a:t>
            </a:r>
            <a:r>
              <a:rPr lang="en-US" sz="2200" dirty="0" err="1" smtClean="0"/>
              <a:t>escluse</a:t>
            </a:r>
            <a:r>
              <a:rPr lang="en-US" sz="2200" dirty="0" smtClean="0"/>
              <a:t> </a:t>
            </a:r>
            <a:r>
              <a:rPr lang="en-US" sz="2200" dirty="0" err="1" smtClean="0"/>
              <a:t>dalle</a:t>
            </a:r>
            <a:r>
              <a:rPr lang="en-US" sz="2200" dirty="0" smtClean="0"/>
              <a:t> </a:t>
            </a:r>
            <a:r>
              <a:rPr lang="en-US" sz="2200" dirty="0" err="1" smtClean="0"/>
              <a:t>posizioni</a:t>
            </a:r>
            <a:r>
              <a:rPr lang="en-US" sz="2200" dirty="0" smtClean="0"/>
              <a:t> di </a:t>
            </a:r>
            <a:r>
              <a:rPr lang="en-US" sz="2200" dirty="0" err="1" smtClean="0"/>
              <a:t>gestione</a:t>
            </a:r>
            <a:r>
              <a:rPr lang="en-US" sz="2200" dirty="0" smtClean="0"/>
              <a:t>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scelte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ricerca</a:t>
            </a:r>
            <a:endParaRPr lang="en-US" sz="2200" dirty="0"/>
          </a:p>
          <a:p>
            <a:pPr marL="431800" indent="-323850">
              <a:buFont typeface="Times New Roman" charset="0"/>
              <a:buAutoNum type="roman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b="1" dirty="0" smtClean="0">
                <a:solidFill>
                  <a:srgbClr val="3366FF"/>
                </a:solidFill>
              </a:rPr>
              <a:t>Donne </a:t>
            </a:r>
            <a:r>
              <a:rPr lang="en-US" sz="2200" b="1" dirty="0" err="1" smtClean="0">
                <a:solidFill>
                  <a:srgbClr val="3366FF"/>
                </a:solidFill>
              </a:rPr>
              <a:t>escluse</a:t>
            </a:r>
            <a:r>
              <a:rPr lang="en-US" sz="2200" b="1" dirty="0" smtClean="0">
                <a:solidFill>
                  <a:srgbClr val="3366FF"/>
                </a:solidFill>
              </a:rPr>
              <a:t> dal </a:t>
            </a:r>
            <a:r>
              <a:rPr lang="en-US" sz="2200" b="1" dirty="0" err="1" smtClean="0">
                <a:solidFill>
                  <a:srgbClr val="3366FF"/>
                </a:solidFill>
              </a:rPr>
              <a:t>contenuto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b="1" dirty="0" err="1" smtClean="0">
                <a:solidFill>
                  <a:srgbClr val="3366FF"/>
                </a:solidFill>
              </a:rPr>
              <a:t>della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b="1" dirty="0" err="1" smtClean="0">
                <a:solidFill>
                  <a:srgbClr val="3366FF"/>
                </a:solidFill>
              </a:rPr>
              <a:t>ricerca</a:t>
            </a:r>
            <a:r>
              <a:rPr lang="en-US" sz="2200" b="1" dirty="0" smtClean="0">
                <a:solidFill>
                  <a:srgbClr val="3366FF"/>
                </a:solidFill>
              </a:rPr>
              <a:t> e </a:t>
            </a:r>
            <a:r>
              <a:rPr lang="en-US" sz="2200" b="1" dirty="0" err="1" smtClean="0">
                <a:solidFill>
                  <a:srgbClr val="3366FF"/>
                </a:solidFill>
              </a:rPr>
              <a:t>innovazione</a:t>
            </a:r>
            <a:endParaRPr lang="en-US" sz="2200" b="1" dirty="0">
              <a:solidFill>
                <a:srgbClr val="3366FF"/>
              </a:solidFill>
            </a:endParaRP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>
              <a:solidFill>
                <a:srgbClr val="3366FF"/>
              </a:solidFill>
            </a:endParaRP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scienza</a:t>
            </a:r>
            <a:r>
              <a:rPr lang="en-US" sz="2200" dirty="0" smtClean="0"/>
              <a:t>/</a:t>
            </a:r>
            <a:r>
              <a:rPr lang="en-US" sz="2200" dirty="0" err="1" smtClean="0"/>
              <a:t>innovazione</a:t>
            </a:r>
            <a:r>
              <a:rPr lang="en-US" sz="2200" dirty="0" smtClean="0"/>
              <a:t> </a:t>
            </a:r>
            <a:r>
              <a:rPr lang="en-US" sz="2200" dirty="0" err="1" smtClean="0"/>
              <a:t>che</a:t>
            </a:r>
            <a:r>
              <a:rPr lang="en-US" sz="2200" dirty="0" smtClean="0"/>
              <a:t> non da’ </a:t>
            </a:r>
            <a:r>
              <a:rPr lang="en-US" sz="2200" dirty="0" err="1" smtClean="0"/>
              <a:t>spazio</a:t>
            </a:r>
            <a:r>
              <a:rPr lang="en-US" sz="2200" dirty="0" smtClean="0"/>
              <a:t>/ non </a:t>
            </a:r>
            <a:r>
              <a:rPr lang="en-US" sz="2200" dirty="0" err="1" smtClean="0"/>
              <a:t>vede</a:t>
            </a:r>
            <a:r>
              <a:rPr lang="en-US" sz="2200" dirty="0" smtClean="0"/>
              <a:t> le </a:t>
            </a:r>
            <a:r>
              <a:rPr lang="en-US" sz="2200" dirty="0" err="1" smtClean="0"/>
              <a:t>donne</a:t>
            </a:r>
            <a:r>
              <a:rPr lang="en-US" sz="2200" dirty="0" smtClean="0"/>
              <a:t> e’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scienza</a:t>
            </a:r>
            <a:r>
              <a:rPr lang="en-US" sz="2200" dirty="0" smtClean="0"/>
              <a:t> </a:t>
            </a:r>
            <a:r>
              <a:rPr lang="en-US" sz="2200" dirty="0" err="1" smtClean="0"/>
              <a:t>adeguata</a:t>
            </a:r>
            <a:r>
              <a:rPr lang="en-US" sz="2200" dirty="0" smtClean="0"/>
              <a:t>?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scienza</a:t>
            </a:r>
            <a:r>
              <a:rPr lang="en-US" sz="2200" dirty="0"/>
              <a:t> </a:t>
            </a:r>
            <a:r>
              <a:rPr lang="en-US" sz="2200" dirty="0" err="1" smtClean="0"/>
              <a:t>cieca</a:t>
            </a:r>
            <a:r>
              <a:rPr lang="en-US" sz="2200" dirty="0" smtClean="0"/>
              <a:t> al </a:t>
            </a:r>
            <a:r>
              <a:rPr lang="en-US" sz="2200" dirty="0" err="1" smtClean="0"/>
              <a:t>genere</a:t>
            </a:r>
            <a:r>
              <a:rPr lang="en-US" sz="2200" dirty="0" smtClean="0"/>
              <a:t>/</a:t>
            </a:r>
            <a:r>
              <a:rPr lang="en-US" sz="2200" dirty="0" err="1" smtClean="0"/>
              <a:t>sesso</a:t>
            </a:r>
            <a:r>
              <a:rPr lang="en-US" sz="2200" dirty="0" smtClean="0"/>
              <a:t> </a:t>
            </a:r>
            <a:r>
              <a:rPr lang="en-US" sz="2200" dirty="0" err="1" smtClean="0"/>
              <a:t>sarà</a:t>
            </a:r>
            <a:r>
              <a:rPr lang="en-US" sz="2200" dirty="0" smtClean="0"/>
              <a:t> ben </a:t>
            </a:r>
            <a:r>
              <a:rPr lang="en-US" sz="2200" dirty="0" err="1" smtClean="0"/>
              <a:t>accetta</a:t>
            </a:r>
            <a:r>
              <a:rPr lang="en-US" sz="2200" dirty="0" smtClean="0"/>
              <a:t> </a:t>
            </a:r>
            <a:r>
              <a:rPr lang="en-US" sz="2200" dirty="0" err="1" smtClean="0"/>
              <a:t>alla</a:t>
            </a:r>
            <a:r>
              <a:rPr lang="en-US" sz="2200" dirty="0" smtClean="0"/>
              <a:t> </a:t>
            </a:r>
            <a:r>
              <a:rPr lang="en-US" sz="2200" dirty="0" err="1" smtClean="0"/>
              <a:t>società</a:t>
            </a:r>
            <a:r>
              <a:rPr lang="en-US" sz="2200" dirty="0" smtClean="0"/>
              <a:t>?</a:t>
            </a:r>
            <a:endParaRPr lang="en-US" sz="2200" dirty="0"/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06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Affermazioni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Commissione</a:t>
            </a:r>
            <a:r>
              <a:rPr lang="en-US" sz="3200" dirty="0"/>
              <a:t> </a:t>
            </a:r>
            <a:r>
              <a:rPr lang="en-US" sz="3200" dirty="0" err="1"/>
              <a:t>Europea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rgbClr val="25406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600200"/>
            <a:ext cx="10221071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254061"/>
                </a:solidFill>
              </a:rPr>
              <a:t>I </a:t>
            </a:r>
            <a:r>
              <a:rPr lang="en-US" sz="2400" dirty="0" err="1">
                <a:solidFill>
                  <a:srgbClr val="254061"/>
                </a:solidFill>
              </a:rPr>
              <a:t>danni</a:t>
            </a:r>
            <a:r>
              <a:rPr lang="en-US" sz="2400" dirty="0">
                <a:solidFill>
                  <a:srgbClr val="254061"/>
                </a:solidFill>
              </a:rPr>
              <a:t> se non </a:t>
            </a:r>
            <a:r>
              <a:rPr lang="en-US" sz="2400" dirty="0" err="1" smtClean="0">
                <a:solidFill>
                  <a:srgbClr val="254061"/>
                </a:solidFill>
              </a:rPr>
              <a:t>interveniamo</a:t>
            </a:r>
            <a:r>
              <a:rPr lang="en-US" sz="2400" dirty="0" smtClean="0">
                <a:solidFill>
                  <a:srgbClr val="254061"/>
                </a:solidFill>
              </a:rPr>
              <a:t>: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Spreco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risorse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umane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le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donne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perse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alla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ricerca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Soluzioni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innovative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mancate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Ricerche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sbagliate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inefficaci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danni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sociali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Sfiducia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della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società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nella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ricerca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Perdita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supporto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per la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scienza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l'accademia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027" b="1" dirty="0" smtClean="0">
                <a:solidFill>
                  <a:srgbClr val="800000"/>
                </a:solidFill>
              </a:rPr>
              <a:t>Il </a:t>
            </a:r>
            <a:r>
              <a:rPr lang="en-US" sz="3027" b="1" dirty="0" err="1" smtClean="0">
                <a:solidFill>
                  <a:srgbClr val="800000"/>
                </a:solidFill>
              </a:rPr>
              <a:t>problema</a:t>
            </a:r>
            <a:r>
              <a:rPr lang="en-US" sz="3027" b="1" dirty="0" smtClean="0">
                <a:solidFill>
                  <a:srgbClr val="800000"/>
                </a:solidFill>
              </a:rPr>
              <a:t> </a:t>
            </a:r>
            <a:r>
              <a:rPr lang="en-US" sz="3027" b="1" dirty="0" err="1" smtClean="0">
                <a:solidFill>
                  <a:srgbClr val="800000"/>
                </a:solidFill>
              </a:rPr>
              <a:t>è</a:t>
            </a:r>
            <a:r>
              <a:rPr lang="en-US" sz="3027" b="1" dirty="0" smtClean="0">
                <a:solidFill>
                  <a:srgbClr val="800000"/>
                </a:solidFill>
              </a:rPr>
              <a:t> </a:t>
            </a:r>
            <a:r>
              <a:rPr lang="en-US" sz="3027" b="1" dirty="0" err="1" smtClean="0">
                <a:solidFill>
                  <a:srgbClr val="800000"/>
                </a:solidFill>
              </a:rPr>
              <a:t>urgente</a:t>
            </a:r>
            <a:r>
              <a:rPr lang="en-US" sz="3027" b="1" dirty="0" smtClean="0">
                <a:solidFill>
                  <a:srgbClr val="800000"/>
                </a:solidFill>
              </a:rPr>
              <a:t>				</a:t>
            </a:r>
          </a:p>
          <a:p>
            <a:pPr lvl="1" algn="ctr">
              <a:buNone/>
            </a:pPr>
            <a:r>
              <a:rPr lang="en-US" sz="3027" b="1" dirty="0" err="1" smtClean="0">
                <a:solidFill>
                  <a:srgbClr val="800000"/>
                </a:solidFill>
              </a:rPr>
              <a:t>Esistono</a:t>
            </a:r>
            <a:r>
              <a:rPr lang="en-US" sz="3027" b="1" dirty="0" smtClean="0">
                <a:solidFill>
                  <a:srgbClr val="800000"/>
                </a:solidFill>
              </a:rPr>
              <a:t> </a:t>
            </a:r>
            <a:r>
              <a:rPr lang="en-US" sz="3027" b="1" dirty="0" err="1" smtClean="0">
                <a:solidFill>
                  <a:srgbClr val="800000"/>
                </a:solidFill>
              </a:rPr>
              <a:t>soluzioni</a:t>
            </a:r>
            <a:r>
              <a:rPr lang="en-US" sz="3027" b="1" dirty="0" smtClean="0">
                <a:solidFill>
                  <a:srgbClr val="800000"/>
                </a:solidFill>
              </a:rPr>
              <a:t>, se se ne ha la </a:t>
            </a:r>
            <a:r>
              <a:rPr lang="en-US" sz="3027" b="1" dirty="0" err="1" smtClean="0">
                <a:solidFill>
                  <a:srgbClr val="800000"/>
                </a:solidFill>
              </a:rPr>
              <a:t>volontà</a:t>
            </a:r>
            <a:endParaRPr lang="en-US" sz="3027" b="1" dirty="0" smtClean="0">
              <a:solidFill>
                <a:srgbClr val="800000"/>
              </a:solidFill>
            </a:endParaRPr>
          </a:p>
          <a:p>
            <a:pPr lvl="1" algn="ctr">
              <a:buNone/>
            </a:pPr>
            <a:endParaRPr lang="en-US" sz="3027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sz="2562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4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254061"/>
                </a:solidFill>
              </a:rPr>
              <a:t>Strategia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europea</a:t>
            </a:r>
            <a:r>
              <a:rPr lang="en-US" sz="3200" dirty="0" smtClean="0">
                <a:solidFill>
                  <a:srgbClr val="254061"/>
                </a:solidFill>
              </a:rPr>
              <a:t> per la </a:t>
            </a:r>
            <a:r>
              <a:rPr lang="en-US" sz="3200" dirty="0" err="1" smtClean="0">
                <a:solidFill>
                  <a:srgbClr val="254061"/>
                </a:solidFill>
              </a:rPr>
              <a:t>ricerca</a:t>
            </a:r>
            <a:r>
              <a:rPr lang="en-US" sz="3200" dirty="0" smtClean="0">
                <a:solidFill>
                  <a:srgbClr val="254061"/>
                </a:solidFill>
              </a:rPr>
              <a:t> - 1</a:t>
            </a:r>
            <a:r>
              <a:rPr lang="en-US" sz="3200" dirty="0">
                <a:solidFill>
                  <a:srgbClr val="254061"/>
                </a:solidFill>
              </a:rPr>
              <a:t/>
            </a:r>
            <a:br>
              <a:rPr lang="en-US" sz="3200" dirty="0">
                <a:solidFill>
                  <a:srgbClr val="254061"/>
                </a:solidFill>
              </a:rPr>
            </a:b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Carta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europea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dei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ricercatori</a:t>
            </a:r>
            <a:r>
              <a:rPr lang="en-US" sz="3200" dirty="0" smtClean="0">
                <a:solidFill>
                  <a:srgbClr val="254061"/>
                </a:solidFill>
              </a:rPr>
              <a:t> (EC 2005)</a:t>
            </a:r>
            <a:endParaRPr lang="en-US" sz="3200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Premessa</a:t>
            </a:r>
            <a:r>
              <a:rPr lang="en-US" dirty="0"/>
              <a:t>, 9 </a:t>
            </a:r>
            <a:r>
              <a:rPr lang="en-US" dirty="0" err="1"/>
              <a:t>pagine</a:t>
            </a:r>
            <a:endParaRPr lang="en-US" dirty="0"/>
          </a:p>
          <a:p>
            <a:r>
              <a:rPr lang="en-US" dirty="0" err="1"/>
              <a:t>Carta</a:t>
            </a:r>
            <a:r>
              <a:rPr lang="en-US" dirty="0"/>
              <a:t> </a:t>
            </a:r>
            <a:r>
              <a:rPr lang="en-US" dirty="0" err="1"/>
              <a:t>europea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ricercatori</a:t>
            </a:r>
            <a:r>
              <a:rPr lang="en-US" dirty="0"/>
              <a:t>, 14 </a:t>
            </a:r>
            <a:r>
              <a:rPr lang="en-US" dirty="0" err="1"/>
              <a:t>pagine</a:t>
            </a:r>
            <a:endParaRPr lang="en-US" dirty="0"/>
          </a:p>
          <a:p>
            <a:r>
              <a:rPr lang="en-US" dirty="0" err="1"/>
              <a:t>Codice</a:t>
            </a:r>
            <a:r>
              <a:rPr lang="en-US" dirty="0"/>
              <a:t> di </a:t>
            </a:r>
            <a:r>
              <a:rPr lang="en-US" dirty="0" err="1"/>
              <a:t>condotta</a:t>
            </a:r>
            <a:r>
              <a:rPr lang="en-US" dirty="0"/>
              <a:t> per </a:t>
            </a:r>
            <a:r>
              <a:rPr lang="en-US" dirty="0" err="1"/>
              <a:t>l’assunzione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ricercatori</a:t>
            </a:r>
            <a:r>
              <a:rPr lang="en-US" dirty="0"/>
              <a:t>, 4 </a:t>
            </a:r>
            <a:r>
              <a:rPr lang="en-US" dirty="0" err="1"/>
              <a:t>pagine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Enunciazione</a:t>
            </a:r>
            <a:r>
              <a:rPr lang="en-US" dirty="0" smtClean="0"/>
              <a:t> di 40 </a:t>
            </a:r>
            <a:r>
              <a:rPr lang="en-US" dirty="0" err="1" smtClean="0"/>
              <a:t>principi</a:t>
            </a:r>
            <a:endParaRPr lang="en-US" dirty="0" smtClean="0"/>
          </a:p>
          <a:p>
            <a:r>
              <a:rPr lang="en-US" dirty="0" err="1" smtClean="0"/>
              <a:t>Libertà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, </a:t>
            </a:r>
            <a:r>
              <a:rPr lang="en-US" dirty="0" err="1" smtClean="0"/>
              <a:t>etica</a:t>
            </a:r>
            <a:r>
              <a:rPr lang="en-US" dirty="0" smtClean="0"/>
              <a:t> del </a:t>
            </a:r>
            <a:r>
              <a:rPr lang="en-US" dirty="0" err="1" smtClean="0"/>
              <a:t>ricercatore</a:t>
            </a:r>
            <a:r>
              <a:rPr lang="en-US" dirty="0" smtClean="0"/>
              <a:t>, </a:t>
            </a:r>
            <a:r>
              <a:rPr lang="en-US" dirty="0" err="1" smtClean="0"/>
              <a:t>criteri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, </a:t>
            </a:r>
            <a:r>
              <a:rPr lang="en-US" dirty="0" err="1" smtClean="0"/>
              <a:t>valorizzazione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mobilità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Ratificata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università</a:t>
            </a:r>
            <a:r>
              <a:rPr lang="en-US" dirty="0" smtClean="0"/>
              <a:t>,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ampiamente</a:t>
            </a:r>
            <a:r>
              <a:rPr lang="en-US" dirty="0" smtClean="0"/>
              <a:t> </a:t>
            </a:r>
            <a:r>
              <a:rPr lang="en-US" dirty="0" err="1" smtClean="0"/>
              <a:t>disattesa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67" y="1853248"/>
            <a:ext cx="3403600" cy="4394200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8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D039B4A-8AA3-224F-B5B9-F82000DEDA92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/>
              <a:t>Definizioni</a:t>
            </a:r>
            <a:r>
              <a:rPr lang="en-US" dirty="0" smtClean="0"/>
              <a:t>: </a:t>
            </a:r>
            <a:r>
              <a:rPr lang="en-US" dirty="0" err="1" smtClean="0"/>
              <a:t>sesso</a:t>
            </a:r>
            <a:r>
              <a:rPr lang="en-US" dirty="0" smtClean="0"/>
              <a:t>, </a:t>
            </a:r>
            <a:r>
              <a:rPr lang="en-US" dirty="0" err="1" smtClean="0"/>
              <a:t>genere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rgbClr val="800000"/>
                </a:solidFill>
              </a:rPr>
              <a:t>Sesso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riferisce</a:t>
            </a:r>
            <a:r>
              <a:rPr lang="en-US" b="1" dirty="0" smtClean="0">
                <a:solidFill>
                  <a:srgbClr val="800000"/>
                </a:solidFill>
              </a:rPr>
              <a:t> a </a:t>
            </a:r>
            <a:r>
              <a:rPr lang="en-US" b="1" dirty="0" err="1" smtClean="0">
                <a:solidFill>
                  <a:srgbClr val="800000"/>
                </a:solidFill>
              </a:rPr>
              <a:t>differenze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biologiche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cromosomi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ormoni</a:t>
            </a:r>
            <a:r>
              <a:rPr lang="en-US" dirty="0" smtClean="0"/>
              <a:t>,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interni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esterni</a:t>
            </a:r>
            <a:r>
              <a:rPr lang="en-US" dirty="0" smtClean="0"/>
              <a:t>. 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determinato</a:t>
            </a:r>
            <a:r>
              <a:rPr lang="en-US" dirty="0" smtClean="0"/>
              <a:t> per 1/1000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popolazione</a:t>
            </a:r>
            <a:endParaRPr lang="en-US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rgbClr val="800000"/>
                </a:solidFill>
              </a:rPr>
              <a:t>Genere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riferisce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alle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caratteristiche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culturali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4A4A"/>
                </a:solidFill>
              </a:rPr>
              <a:t>La </a:t>
            </a:r>
            <a:r>
              <a:rPr lang="en-US" dirty="0" err="1">
                <a:solidFill>
                  <a:srgbClr val="004A4A"/>
                </a:solidFill>
              </a:rPr>
              <a:t>definizione</a:t>
            </a:r>
            <a:r>
              <a:rPr lang="en-US" dirty="0">
                <a:solidFill>
                  <a:srgbClr val="004A4A"/>
                </a:solidFill>
              </a:rPr>
              <a:t> di </a:t>
            </a:r>
            <a:r>
              <a:rPr lang="en-US" dirty="0" err="1">
                <a:solidFill>
                  <a:srgbClr val="004A4A"/>
                </a:solidFill>
              </a:rPr>
              <a:t>ruoli</a:t>
            </a:r>
            <a:r>
              <a:rPr lang="en-US" dirty="0">
                <a:solidFill>
                  <a:srgbClr val="004A4A"/>
                </a:solidFill>
              </a:rPr>
              <a:t> di </a:t>
            </a:r>
            <a:r>
              <a:rPr lang="en-US" dirty="0" err="1">
                <a:solidFill>
                  <a:srgbClr val="004A4A"/>
                </a:solidFill>
              </a:rPr>
              <a:t>genere</a:t>
            </a:r>
            <a:r>
              <a:rPr lang="en-US" dirty="0">
                <a:solidFill>
                  <a:srgbClr val="004A4A"/>
                </a:solidFill>
              </a:rPr>
              <a:t> cambia </a:t>
            </a:r>
            <a:r>
              <a:rPr lang="en-US" dirty="0" err="1">
                <a:solidFill>
                  <a:srgbClr val="004A4A"/>
                </a:solidFill>
              </a:rPr>
              <a:t>notevolmente</a:t>
            </a:r>
            <a:r>
              <a:rPr lang="en-US" dirty="0">
                <a:solidFill>
                  <a:srgbClr val="004A4A"/>
                </a:solidFill>
              </a:rPr>
              <a:t> </a:t>
            </a:r>
            <a:r>
              <a:rPr lang="en-US" dirty="0" err="1">
                <a:solidFill>
                  <a:srgbClr val="004A4A"/>
                </a:solidFill>
              </a:rPr>
              <a:t>nel</a:t>
            </a:r>
            <a:r>
              <a:rPr lang="en-US" dirty="0">
                <a:solidFill>
                  <a:srgbClr val="004A4A"/>
                </a:solidFill>
              </a:rPr>
              <a:t> tempo e </a:t>
            </a:r>
            <a:r>
              <a:rPr lang="en-US" dirty="0" err="1">
                <a:solidFill>
                  <a:srgbClr val="004A4A"/>
                </a:solidFill>
              </a:rPr>
              <a:t>nello</a:t>
            </a:r>
            <a:r>
              <a:rPr lang="en-US" dirty="0">
                <a:solidFill>
                  <a:srgbClr val="004A4A"/>
                </a:solidFill>
              </a:rPr>
              <a:t> </a:t>
            </a:r>
            <a:r>
              <a:rPr lang="en-US" dirty="0" err="1" smtClean="0">
                <a:solidFill>
                  <a:srgbClr val="004A4A"/>
                </a:solidFill>
              </a:rPr>
              <a:t>spazio</a:t>
            </a:r>
            <a:endParaRPr lang="en-US" dirty="0" smtClean="0">
              <a:solidFill>
                <a:srgbClr val="004A4A"/>
              </a:solidFill>
            </a:endParaRP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’</a:t>
            </a:r>
            <a:r>
              <a:rPr lang="en-US" dirty="0" err="1" smtClean="0"/>
              <a:t>uomo</a:t>
            </a:r>
            <a:r>
              <a:rPr lang="en-US" dirty="0" smtClean="0"/>
              <a:t>' </a:t>
            </a:r>
            <a:r>
              <a:rPr lang="en-US" dirty="0"/>
              <a:t>= </a:t>
            </a:r>
            <a:r>
              <a:rPr lang="en-US" dirty="0" err="1" smtClean="0"/>
              <a:t>sesso</a:t>
            </a:r>
            <a:r>
              <a:rPr lang="en-US" dirty="0" smtClean="0"/>
              <a:t> </a:t>
            </a:r>
            <a:r>
              <a:rPr lang="en-US" err="1" smtClean="0"/>
              <a:t>maschile</a:t>
            </a:r>
            <a:r>
              <a:rPr lang="en-US" smtClean="0"/>
              <a:t> </a:t>
            </a:r>
            <a:r>
              <a:rPr lang="en-US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maschile</a:t>
            </a:r>
            <a:endParaRPr lang="en-US" dirty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’donna' </a:t>
            </a:r>
            <a:r>
              <a:rPr lang="en-US" dirty="0"/>
              <a:t>= </a:t>
            </a:r>
            <a:r>
              <a:rPr lang="en-US" dirty="0" err="1" smtClean="0"/>
              <a:t>sesso</a:t>
            </a:r>
            <a:r>
              <a:rPr lang="en-US" dirty="0" smtClean="0"/>
              <a:t> </a:t>
            </a:r>
            <a:r>
              <a:rPr lang="en-US" dirty="0" err="1" smtClean="0"/>
              <a:t>femminile</a:t>
            </a:r>
            <a:r>
              <a:rPr lang="en-US" dirty="0" smtClean="0"/>
              <a:t> +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femminile</a:t>
            </a:r>
            <a:endParaRPr lang="en-US" dirty="0" smtClean="0"/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0" indent="1079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004A4A"/>
                </a:solidFill>
              </a:rPr>
              <a:t>NB</a:t>
            </a:r>
            <a:r>
              <a:rPr lang="en-US" b="1" dirty="0">
                <a:solidFill>
                  <a:srgbClr val="008000"/>
                </a:solidFill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</a:rPr>
              <a:t>il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</a:t>
            </a:r>
            <a:r>
              <a:rPr lang="en-US" b="1" dirty="0" err="1" smtClean="0">
                <a:solidFill>
                  <a:srgbClr val="008000"/>
                </a:solidFill>
              </a:rPr>
              <a:t>aschile</a:t>
            </a:r>
            <a:r>
              <a:rPr lang="en-US" b="1" dirty="0" smtClean="0">
                <a:solidFill>
                  <a:srgbClr val="008000"/>
                </a:solidFill>
              </a:rPr>
              <a:t> e’ </a:t>
            </a:r>
            <a:r>
              <a:rPr lang="en-US" b="1" dirty="0" err="1" smtClean="0">
                <a:solidFill>
                  <a:srgbClr val="008000"/>
                </a:solidFill>
              </a:rPr>
              <a:t>definito</a:t>
            </a:r>
            <a:r>
              <a:rPr lang="en-US" b="1" dirty="0" smtClean="0">
                <a:solidFill>
                  <a:srgbClr val="008000"/>
                </a:solidFill>
              </a:rPr>
              <a:t> da </a:t>
            </a:r>
            <a:r>
              <a:rPr lang="en-US" b="1" dirty="0" err="1" smtClean="0">
                <a:solidFill>
                  <a:srgbClr val="008000"/>
                </a:solidFill>
              </a:rPr>
              <a:t>ciò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che</a:t>
            </a:r>
            <a:r>
              <a:rPr lang="en-US" b="1" dirty="0" smtClean="0">
                <a:solidFill>
                  <a:srgbClr val="008000"/>
                </a:solidFill>
              </a:rPr>
              <a:t> non </a:t>
            </a:r>
            <a:r>
              <a:rPr lang="en-US" b="1" dirty="0" err="1" smtClean="0">
                <a:solidFill>
                  <a:srgbClr val="008000"/>
                </a:solidFill>
              </a:rPr>
              <a:t>è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femminile</a:t>
            </a:r>
            <a:r>
              <a:rPr lang="en-US" b="1" dirty="0" smtClean="0">
                <a:solidFill>
                  <a:srgbClr val="008000"/>
                </a:solidFill>
              </a:rPr>
              <a:t>. I </a:t>
            </a:r>
            <a:r>
              <a:rPr lang="en-US" b="1" dirty="0" err="1" smtClean="0">
                <a:solidFill>
                  <a:srgbClr val="008000"/>
                </a:solidFill>
              </a:rPr>
              <a:t>ruoli</a:t>
            </a:r>
            <a:r>
              <a:rPr lang="en-US" b="1" dirty="0" smtClean="0">
                <a:solidFill>
                  <a:srgbClr val="008000"/>
                </a:solidFill>
              </a:rPr>
              <a:t> di </a:t>
            </a:r>
            <a:r>
              <a:rPr lang="en-US" b="1" dirty="0" err="1" smtClean="0">
                <a:solidFill>
                  <a:srgbClr val="008000"/>
                </a:solidFill>
              </a:rPr>
              <a:t>genere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riguardano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uomini</a:t>
            </a:r>
            <a:r>
              <a:rPr lang="en-US" b="1" dirty="0" smtClean="0">
                <a:solidFill>
                  <a:srgbClr val="008000"/>
                </a:solidFill>
              </a:rPr>
              <a:t> e </a:t>
            </a:r>
            <a:r>
              <a:rPr lang="en-US" b="1" dirty="0" err="1" smtClean="0">
                <a:solidFill>
                  <a:srgbClr val="008000"/>
                </a:solidFill>
              </a:rPr>
              <a:t>donne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contemporaneamente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5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80" y="452718"/>
            <a:ext cx="11022988" cy="1400530"/>
          </a:xfrm>
        </p:spPr>
        <p:txBody>
          <a:bodyPr/>
          <a:lstStyle/>
          <a:p>
            <a:r>
              <a:rPr lang="en-US" sz="3600" dirty="0" err="1" smtClean="0"/>
              <a:t>Strategia</a:t>
            </a:r>
            <a:r>
              <a:rPr lang="en-US" sz="3600" dirty="0" smtClean="0"/>
              <a:t> </a:t>
            </a:r>
            <a:r>
              <a:rPr lang="en-US" sz="3600" dirty="0" err="1" smtClean="0"/>
              <a:t>europea</a:t>
            </a:r>
            <a:r>
              <a:rPr lang="en-US" sz="3600" dirty="0" smtClean="0"/>
              <a:t> per la </a:t>
            </a:r>
            <a:r>
              <a:rPr lang="en-US" sz="3600" dirty="0" err="1" smtClean="0"/>
              <a:t>scienza</a:t>
            </a:r>
            <a:r>
              <a:rPr lang="en-US" sz="3600" dirty="0" smtClean="0"/>
              <a:t> e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genere</a:t>
            </a:r>
            <a:r>
              <a:rPr lang="en-US" sz="3600" dirty="0" smtClean="0"/>
              <a:t> - 2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1447802"/>
            <a:ext cx="11277315" cy="4800598"/>
          </a:xfrm>
        </p:spPr>
        <p:txBody>
          <a:bodyPr/>
          <a:lstStyle/>
          <a:p>
            <a:r>
              <a:rPr lang="en-US" dirty="0" smtClean="0"/>
              <a:t>Fix the numbers/statistics (no numbers no problem), dal 2006</a:t>
            </a:r>
          </a:p>
          <a:p>
            <a:r>
              <a:rPr lang="en-US" dirty="0" smtClean="0"/>
              <a:t>Fix women =&gt; Fix institutions, 2012</a:t>
            </a:r>
          </a:p>
          <a:p>
            <a:r>
              <a:rPr lang="en-US" dirty="0" smtClean="0"/>
              <a:t>Fix research, </a:t>
            </a:r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 </a:t>
            </a:r>
            <a:r>
              <a:rPr lang="en-US" dirty="0" err="1" smtClean="0"/>
              <a:t>ricerca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082247"/>
            <a:ext cx="1500141" cy="3365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17" y="3165758"/>
            <a:ext cx="2432013" cy="328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75" y="3160583"/>
            <a:ext cx="2386361" cy="32874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8022" cy="1400530"/>
          </a:xfrm>
        </p:spPr>
        <p:txBody>
          <a:bodyPr/>
          <a:lstStyle/>
          <a:p>
            <a:r>
              <a:rPr lang="it-IT" dirty="0" smtClean="0"/>
              <a:t>INFN - piani triennali di </a:t>
            </a:r>
            <a:r>
              <a:rPr lang="it-IT" dirty="0"/>
              <a:t>azioni positive</a:t>
            </a:r>
            <a:br>
              <a:rPr lang="it-IT" dirty="0"/>
            </a:br>
            <a:r>
              <a:rPr lang="it-IT" sz="1800" dirty="0" err="1"/>
              <a:t>https</a:t>
            </a:r>
            <a:r>
              <a:rPr lang="it-IT" sz="1800" dirty="0"/>
              <a:t>://</a:t>
            </a:r>
            <a:r>
              <a:rPr lang="it-IT" sz="1800" dirty="0" err="1"/>
              <a:t>web.infn.it</a:t>
            </a:r>
            <a:r>
              <a:rPr lang="it-IT" sz="1800" dirty="0"/>
              <a:t>/CUG/</a:t>
            </a:r>
            <a:r>
              <a:rPr lang="it-IT" sz="1800" dirty="0" err="1"/>
              <a:t>index.php?option</a:t>
            </a:r>
            <a:r>
              <a:rPr lang="it-IT" sz="1800" dirty="0"/>
              <a:t>=</a:t>
            </a:r>
            <a:r>
              <a:rPr lang="it-IT" sz="1800" dirty="0" err="1"/>
              <a:t>com_content&amp;view</a:t>
            </a:r>
            <a:r>
              <a:rPr lang="it-IT" sz="1800" dirty="0"/>
              <a:t>=</a:t>
            </a:r>
            <a:r>
              <a:rPr lang="it-IT" sz="1800" dirty="0" err="1"/>
              <a:t>article&amp;id</a:t>
            </a:r>
            <a:r>
              <a:rPr lang="it-IT" sz="1800" dirty="0"/>
              <a:t>=14&amp;Itemid=134&amp;lang=</a:t>
            </a:r>
            <a:r>
              <a:rPr lang="it-IT" sz="1800" dirty="0" err="1"/>
              <a:t>it</a:t>
            </a:r>
            <a:endParaRPr lang="it-IT" sz="18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46111" y="2052918"/>
            <a:ext cx="10800821" cy="419548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i) Per stimolo delle politiche europee sulla e-</a:t>
            </a:r>
            <a:r>
              <a:rPr lang="it-IT" dirty="0" err="1" smtClean="0"/>
              <a:t>guaglianza</a:t>
            </a:r>
            <a:r>
              <a:rPr lang="it-IT" dirty="0" smtClean="0"/>
              <a:t> / parità;</a:t>
            </a:r>
          </a:p>
          <a:p>
            <a:r>
              <a:rPr lang="it-IT" dirty="0" err="1" smtClean="0"/>
              <a:t>Ii</a:t>
            </a:r>
            <a:r>
              <a:rPr lang="it-IT" dirty="0" smtClean="0"/>
              <a:t>) nel rispetto della costituzione italiana per il superamento degli ostacoli che impediscono la piena partecipazione di tutti i cittadini; </a:t>
            </a:r>
          </a:p>
          <a:p>
            <a:r>
              <a:rPr lang="it-IT" dirty="0" err="1" smtClean="0"/>
              <a:t>Ii</a:t>
            </a:r>
            <a:r>
              <a:rPr lang="it-IT" dirty="0" smtClean="0"/>
              <a:t>) per iniziativa dei contratti collettivi </a:t>
            </a:r>
          </a:p>
          <a:p>
            <a:pPr marL="0" indent="0">
              <a:buNone/>
            </a:pPr>
            <a:r>
              <a:rPr lang="it-IT" dirty="0" smtClean="0"/>
              <a:t>=&gt;La pubblica amministrazione italiana si dota di piani di azioni positive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Nell’INFN, il CPO prima, il CUG poi hanno proposto cambiamenti strutturali dell’ente</a:t>
            </a:r>
            <a:r>
              <a:rPr lang="it-IT" b="1" dirty="0" smtClean="0">
                <a:solidFill>
                  <a:srgbClr val="800000"/>
                </a:solidFill>
              </a:rPr>
              <a:t>, ispirati ai documenti europei per le istituzioni scientifiche, </a:t>
            </a:r>
            <a:r>
              <a:rPr lang="it-IT" b="1" dirty="0">
                <a:solidFill>
                  <a:srgbClr val="800000"/>
                </a:solidFill>
              </a:rPr>
              <a:t>La carta del 2005 e i documenti successivi della Commissione </a:t>
            </a:r>
            <a:r>
              <a:rPr lang="it-IT" b="1" dirty="0" smtClean="0">
                <a:solidFill>
                  <a:srgbClr val="800000"/>
                </a:solidFill>
              </a:rPr>
              <a:t>Europea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800000"/>
                </a:solidFill>
              </a:rPr>
              <a:t>e recepiti come Piani Triennali di Azioni Positive</a:t>
            </a:r>
          </a:p>
          <a:p>
            <a:endParaRPr lang="it-IT" b="1" dirty="0">
              <a:solidFill>
                <a:srgbClr val="800000"/>
              </a:solidFill>
            </a:endParaRPr>
          </a:p>
          <a:p>
            <a:r>
              <a:rPr lang="it-IT" sz="2600" b="1" dirty="0" smtClean="0">
                <a:solidFill>
                  <a:srgbClr val="800000"/>
                </a:solidFill>
              </a:rPr>
              <a:t>I piani triennali dell’ente sono impegni sottoscritti e deliberati dall’ente</a:t>
            </a:r>
          </a:p>
          <a:p>
            <a:endParaRPr lang="it-IT" b="1" dirty="0">
              <a:solidFill>
                <a:srgbClr val="800000"/>
              </a:solidFill>
            </a:endParaRPr>
          </a:p>
          <a:p>
            <a:endParaRPr lang="it-IT" b="1" dirty="0" smtClean="0">
              <a:solidFill>
                <a:srgbClr val="8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9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23333" y="1625600"/>
            <a:ext cx="10610537" cy="50292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DECRETO LEGISLATIVO 25 novembre 2016 , n. </a:t>
            </a:r>
            <a:r>
              <a:rPr lang="it-IT" dirty="0" smtClean="0"/>
              <a:t>218, </a:t>
            </a:r>
            <a:r>
              <a:rPr lang="it-IT" dirty="0" err="1" smtClean="0"/>
              <a:t>Semplifi</a:t>
            </a:r>
            <a:r>
              <a:rPr lang="it-IT" dirty="0" smtClean="0"/>
              <a:t> </a:t>
            </a:r>
            <a:r>
              <a:rPr lang="it-IT" dirty="0" err="1"/>
              <a:t>cazione</a:t>
            </a:r>
            <a:r>
              <a:rPr lang="it-IT" dirty="0"/>
              <a:t> delle attività degli enti pubblici di </a:t>
            </a:r>
            <a:r>
              <a:rPr lang="it-IT" dirty="0" smtClean="0"/>
              <a:t>ricerca</a:t>
            </a:r>
          </a:p>
          <a:p>
            <a:r>
              <a:rPr lang="it-IT" dirty="0" smtClean="0"/>
              <a:t>Art. 2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Gli </a:t>
            </a:r>
            <a:r>
              <a:rPr lang="it-IT" b="1" dirty="0">
                <a:solidFill>
                  <a:srgbClr val="FF0000"/>
                </a:solidFill>
              </a:rPr>
              <a:t>Enti nei propri statuti e regolamenti, recepiscono </a:t>
            </a:r>
            <a:r>
              <a:rPr lang="it-IT" dirty="0"/>
              <a:t>la Raccomandazione </a:t>
            </a:r>
            <a:r>
              <a:rPr lang="it-IT" dirty="0" smtClean="0"/>
              <a:t>della Commissione </a:t>
            </a:r>
            <a:r>
              <a:rPr lang="it-IT" dirty="0"/>
              <a:t>Europea dell’11 marzo 2005 </a:t>
            </a:r>
            <a:r>
              <a:rPr lang="it-IT" dirty="0" smtClean="0"/>
              <a:t>riguardante </a:t>
            </a:r>
            <a:r>
              <a:rPr lang="it-IT" b="1" dirty="0" smtClean="0">
                <a:solidFill>
                  <a:srgbClr val="FF0000"/>
                </a:solidFill>
              </a:rPr>
              <a:t>la Carta Europea dei ricercatori e il Codice di Condotta per l’Assunzione dei Ricercatori</a:t>
            </a:r>
            <a:r>
              <a:rPr lang="it-IT" dirty="0" smtClean="0"/>
              <a:t> tengono </a:t>
            </a:r>
            <a:r>
              <a:rPr lang="it-IT" dirty="0"/>
              <a:t>conto </a:t>
            </a:r>
            <a:r>
              <a:rPr lang="it-IT" dirty="0" smtClean="0"/>
              <a:t>delle indicazioni </a:t>
            </a:r>
            <a:r>
              <a:rPr lang="it-IT" dirty="0"/>
              <a:t>contenute nel documento </a:t>
            </a:r>
            <a:r>
              <a:rPr lang="it-IT" dirty="0" err="1"/>
              <a:t>European</a:t>
            </a:r>
            <a:r>
              <a:rPr lang="it-IT" dirty="0"/>
              <a:t> Framework for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Careers</a:t>
            </a:r>
            <a:r>
              <a:rPr lang="it-IT" dirty="0"/>
              <a:t>,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A decorrere dal 2018</a:t>
            </a:r>
            <a:r>
              <a:rPr lang="it-IT" b="1" dirty="0">
                <a:solidFill>
                  <a:srgbClr val="FF0000"/>
                </a:solidFill>
              </a:rPr>
              <a:t>, i Ministeri </a:t>
            </a:r>
            <a:r>
              <a:rPr lang="it-IT" b="1" dirty="0" smtClean="0">
                <a:solidFill>
                  <a:srgbClr val="FF0000"/>
                </a:solidFill>
              </a:rPr>
              <a:t>.. effettuano il </a:t>
            </a:r>
            <a:r>
              <a:rPr lang="it-IT" b="1" dirty="0">
                <a:solidFill>
                  <a:srgbClr val="FF0000"/>
                </a:solidFill>
              </a:rPr>
              <a:t>monitoraggio sull’attuazione delle </a:t>
            </a:r>
            <a:r>
              <a:rPr lang="it-IT" dirty="0"/>
              <a:t>prescrizioni del presente decreto </a:t>
            </a:r>
            <a:r>
              <a:rPr lang="it-IT" dirty="0" smtClean="0"/>
              <a:t>.. nonché </a:t>
            </a:r>
            <a:r>
              <a:rPr lang="it-IT" dirty="0"/>
              <a:t>della Raccomandazione </a:t>
            </a:r>
            <a:r>
              <a:rPr lang="it-IT" dirty="0" smtClean="0"/>
              <a:t>… riguardante </a:t>
            </a:r>
            <a:r>
              <a:rPr lang="it-IT" b="1" dirty="0">
                <a:solidFill>
                  <a:srgbClr val="FF0000"/>
                </a:solidFill>
              </a:rPr>
              <a:t>la Carta Europea dei ricercatori e il Codice di Condotta per l’Assunzione </a:t>
            </a:r>
            <a:r>
              <a:rPr lang="it-IT" b="1" dirty="0" smtClean="0">
                <a:solidFill>
                  <a:srgbClr val="FF0000"/>
                </a:solidFill>
              </a:rPr>
              <a:t>dei Ricercatori </a:t>
            </a:r>
            <a:r>
              <a:rPr lang="it-IT" dirty="0" smtClean="0"/>
              <a:t>… </a:t>
            </a:r>
            <a:r>
              <a:rPr lang="it-IT" dirty="0"/>
              <a:t>e del documento </a:t>
            </a:r>
            <a:r>
              <a:rPr lang="it-IT" dirty="0" err="1"/>
              <a:t>European</a:t>
            </a:r>
            <a:r>
              <a:rPr lang="it-IT" dirty="0"/>
              <a:t> Framework for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Careers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8000"/>
                </a:solidFill>
              </a:rPr>
              <a:t>[Sembra che si siano dimenticati dei documenti successivi, della CE, documenti che menzionano la parola genere nel titolo]</a:t>
            </a:r>
            <a:endParaRPr lang="it-IT" dirty="0">
              <a:solidFill>
                <a:srgbClr val="008000"/>
              </a:solidFill>
            </a:endParaRPr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154954" y="295728"/>
            <a:ext cx="8825659" cy="1152071"/>
          </a:xfrm>
        </p:spPr>
        <p:txBody>
          <a:bodyPr/>
          <a:lstStyle/>
          <a:p>
            <a:r>
              <a:rPr lang="it-IT" sz="3200" dirty="0" smtClean="0"/>
              <a:t>I documenti europei per le istituzioni scientifiche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0381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1" y="3067051"/>
            <a:ext cx="11916833" cy="2917825"/>
          </a:xfrm>
        </p:spPr>
        <p:txBody>
          <a:bodyPr>
            <a:normAutofit fontScale="92500"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“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professionisti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impegnati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nella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concezione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o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creazione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di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nuove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conoscenze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prodotti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processi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metodi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e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sistemi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nuovi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, e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nella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gestione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dei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progetti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interessati</a:t>
            </a:r>
            <a:r>
              <a:rPr lang="ja-JP" altLang="en-US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”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,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indipendentemente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dalla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posizione</a:t>
            </a:r>
            <a:r>
              <a:rPr lang="en-US" altLang="ja-JP" sz="2400" dirty="0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  <a:latin typeface="Century Gothic"/>
                <a:ea typeface="ヒラギノ角ゴ Pro W3" charset="0"/>
                <a:cs typeface="Century Gothic"/>
              </a:rPr>
              <a:t>contrattuale</a:t>
            </a:r>
            <a:endParaRPr lang="en-US" altLang="ja-JP" sz="2400" dirty="0">
              <a:solidFill>
                <a:srgbClr val="0000FF"/>
              </a:solidFill>
              <a:latin typeface="Century Gothic"/>
              <a:ea typeface="ヒラギノ角ゴ Pro W3" charset="0"/>
              <a:cs typeface="Century Gothic"/>
            </a:endParaRPr>
          </a:p>
          <a:p>
            <a:r>
              <a:rPr lang="en-US" sz="2400" b="1" dirty="0" err="1">
                <a:solidFill>
                  <a:srgbClr val="800000"/>
                </a:solidFill>
                <a:latin typeface="Century Gothic"/>
                <a:ea typeface="ヒラギノ角ゴ Pro W3" charset="0"/>
                <a:cs typeface="Century Gothic"/>
              </a:rPr>
              <a:t>Ricercatori</a:t>
            </a:r>
            <a:r>
              <a:rPr lang="en-US" sz="2400" b="1" dirty="0">
                <a:solidFill>
                  <a:srgbClr val="800000"/>
                </a:solidFill>
                <a:latin typeface="Century Gothic"/>
                <a:ea typeface="ヒラギノ角ゴ Pro W3" charset="0"/>
                <a:cs typeface="Century Gothic"/>
              </a:rPr>
              <a:t> e </a:t>
            </a:r>
            <a:r>
              <a:rPr lang="en-US" sz="2400" b="1" dirty="0" err="1">
                <a:solidFill>
                  <a:srgbClr val="800000"/>
                </a:solidFill>
                <a:latin typeface="Century Gothic"/>
                <a:ea typeface="ヒラギノ角ゴ Pro W3" charset="0"/>
                <a:cs typeface="Century Gothic"/>
              </a:rPr>
              <a:t>tecnologi</a:t>
            </a:r>
            <a:r>
              <a:rPr lang="en-US" sz="2400" dirty="0">
                <a:latin typeface="Century Gothic"/>
                <a:ea typeface="ヒラギノ角ゴ Pro W3" charset="0"/>
                <a:cs typeface="Century Gothic"/>
              </a:rPr>
              <a:t>, ma non solo: 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la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ricerca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è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interesse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di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tutti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/le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lavoratori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/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lavoratrici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di un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ente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di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ricerca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, la cui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sopravvivenza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è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legata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alla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sua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efficacia</a:t>
            </a:r>
            <a:endParaRPr lang="en-US" sz="2400" b="1" dirty="0">
              <a:solidFill>
                <a:srgbClr val="336600"/>
              </a:solidFill>
              <a:latin typeface="Century Gothic"/>
              <a:ea typeface="ヒラギノ角ゴ Pro W3" charset="0"/>
              <a:cs typeface="Century Gothic"/>
            </a:endParaRPr>
          </a:p>
          <a:p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La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ricerca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non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può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prescindere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da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servizi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tecnici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e di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amministrazione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efficienti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e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felicemente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partecipi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alla</a:t>
            </a:r>
            <a:r>
              <a:rPr lang="en-US" sz="2400" b="1" dirty="0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latin typeface="Century Gothic"/>
                <a:ea typeface="ヒラギノ角ゴ Pro W3" charset="0"/>
                <a:cs typeface="Century Gothic"/>
              </a:rPr>
              <a:t>ricerca</a:t>
            </a:r>
            <a:endParaRPr lang="en-US" sz="2400" b="1" dirty="0">
              <a:solidFill>
                <a:srgbClr val="336600"/>
              </a:solidFill>
              <a:latin typeface="Century Gothic"/>
              <a:ea typeface="ヒラギノ角ゴ Pro W3" charset="0"/>
              <a:cs typeface="Century Gothic"/>
            </a:endParaRPr>
          </a:p>
          <a:p>
            <a:endParaRPr lang="en-US" sz="2000" dirty="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84151"/>
            <a:ext cx="931333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 rot="-5400000">
            <a:off x="-28816" y="1424636"/>
            <a:ext cx="1852565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800">
                <a:latin typeface="Tahoma" charset="0"/>
                <a:cs typeface="Tahoma" charset="0"/>
              </a:rPr>
              <a:t>Ricercatori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Bruni, Bologna per il CUG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254061"/>
                </a:solidFill>
              </a:rPr>
              <a:t>Strategia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delle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risorse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umane</a:t>
            </a:r>
            <a:r>
              <a:rPr lang="en-US" sz="3200" dirty="0" smtClean="0">
                <a:solidFill>
                  <a:srgbClr val="254061"/>
                </a:solidFill>
              </a:rPr>
              <a:t> per </a:t>
            </a:r>
            <a:r>
              <a:rPr lang="en-US" sz="3200" dirty="0" err="1" smtClean="0">
                <a:solidFill>
                  <a:srgbClr val="254061"/>
                </a:solidFill>
              </a:rPr>
              <a:t>i</a:t>
            </a:r>
            <a:r>
              <a:rPr lang="en-US" sz="3200" dirty="0" smtClean="0">
                <a:solidFill>
                  <a:srgbClr val="254061"/>
                </a:solidFill>
              </a:rPr>
              <a:t> </a:t>
            </a:r>
            <a:r>
              <a:rPr lang="en-US" sz="3200" dirty="0" err="1" smtClean="0">
                <a:solidFill>
                  <a:srgbClr val="254061"/>
                </a:solidFill>
              </a:rPr>
              <a:t>ricercatori</a:t>
            </a:r>
            <a:r>
              <a:rPr lang="en-US" sz="3200" dirty="0">
                <a:solidFill>
                  <a:srgbClr val="254061"/>
                </a:solidFill>
              </a:rPr>
              <a:t/>
            </a:r>
            <a:br>
              <a:rPr lang="en-US" sz="3200" dirty="0">
                <a:solidFill>
                  <a:srgbClr val="254061"/>
                </a:solidFill>
              </a:rPr>
            </a:br>
            <a:r>
              <a:rPr lang="en-US" sz="2000" dirty="0" smtClean="0">
                <a:solidFill>
                  <a:srgbClr val="254061"/>
                </a:solidFill>
              </a:rPr>
              <a:t>https</a:t>
            </a:r>
            <a:r>
              <a:rPr lang="en-US" sz="2000" dirty="0">
                <a:solidFill>
                  <a:srgbClr val="254061"/>
                </a:solidFill>
              </a:rPr>
              <a:t>://</a:t>
            </a:r>
            <a:r>
              <a:rPr lang="en-US" sz="2000" dirty="0" err="1">
                <a:solidFill>
                  <a:srgbClr val="254061"/>
                </a:solidFill>
              </a:rPr>
              <a:t>web.infn.it</a:t>
            </a:r>
            <a:r>
              <a:rPr lang="en-US" sz="2000" dirty="0">
                <a:solidFill>
                  <a:srgbClr val="254061"/>
                </a:solidFill>
              </a:rPr>
              <a:t>/CUG/images/alfresco/</a:t>
            </a:r>
            <a:r>
              <a:rPr lang="en-US" sz="2000" dirty="0" err="1">
                <a:solidFill>
                  <a:srgbClr val="254061"/>
                </a:solidFill>
              </a:rPr>
              <a:t>Cug</a:t>
            </a:r>
            <a:r>
              <a:rPr lang="en-US" sz="2000" dirty="0">
                <a:solidFill>
                  <a:srgbClr val="254061"/>
                </a:solidFill>
              </a:rPr>
              <a:t>/2013/2013dAssembleaRicercatoriHRSInBreve.pdf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2578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È uno strumento della </a:t>
            </a:r>
            <a:r>
              <a:rPr lang="it-IT" sz="2400" dirty="0" smtClean="0">
                <a:solidFill>
                  <a:srgbClr val="0000CC"/>
                </a:solidFill>
              </a:rPr>
              <a:t>Commissione Europea</a:t>
            </a:r>
            <a:r>
              <a:rPr lang="it-IT" sz="2400" dirty="0" smtClean="0"/>
              <a:t>, approvato nel 2008, messo a disposizione delle </a:t>
            </a:r>
            <a:r>
              <a:rPr lang="it-IT" sz="2400" dirty="0" smtClean="0">
                <a:solidFill>
                  <a:srgbClr val="0000CC"/>
                </a:solidFill>
              </a:rPr>
              <a:t>istituzioni per aiutarle ad applicare al meglio</a:t>
            </a:r>
            <a:r>
              <a:rPr lang="it-IT" sz="2400" dirty="0" smtClean="0"/>
              <a:t>, nelle loro procedure e prassi, </a:t>
            </a:r>
            <a:r>
              <a:rPr lang="it-IT" sz="2400" dirty="0" smtClean="0">
                <a:solidFill>
                  <a:srgbClr val="0000CC"/>
                </a:solidFill>
              </a:rPr>
              <a:t>i </a:t>
            </a:r>
            <a:r>
              <a:rPr lang="it-IT" sz="2400" dirty="0" err="1" smtClean="0">
                <a:solidFill>
                  <a:srgbClr val="0000CC"/>
                </a:solidFill>
              </a:rPr>
              <a:t>princìpi</a:t>
            </a:r>
            <a:r>
              <a:rPr lang="it-IT" sz="2400" dirty="0" smtClean="0">
                <a:solidFill>
                  <a:srgbClr val="0000CC"/>
                </a:solidFill>
              </a:rPr>
              <a:t> contenuti nella Carta Europea dei Ricercatori ed il Codice di reclutamento</a:t>
            </a:r>
            <a:r>
              <a:rPr lang="it-IT" sz="2400" dirty="0" smtClean="0"/>
              <a:t>, in essa contenuto</a:t>
            </a:r>
          </a:p>
          <a:p>
            <a:pPr lvl="1"/>
            <a:r>
              <a:rPr lang="it-IT" sz="2400" dirty="0" smtClean="0"/>
              <a:t>Su base volontaria, si basa su una auto-valutazione della istituzione, rispettandone l’autonomia organizzativa.</a:t>
            </a:r>
          </a:p>
          <a:p>
            <a:pPr lvl="1"/>
            <a:r>
              <a:rPr lang="it-IT" sz="2400" dirty="0" smtClean="0"/>
              <a:t>Aiuta a rendere trasparente e pubblicamente fruibile l’approccio della istituzione nell’applicazione dei principi contenuti nella </a:t>
            </a:r>
            <a:r>
              <a:rPr lang="it-IT" sz="2400" dirty="0" smtClean="0">
                <a:solidFill>
                  <a:srgbClr val="0000CC"/>
                </a:solidFill>
              </a:rPr>
              <a:t>C&amp;C.</a:t>
            </a:r>
            <a:endParaRPr lang="it-IT" sz="2400" dirty="0" smtClean="0"/>
          </a:p>
          <a:p>
            <a:r>
              <a:rPr lang="it-IT" sz="2400" dirty="0" smtClean="0"/>
              <a:t>Si articola in cinque passi che certificano l’applicazione con continuità della </a:t>
            </a:r>
            <a:r>
              <a:rPr lang="it-IT" sz="2400" dirty="0" err="1" smtClean="0">
                <a:solidFill>
                  <a:srgbClr val="0000CC"/>
                </a:solidFill>
              </a:rPr>
              <a:t>C&amp;C</a:t>
            </a:r>
            <a:r>
              <a:rPr lang="it-IT" sz="2400" dirty="0" smtClean="0">
                <a:solidFill>
                  <a:srgbClr val="0000CC"/>
                </a:solidFill>
              </a:rPr>
              <a:t>, </a:t>
            </a:r>
            <a:r>
              <a:rPr lang="it-IT" sz="2400" dirty="0" smtClean="0">
                <a:solidFill>
                  <a:schemeClr val="tx2"/>
                </a:solidFill>
              </a:rPr>
              <a:t>da parte della istituzione,</a:t>
            </a:r>
            <a:r>
              <a:rPr lang="it-IT" sz="2400" dirty="0" smtClean="0">
                <a:solidFill>
                  <a:srgbClr val="0000CC"/>
                </a:solidFill>
              </a:rPr>
              <a:t> </a:t>
            </a:r>
            <a:r>
              <a:rPr lang="it-IT" sz="2400" dirty="0" smtClean="0"/>
              <a:t>attraverso l’etichetta di ‘HR </a:t>
            </a:r>
            <a:r>
              <a:rPr lang="it-IT" sz="2400" dirty="0" err="1" smtClean="0"/>
              <a:t>Excellence</a:t>
            </a:r>
            <a:r>
              <a:rPr lang="it-IT" sz="2400" dirty="0" smtClean="0"/>
              <a:t> in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’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5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677334"/>
            <a:ext cx="11379200" cy="5878532"/>
          </a:xfrm>
        </p:spPr>
        <p:txBody>
          <a:bodyPr>
            <a:noAutofit/>
          </a:bodyPr>
          <a:lstStyle/>
          <a:p>
            <a:pPr marL="406400" indent="-349250">
              <a:buFont typeface="+mj-lt"/>
              <a:buAutoNum type="arabicPeriod"/>
            </a:pPr>
            <a:r>
              <a:rPr lang="it-IT" sz="2200" b="1" dirty="0" smtClean="0">
                <a:solidFill>
                  <a:srgbClr val="0000CC"/>
                </a:solidFill>
              </a:rPr>
              <a:t>Analisi interna. </a:t>
            </a:r>
            <a:r>
              <a:rPr lang="it-IT" sz="2200" dirty="0" smtClean="0"/>
              <a:t>Coinvolgendo tutti i protagonisti della vita dell’istituto, misura distanza tra prassi e politiche interne e consapevolezza dei </a:t>
            </a:r>
            <a:r>
              <a:rPr lang="it-IT" sz="2200" dirty="0" smtClean="0">
                <a:solidFill>
                  <a:srgbClr val="0000CC"/>
                </a:solidFill>
              </a:rPr>
              <a:t>40 </a:t>
            </a:r>
            <a:r>
              <a:rPr lang="it-IT" sz="2200" dirty="0" err="1" smtClean="0">
                <a:solidFill>
                  <a:srgbClr val="0000CC"/>
                </a:solidFill>
              </a:rPr>
              <a:t>princìpi</a:t>
            </a:r>
            <a:r>
              <a:rPr lang="it-IT" sz="2200" dirty="0" smtClean="0"/>
              <a:t> previsti dalla </a:t>
            </a:r>
            <a:r>
              <a:rPr lang="it-IT" sz="2200" dirty="0" smtClean="0">
                <a:solidFill>
                  <a:srgbClr val="0000CC"/>
                </a:solidFill>
              </a:rPr>
              <a:t>C&amp;C</a:t>
            </a:r>
            <a:r>
              <a:rPr lang="it-IT" sz="2200" b="1" dirty="0" smtClean="0">
                <a:solidFill>
                  <a:srgbClr val="0000CC"/>
                </a:solidFill>
              </a:rPr>
              <a:t>.</a:t>
            </a:r>
          </a:p>
          <a:p>
            <a:pPr marL="406400" indent="-349250">
              <a:buFont typeface="+mj-lt"/>
              <a:buAutoNum type="arabicPeriod"/>
            </a:pPr>
            <a:r>
              <a:rPr lang="it-IT" sz="2200" b="1" dirty="0" smtClean="0">
                <a:solidFill>
                  <a:srgbClr val="0000CC"/>
                </a:solidFill>
              </a:rPr>
              <a:t>Messa a punto del piano di azioni concrete</a:t>
            </a:r>
            <a:r>
              <a:rPr lang="it-IT" sz="2200" dirty="0" smtClean="0"/>
              <a:t>. Sulla base della analisi interna, l’istituzione </a:t>
            </a:r>
            <a:r>
              <a:rPr lang="it-IT" sz="2200" dirty="0" smtClean="0">
                <a:solidFill>
                  <a:srgbClr val="0000CC"/>
                </a:solidFill>
              </a:rPr>
              <a:t>sviluppa</a:t>
            </a:r>
            <a:r>
              <a:rPr lang="it-IT" sz="2200" dirty="0" smtClean="0"/>
              <a:t> </a:t>
            </a:r>
            <a:r>
              <a:rPr lang="it-IT" sz="2200" dirty="0" smtClean="0">
                <a:solidFill>
                  <a:srgbClr val="0000CC"/>
                </a:solidFill>
              </a:rPr>
              <a:t>la propria HRS</a:t>
            </a:r>
            <a:r>
              <a:rPr lang="it-IT" sz="2200" dirty="0" smtClean="0"/>
              <a:t>, concretizzandolo in </a:t>
            </a:r>
            <a:r>
              <a:rPr lang="it-IT" sz="2200" dirty="0" smtClean="0">
                <a:solidFill>
                  <a:srgbClr val="0000CC"/>
                </a:solidFill>
              </a:rPr>
              <a:t>un piano di azioni che deve essere </a:t>
            </a:r>
            <a:r>
              <a:rPr kumimoji="1" lang="it-IT" sz="2200" dirty="0" smtClean="0">
                <a:solidFill>
                  <a:srgbClr val="0000CC"/>
                </a:solidFill>
              </a:rPr>
              <a:t>pubblicato sulla pagina web dell’istituzione</a:t>
            </a:r>
            <a:r>
              <a:rPr kumimoji="1" lang="it-IT" sz="2200" dirty="0" smtClean="0"/>
              <a:t>.</a:t>
            </a:r>
          </a:p>
          <a:p>
            <a:pPr marL="406400" indent="-349250">
              <a:buFont typeface="+mj-lt"/>
              <a:buAutoNum type="arabicPeriod"/>
            </a:pPr>
            <a:r>
              <a:rPr lang="it-IT" sz="2200" b="1" dirty="0" smtClean="0">
                <a:solidFill>
                  <a:srgbClr val="0000CC"/>
                </a:solidFill>
              </a:rPr>
              <a:t>Scrutinio ed approvazione da parte della Commissione Europea. </a:t>
            </a:r>
            <a:r>
              <a:rPr lang="it-IT" sz="2200" dirty="0" smtClean="0"/>
              <a:t>L’</a:t>
            </a:r>
            <a:r>
              <a:rPr lang="it-IT" sz="2200" dirty="0" smtClean="0">
                <a:solidFill>
                  <a:srgbClr val="0000CC"/>
                </a:solidFill>
              </a:rPr>
              <a:t>analis</a:t>
            </a:r>
            <a:r>
              <a:rPr lang="it-IT" sz="2200" dirty="0" smtClean="0"/>
              <a:t>i e il </a:t>
            </a:r>
            <a:r>
              <a:rPr lang="it-IT" sz="2200" dirty="0" smtClean="0">
                <a:solidFill>
                  <a:srgbClr val="0000CC"/>
                </a:solidFill>
              </a:rPr>
              <a:t>piano di azioni</a:t>
            </a:r>
            <a:r>
              <a:rPr lang="it-IT" sz="2200" dirty="0" smtClean="0"/>
              <a:t>, sono </a:t>
            </a:r>
            <a:r>
              <a:rPr lang="it-IT" sz="2200" dirty="0" smtClean="0">
                <a:solidFill>
                  <a:srgbClr val="0000CC"/>
                </a:solidFill>
              </a:rPr>
              <a:t>scrutinate</a:t>
            </a:r>
            <a:r>
              <a:rPr lang="it-IT" sz="2200" dirty="0" smtClean="0"/>
              <a:t> e </a:t>
            </a:r>
            <a:r>
              <a:rPr lang="it-IT" sz="2200" dirty="0" smtClean="0">
                <a:solidFill>
                  <a:srgbClr val="0000CC"/>
                </a:solidFill>
              </a:rPr>
              <a:t>approvate</a:t>
            </a:r>
            <a:r>
              <a:rPr lang="it-IT" sz="2200" dirty="0" smtClean="0"/>
              <a:t> dalla </a:t>
            </a:r>
            <a:r>
              <a:rPr lang="it-IT" sz="2200" dirty="0" err="1" smtClean="0"/>
              <a:t>Comissione</a:t>
            </a:r>
            <a:r>
              <a:rPr lang="it-IT" sz="2200" dirty="0" smtClean="0"/>
              <a:t> che autorizza o meno al diritto di usare il logo: ‘HR </a:t>
            </a:r>
            <a:r>
              <a:rPr lang="it-IT" sz="2200" dirty="0" err="1" smtClean="0"/>
              <a:t>Excellence</a:t>
            </a:r>
            <a:r>
              <a:rPr lang="it-IT" sz="2200" dirty="0" smtClean="0"/>
              <a:t> in </a:t>
            </a:r>
            <a:r>
              <a:rPr lang="it-IT" sz="2200" dirty="0" err="1" smtClean="0"/>
              <a:t>Research</a:t>
            </a:r>
            <a:r>
              <a:rPr lang="it-IT" sz="2200" dirty="0" smtClean="0"/>
              <a:t>’. </a:t>
            </a:r>
          </a:p>
          <a:p>
            <a:pPr marL="406400" indent="-349250">
              <a:buFont typeface="+mj-lt"/>
              <a:buAutoNum type="arabicPeriod"/>
            </a:pPr>
            <a:r>
              <a:rPr lang="it-IT" sz="2200" b="1" dirty="0" smtClean="0">
                <a:solidFill>
                  <a:srgbClr val="0000CC"/>
                </a:solidFill>
              </a:rPr>
              <a:t>Auto-valutazione biennale</a:t>
            </a:r>
            <a:r>
              <a:rPr lang="it-IT" sz="2200" dirty="0" smtClean="0"/>
              <a:t>. Dopo </a:t>
            </a:r>
            <a:r>
              <a:rPr lang="it-IT" sz="2200" dirty="0" smtClean="0">
                <a:solidFill>
                  <a:srgbClr val="0000CC"/>
                </a:solidFill>
              </a:rPr>
              <a:t>due anni,</a:t>
            </a:r>
            <a:r>
              <a:rPr lang="it-IT" sz="2200" b="1" dirty="0" smtClean="0">
                <a:solidFill>
                  <a:srgbClr val="0000CC"/>
                </a:solidFill>
              </a:rPr>
              <a:t> </a:t>
            </a:r>
            <a:r>
              <a:rPr lang="it-IT" sz="2200" dirty="0" smtClean="0"/>
              <a:t>i progressi nella realizzazione della strategia e del piano di azioni sono soggetti a una </a:t>
            </a:r>
            <a:r>
              <a:rPr lang="it-IT" sz="2200" dirty="0" smtClean="0">
                <a:solidFill>
                  <a:srgbClr val="0000CC"/>
                </a:solidFill>
              </a:rPr>
              <a:t>auto-valutazione</a:t>
            </a:r>
            <a:r>
              <a:rPr lang="it-IT" sz="2200" dirty="0" smtClean="0"/>
              <a:t>. </a:t>
            </a:r>
          </a:p>
          <a:p>
            <a:pPr marL="406400" indent="-349250">
              <a:buFont typeface="+mj-lt"/>
              <a:buAutoNum type="arabicPeriod"/>
            </a:pPr>
            <a:r>
              <a:rPr lang="it-IT" sz="2200" b="1" dirty="0" smtClean="0">
                <a:solidFill>
                  <a:srgbClr val="0000CC"/>
                </a:solidFill>
              </a:rPr>
              <a:t>Valutazione esterna quadriennale</a:t>
            </a:r>
            <a:r>
              <a:rPr lang="it-IT" sz="2200" dirty="0" smtClean="0"/>
              <a:t>. Una </a:t>
            </a:r>
            <a:r>
              <a:rPr lang="it-IT" sz="2200" dirty="0" smtClean="0">
                <a:solidFill>
                  <a:srgbClr val="0000CC"/>
                </a:solidFill>
              </a:rPr>
              <a:t>valutazione esterna</a:t>
            </a:r>
            <a:r>
              <a:rPr lang="it-IT" sz="2200" dirty="0" smtClean="0"/>
              <a:t>, sullo stato dell’arte viene effettuata </a:t>
            </a:r>
            <a:r>
              <a:rPr lang="it-IT" sz="2200" dirty="0" smtClean="0">
                <a:solidFill>
                  <a:srgbClr val="0000CC"/>
                </a:solidFill>
              </a:rPr>
              <a:t>almeno ogni quattro anni da parte di valutatori esterni all’istituto </a:t>
            </a:r>
            <a:r>
              <a:rPr lang="it-IT" sz="2200" dirty="0" smtClean="0"/>
              <a:t>che stabiliscono se confermare o meno l’approvazione della HRS da parte della Commissione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666650"/>
            <a:ext cx="615553" cy="35384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 smtClean="0"/>
              <a:t>I 5 </a:t>
            </a:r>
            <a:r>
              <a:rPr lang="en-US" sz="2800" dirty="0" err="1" smtClean="0"/>
              <a:t>passi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HRS4R</a:t>
            </a:r>
            <a:endParaRPr lang="en-US" sz="28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4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116"/>
          </a:xfrm>
        </p:spPr>
        <p:txBody>
          <a:bodyPr/>
          <a:lstStyle/>
          <a:p>
            <a:r>
              <a:rPr lang="en-US" sz="3200" dirty="0" err="1" smtClean="0"/>
              <a:t>Migliorare</a:t>
            </a:r>
            <a:r>
              <a:rPr lang="en-US" sz="3200" dirty="0" smtClean="0"/>
              <a:t> le </a:t>
            </a:r>
            <a:r>
              <a:rPr lang="en-US" sz="3200" dirty="0" err="1" smtClean="0"/>
              <a:t>istituzioni</a:t>
            </a:r>
            <a:r>
              <a:rPr lang="en-US" sz="3200" dirty="0" smtClean="0"/>
              <a:t> </a:t>
            </a:r>
            <a:r>
              <a:rPr lang="en-US" sz="3200" dirty="0" err="1" smtClean="0"/>
              <a:t>della</a:t>
            </a:r>
            <a:r>
              <a:rPr lang="en-US" sz="3200" dirty="0" smtClean="0"/>
              <a:t> </a:t>
            </a:r>
            <a:r>
              <a:rPr lang="en-US" sz="3200" dirty="0" err="1" smtClean="0"/>
              <a:t>ricerca</a:t>
            </a:r>
            <a:r>
              <a:rPr lang="en-US" sz="3200" dirty="0" smtClean="0"/>
              <a:t>– </a:t>
            </a:r>
            <a:r>
              <a:rPr lang="en-US" sz="3200" dirty="0" err="1" smtClean="0"/>
              <a:t>obiettivi</a:t>
            </a:r>
            <a:r>
              <a:rPr lang="en-US" sz="3200" dirty="0" smtClean="0"/>
              <a:t> del </a:t>
            </a:r>
            <a:r>
              <a:rPr lang="en-US" sz="3200" dirty="0" err="1" smtClean="0"/>
              <a:t>cambiamento</a:t>
            </a:r>
            <a:r>
              <a:rPr lang="en-US" sz="3200" dirty="0" smtClean="0"/>
              <a:t> </a:t>
            </a:r>
            <a:r>
              <a:rPr lang="en-US" sz="3200" dirty="0" err="1" smtClean="0"/>
              <a:t>strutturale</a:t>
            </a:r>
            <a:r>
              <a:rPr lang="en-US" sz="3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2" y="1604097"/>
            <a:ext cx="9207372" cy="4810017"/>
          </a:xfrm>
        </p:spPr>
        <p:txBody>
          <a:bodyPr>
            <a:normAutofit/>
          </a:bodyPr>
          <a:lstStyle/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 smtClean="0"/>
              <a:t>aumentare </a:t>
            </a:r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trasparenza dei processi decisionali</a:t>
            </a:r>
            <a:r>
              <a:rPr lang="it-IT" dirty="0"/>
              <a:t> e aumentare la </a:t>
            </a:r>
            <a:r>
              <a:rPr lang="it-IT" dirty="0">
                <a:solidFill>
                  <a:schemeClr val="accent1"/>
                </a:solidFill>
              </a:rPr>
              <a:t>circolazione delle informazioni</a:t>
            </a:r>
            <a:r>
              <a:rPr lang="it-IT" dirty="0"/>
              <a:t> (sfavorire la rete dei “vecchi ragazzi</a:t>
            </a:r>
            <a:r>
              <a:rPr lang="it-IT" dirty="0" smtClean="0"/>
              <a:t>”)) </a:t>
            </a:r>
            <a:r>
              <a:rPr lang="it-IT" dirty="0"/>
              <a:t>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rimuovere i pregiudizi inconsapevoli </a:t>
            </a:r>
            <a:r>
              <a:rPr lang="it-IT" dirty="0"/>
              <a:t>dalle pratiche istituzionali (pratiche non neutre);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promuovere l'eccellenza attraverso la </a:t>
            </a:r>
            <a:r>
              <a:rPr lang="it-IT" dirty="0">
                <a:solidFill>
                  <a:schemeClr val="accent1"/>
                </a:solidFill>
              </a:rPr>
              <a:t>promozione della diversità </a:t>
            </a:r>
            <a:r>
              <a:rPr lang="it-IT" dirty="0"/>
              <a:t>(cambiare la definizione di eccellenza nella valutazione);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migliorare la ricerca attraverso </a:t>
            </a:r>
            <a:r>
              <a:rPr lang="it-IT" dirty="0">
                <a:solidFill>
                  <a:schemeClr val="accent1"/>
                </a:solidFill>
              </a:rPr>
              <a:t>l'integrazione della prospettiva di genere </a:t>
            </a:r>
            <a:r>
              <a:rPr lang="it-IT" dirty="0"/>
              <a:t>(nuove opportunità);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migliorare/modernizzare la gestione del personale e l'ambiente di lavoro </a:t>
            </a:r>
            <a:r>
              <a:rPr lang="it-IT" dirty="0"/>
              <a:t>(ad es. l’organizzazione del lavoro è basata su </a:t>
            </a:r>
            <a:r>
              <a:rPr lang="it-IT" dirty="0" smtClean="0"/>
              <a:t>“stereotipi maschili) che </a:t>
            </a:r>
            <a:r>
              <a:rPr lang="it-IT" dirty="0"/>
              <a:t>rendono difficile conciliare lavoro e vita </a:t>
            </a:r>
            <a:r>
              <a:rPr lang="it-IT" dirty="0" smtClean="0"/>
              <a:t>privata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5" y="2052918"/>
            <a:ext cx="2432013" cy="32823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Piano triennale di azioni positive</a:t>
            </a:r>
            <a:br>
              <a:rPr lang="it-IT" dirty="0" smtClean="0"/>
            </a:br>
            <a:r>
              <a:rPr lang="it-IT" dirty="0" smtClean="0"/>
              <a:t>punti rilevanti per le assemblee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600" y="2052918"/>
            <a:ext cx="10678271" cy="419548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Coinvolgere il personale nel cambiamento</a:t>
            </a:r>
          </a:p>
          <a:p>
            <a:r>
              <a:rPr lang="it-IT" dirty="0">
                <a:solidFill>
                  <a:srgbClr val="0000FF"/>
                </a:solidFill>
              </a:rPr>
              <a:t>Garantire </a:t>
            </a:r>
            <a:r>
              <a:rPr lang="it-IT" dirty="0" smtClean="0">
                <a:solidFill>
                  <a:srgbClr val="0000FF"/>
                </a:solidFill>
              </a:rPr>
              <a:t>il coinvolgimento </a:t>
            </a:r>
            <a:r>
              <a:rPr lang="it-IT" dirty="0">
                <a:solidFill>
                  <a:srgbClr val="0000FF"/>
                </a:solidFill>
              </a:rPr>
              <a:t>responsabile ed </a:t>
            </a:r>
            <a:r>
              <a:rPr lang="it-IT" dirty="0" smtClean="0">
                <a:solidFill>
                  <a:srgbClr val="0000FF"/>
                </a:solidFill>
              </a:rPr>
              <a:t>attivo di </a:t>
            </a:r>
            <a:r>
              <a:rPr lang="it-IT" dirty="0">
                <a:solidFill>
                  <a:srgbClr val="0000FF"/>
                </a:solidFill>
              </a:rPr>
              <a:t>tutti i protagonisti della vita, scientifica e non, dell’Ente, </a:t>
            </a:r>
            <a:r>
              <a:rPr lang="it-IT" dirty="0" smtClean="0">
                <a:solidFill>
                  <a:srgbClr val="0000FF"/>
                </a:solidFill>
              </a:rPr>
              <a:t>nella definizione </a:t>
            </a:r>
            <a:r>
              <a:rPr lang="it-IT" dirty="0">
                <a:solidFill>
                  <a:srgbClr val="0000FF"/>
                </a:solidFill>
              </a:rPr>
              <a:t>e valutazione delle strategie Human </a:t>
            </a:r>
            <a:r>
              <a:rPr lang="it-IT" dirty="0" err="1">
                <a:solidFill>
                  <a:srgbClr val="0000FF"/>
                </a:solidFill>
              </a:rPr>
              <a:t>Resources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Strategy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(</a:t>
            </a:r>
            <a:r>
              <a:rPr lang="it-IT" dirty="0" smtClean="0"/>
              <a:t>per implementare la Carta dei Ricercatori e i documenti della Commissione Europea)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/>
              <a:t>Procedure di concorso</a:t>
            </a:r>
          </a:p>
          <a:p>
            <a:r>
              <a:rPr lang="it-IT" dirty="0">
                <a:solidFill>
                  <a:srgbClr val="0000FF"/>
                </a:solidFill>
              </a:rPr>
              <a:t>Introdurre il Codice Minerva nel regolamento dei concorsi, tenuto conto della normativa vigente.</a:t>
            </a:r>
          </a:p>
          <a:p>
            <a:r>
              <a:rPr lang="it-IT" dirty="0">
                <a:solidFill>
                  <a:srgbClr val="0000FF"/>
                </a:solidFill>
              </a:rPr>
              <a:t>Definire nelle procedure concorsuali criteri di valutazione trasparenti</a:t>
            </a:r>
          </a:p>
          <a:p>
            <a:r>
              <a:rPr lang="it-IT" dirty="0">
                <a:solidFill>
                  <a:srgbClr val="0000FF"/>
                </a:solidFill>
              </a:rPr>
              <a:t>e chiari per ricercatori e tecnologi, in accordo con il Codice di</a:t>
            </a:r>
          </a:p>
          <a:p>
            <a:r>
              <a:rPr lang="it-IT" dirty="0">
                <a:solidFill>
                  <a:srgbClr val="0000FF"/>
                </a:solidFill>
              </a:rPr>
              <a:t>Condotta per l'Assunzione dei Ricercatori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Migliorare la </a:t>
            </a:r>
            <a:r>
              <a:rPr lang="it-IT" dirty="0"/>
              <a:t>gestione del personale e l'ambiente di lavoro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All’interno delle strutture, organizzare incontri annuali</a:t>
            </a:r>
          </a:p>
          <a:p>
            <a:r>
              <a:rPr lang="it-IT" dirty="0">
                <a:solidFill>
                  <a:srgbClr val="0000FF"/>
                </a:solidFill>
              </a:rPr>
              <a:t>del personale per discutere eventuali modifiche per migliorare</a:t>
            </a:r>
          </a:p>
          <a:p>
            <a:r>
              <a:rPr lang="it-IT" dirty="0">
                <a:solidFill>
                  <a:srgbClr val="0000FF"/>
                </a:solidFill>
              </a:rPr>
              <a:t>l'ambiente di lavoro e il benessere organizzativo, sull'esempio dei</a:t>
            </a:r>
          </a:p>
          <a:p>
            <a:r>
              <a:rPr lang="it-IT" dirty="0">
                <a:solidFill>
                  <a:srgbClr val="0000FF"/>
                </a:solidFill>
              </a:rPr>
              <a:t>circoli del benessere.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Nelle </a:t>
            </a:r>
            <a:r>
              <a:rPr lang="it-IT" dirty="0">
                <a:solidFill>
                  <a:srgbClr val="0000FF"/>
                </a:solidFill>
              </a:rPr>
              <a:t>strutture, monitorare con </a:t>
            </a:r>
            <a:r>
              <a:rPr lang="it-IT" dirty="0" smtClean="0">
                <a:solidFill>
                  <a:srgbClr val="0000FF"/>
                </a:solidFill>
              </a:rPr>
              <a:t>cadenza biennale </a:t>
            </a:r>
            <a:r>
              <a:rPr lang="it-IT" dirty="0">
                <a:solidFill>
                  <a:srgbClr val="0000FF"/>
                </a:solidFill>
              </a:rPr>
              <a:t>le esigenze di </a:t>
            </a:r>
            <a:r>
              <a:rPr lang="it-IT" dirty="0" smtClean="0">
                <a:solidFill>
                  <a:srgbClr val="0000FF"/>
                </a:solidFill>
              </a:rPr>
              <a:t>cura, </a:t>
            </a:r>
            <a:r>
              <a:rPr lang="it-IT" dirty="0">
                <a:solidFill>
                  <a:srgbClr val="0000FF"/>
                </a:solidFill>
              </a:rPr>
              <a:t>le richieste di sussidi </a:t>
            </a:r>
            <a:r>
              <a:rPr lang="it-IT" dirty="0" smtClean="0">
                <a:solidFill>
                  <a:srgbClr val="0000FF"/>
                </a:solidFill>
              </a:rPr>
              <a:t>e di </a:t>
            </a:r>
            <a:r>
              <a:rPr lang="it-IT" dirty="0">
                <a:solidFill>
                  <a:srgbClr val="0000FF"/>
                </a:solidFill>
              </a:rPr>
              <a:t>contributi per figli in età prescolare e individuare esigenze </a:t>
            </a:r>
            <a:r>
              <a:rPr lang="it-IT" dirty="0" smtClean="0">
                <a:solidFill>
                  <a:srgbClr val="0000FF"/>
                </a:solidFill>
              </a:rPr>
              <a:t>non comprese </a:t>
            </a:r>
            <a:r>
              <a:rPr lang="it-IT" dirty="0">
                <a:solidFill>
                  <a:srgbClr val="0000FF"/>
                </a:solidFill>
              </a:rPr>
              <a:t>nel disciplinare.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60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Aumentare la trasparenza e la circolazione delle informazioni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 smtClean="0">
                <a:solidFill>
                  <a:srgbClr val="0000FF"/>
                </a:solidFill>
              </a:rPr>
              <a:t>- Elaborare </a:t>
            </a:r>
            <a:r>
              <a:rPr lang="it-IT" dirty="0">
                <a:solidFill>
                  <a:srgbClr val="0000FF"/>
                </a:solidFill>
              </a:rPr>
              <a:t>una strategia di comunicazione interna, che </a:t>
            </a:r>
          </a:p>
          <a:p>
            <a:r>
              <a:rPr lang="it-IT" dirty="0">
                <a:solidFill>
                  <a:srgbClr val="0000FF"/>
                </a:solidFill>
              </a:rPr>
              <a:t>comprenda vari strumenti quali ad esempio pagine </a:t>
            </a:r>
          </a:p>
          <a:p>
            <a:r>
              <a:rPr lang="it-IT" dirty="0">
                <a:solidFill>
                  <a:srgbClr val="0000FF"/>
                </a:solidFill>
              </a:rPr>
              <a:t>web specifiche per il personale e bollettini periodici </a:t>
            </a:r>
          </a:p>
          <a:p>
            <a:r>
              <a:rPr lang="it-IT" dirty="0">
                <a:solidFill>
                  <a:srgbClr val="0000FF"/>
                </a:solidFill>
              </a:rPr>
              <a:t>di informazione</a:t>
            </a:r>
            <a:r>
              <a:rPr lang="it-IT" dirty="0" smtClean="0"/>
              <a:t>. Ma anche consigli di centro e di sezione, trasparenza sui Fondi Esterni …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00FF"/>
                </a:solidFill>
              </a:rPr>
              <a:t>Garantire meccanismi </a:t>
            </a:r>
            <a:r>
              <a:rPr lang="it-IT" dirty="0">
                <a:solidFill>
                  <a:srgbClr val="0000FF"/>
                </a:solidFill>
              </a:rPr>
              <a:t>di “pubblicità” per la copertura </a:t>
            </a:r>
          </a:p>
          <a:p>
            <a:r>
              <a:rPr lang="it-IT" dirty="0">
                <a:solidFill>
                  <a:srgbClr val="0000FF"/>
                </a:solidFill>
              </a:rPr>
              <a:t>di posizioni vacanti all'interno delle strutture per: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- incarichi </a:t>
            </a:r>
            <a:r>
              <a:rPr lang="it-IT" dirty="0">
                <a:solidFill>
                  <a:srgbClr val="0000FF"/>
                </a:solidFill>
              </a:rPr>
              <a:t>di responsabilità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-incarichi </a:t>
            </a:r>
            <a:r>
              <a:rPr lang="it-IT" dirty="0">
                <a:solidFill>
                  <a:srgbClr val="0000FF"/>
                </a:solidFill>
              </a:rPr>
              <a:t>in </a:t>
            </a:r>
            <a:r>
              <a:rPr lang="it-IT" dirty="0" smtClean="0">
                <a:solidFill>
                  <a:srgbClr val="0000FF"/>
                </a:solidFill>
              </a:rPr>
              <a:t>commissioni</a:t>
            </a:r>
            <a:r>
              <a:rPr lang="it-IT" dirty="0">
                <a:solidFill>
                  <a:srgbClr val="0000FF"/>
                </a:solidFill>
              </a:rPr>
              <a:t>, comitati, gruppi di </a:t>
            </a:r>
            <a:r>
              <a:rPr lang="it-IT" dirty="0" smtClean="0">
                <a:solidFill>
                  <a:srgbClr val="0000FF"/>
                </a:solidFill>
              </a:rPr>
              <a:t>lavoro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6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508" y="3094318"/>
            <a:ext cx="9404723" cy="1400530"/>
          </a:xfrm>
        </p:spPr>
        <p:txBody>
          <a:bodyPr/>
          <a:lstStyle/>
          <a:p>
            <a:r>
              <a:rPr lang="it-IT" sz="3200" dirty="0" err="1" smtClean="0"/>
              <a:t>Unconscious</a:t>
            </a:r>
            <a:r>
              <a:rPr lang="it-IT" sz="3200" dirty="0" smtClean="0"/>
              <a:t> </a:t>
            </a:r>
            <a:r>
              <a:rPr lang="it-IT" sz="3200" dirty="0" err="1" smtClean="0"/>
              <a:t>bias</a:t>
            </a:r>
            <a:r>
              <a:rPr lang="it-IT" sz="3200" dirty="0" smtClean="0"/>
              <a:t> – pregiudizio inconsapevole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3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829743"/>
            <a:ext cx="8825657" cy="1915647"/>
          </a:xfrm>
        </p:spPr>
        <p:txBody>
          <a:bodyPr/>
          <a:lstStyle/>
          <a:p>
            <a:r>
              <a:rPr lang="it-IT" dirty="0"/>
              <a:t>Ora o mai più?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1154954" y="3862999"/>
            <a:ext cx="9648383" cy="860400"/>
          </a:xfrm>
        </p:spPr>
        <p:txBody>
          <a:bodyPr>
            <a:noAutofit/>
          </a:bodyPr>
          <a:lstStyle/>
          <a:p>
            <a:r>
              <a:rPr lang="it-IT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cambiamento avverrà se lo porteremo avanti dalla base</a:t>
            </a:r>
            <a:endParaRPr lang="it-IT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3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2705">
            <a:off x="456466" y="813096"/>
            <a:ext cx="4065657" cy="5186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69" y="554117"/>
            <a:ext cx="3225798" cy="538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1" y="6197601"/>
            <a:ext cx="1079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Augurando</a:t>
            </a:r>
            <a:r>
              <a:rPr lang="en-US" sz="2400" dirty="0" smtClean="0"/>
              <a:t> a </a:t>
            </a:r>
            <a:r>
              <a:rPr lang="en-US" sz="2400" dirty="0" err="1" smtClean="0"/>
              <a:t>tutte</a:t>
            </a:r>
            <a:r>
              <a:rPr lang="en-US" sz="2400" dirty="0" smtClean="0"/>
              <a:t>/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noi</a:t>
            </a:r>
            <a:r>
              <a:rPr lang="en-US" sz="2400" dirty="0" smtClean="0"/>
              <a:t>  di </a:t>
            </a:r>
            <a:r>
              <a:rPr lang="en-US" sz="2400" dirty="0" err="1" smtClean="0"/>
              <a:t>creare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scienza</a:t>
            </a:r>
            <a:r>
              <a:rPr lang="en-US" sz="2400" dirty="0" smtClean="0"/>
              <a:t> per le </a:t>
            </a:r>
            <a:r>
              <a:rPr lang="en-US" sz="2400" dirty="0" err="1" smtClean="0"/>
              <a:t>donne</a:t>
            </a:r>
            <a:r>
              <a:rPr lang="en-US" sz="2400" dirty="0" smtClean="0"/>
              <a:t> e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uomini</a:t>
            </a:r>
            <a:endParaRPr lang="en-US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2" y="359410"/>
            <a:ext cx="2700867" cy="54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it-IT" sz="2800" dirty="0" smtClean="0"/>
              <a:t>Mondo ci circonda con milioni di informazioni</a:t>
            </a:r>
            <a:endParaRPr lang="it-IT" sz="28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rcRect t="4597" b="4597"/>
          <a:stretch>
            <a:fillRect/>
          </a:stretch>
        </p:blipFill>
        <p:spPr>
          <a:xfrm>
            <a:off x="236271" y="1447802"/>
            <a:ext cx="10236907" cy="4800598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3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082959" cy="1748615"/>
          </a:xfrm>
        </p:spPr>
        <p:txBody>
          <a:bodyPr/>
          <a:lstStyle/>
          <a:p>
            <a:r>
              <a:rPr lang="it-IT" sz="2800" b="1" dirty="0" smtClean="0">
                <a:solidFill>
                  <a:srgbClr val="800000"/>
                </a:solidFill>
              </a:rPr>
              <a:t>Mente </a:t>
            </a:r>
            <a:r>
              <a:rPr lang="it-IT" sz="2800" b="1" dirty="0" err="1" smtClean="0">
                <a:solidFill>
                  <a:srgbClr val="800000"/>
                </a:solidFill>
              </a:rPr>
              <a:t>inconsansapevole</a:t>
            </a:r>
            <a:r>
              <a:rPr lang="it-IT" sz="2800" b="1" dirty="0" smtClean="0">
                <a:solidFill>
                  <a:srgbClr val="800000"/>
                </a:solidFill>
              </a:rPr>
              <a:t> </a:t>
            </a:r>
            <a:br>
              <a:rPr lang="it-IT" sz="2800" b="1" dirty="0" smtClean="0">
                <a:solidFill>
                  <a:srgbClr val="800000"/>
                </a:solidFill>
              </a:rPr>
            </a:br>
            <a:r>
              <a:rPr lang="it-IT" sz="2800" dirty="0" smtClean="0"/>
              <a:t>può processare miliardi di informazioni in pochi istanti</a:t>
            </a:r>
            <a:br>
              <a:rPr lang="it-IT" sz="2800" dirty="0" smtClean="0"/>
            </a:br>
            <a:r>
              <a:rPr lang="it-IT" sz="2800" b="1" dirty="0" smtClean="0">
                <a:solidFill>
                  <a:srgbClr val="008000"/>
                </a:solidFill>
              </a:rPr>
              <a:t>Mente consapevole </a:t>
            </a:r>
            <a:br>
              <a:rPr lang="it-IT" sz="2800" b="1" dirty="0" smtClean="0">
                <a:solidFill>
                  <a:srgbClr val="008000"/>
                </a:solidFill>
              </a:rPr>
            </a:br>
            <a:r>
              <a:rPr lang="it-IT" sz="2800" dirty="0" smtClean="0"/>
              <a:t>può processarne qualche decina nello stesso tempo</a:t>
            </a:r>
            <a:br>
              <a:rPr lang="it-IT" sz="2800" dirty="0" smtClean="0"/>
            </a:br>
            <a:endParaRPr lang="it-IT" sz="2800" baseline="30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39" y="2489193"/>
            <a:ext cx="5511800" cy="3847236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10645" y="3369733"/>
            <a:ext cx="3671888" cy="2878666"/>
          </a:xfrm>
        </p:spPr>
        <p:txBody>
          <a:bodyPr/>
          <a:lstStyle/>
          <a:p>
            <a:r>
              <a:rPr lang="it-IT" dirty="0" smtClean="0"/>
              <a:t>Processare velocemente informazioni è molto utile, </a:t>
            </a:r>
          </a:p>
          <a:p>
            <a:r>
              <a:rPr lang="it-IT" dirty="0" smtClean="0"/>
              <a:t>può salvarti la vita…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0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baseline="30000" dirty="0" smtClean="0"/>
              <a:t/>
            </a:r>
            <a:br>
              <a:rPr lang="it-IT" sz="2400" baseline="30000" dirty="0" smtClean="0"/>
            </a:br>
            <a:r>
              <a:rPr lang="it-IT" sz="2400" baseline="30000" dirty="0"/>
              <a:t/>
            </a:r>
            <a:br>
              <a:rPr lang="it-IT" sz="2400" baseline="30000" dirty="0"/>
            </a:br>
            <a:endParaRPr lang="it-IT" sz="2400" baseline="300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46112" y="1392531"/>
            <a:ext cx="9403742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La </a:t>
            </a:r>
            <a:r>
              <a:rPr lang="en-US" sz="2800" b="1" dirty="0" err="1">
                <a:solidFill>
                  <a:srgbClr val="800000"/>
                </a:solidFill>
                <a:cs typeface="Helvetica;Arial" charset="0"/>
              </a:rPr>
              <a:t>capacità</a:t>
            </a:r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 di </a:t>
            </a:r>
            <a:r>
              <a:rPr lang="en-US" sz="2800" b="1" dirty="0" err="1">
                <a:solidFill>
                  <a:srgbClr val="800000"/>
                </a:solidFill>
                <a:cs typeface="Helvetica;Arial" charset="0"/>
              </a:rPr>
              <a:t>usare</a:t>
            </a:r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cs typeface="Helvetica;Arial" charset="0"/>
              </a:rPr>
              <a:t>associazioni</a:t>
            </a:r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cs typeface="Helvetica;Arial" charset="0"/>
              </a:rPr>
              <a:t>veloci</a:t>
            </a:r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cs typeface="Helvetica;Arial" charset="0"/>
              </a:rPr>
              <a:t>è</a:t>
            </a:r>
            <a:r>
              <a:rPr lang="en-US" sz="2800" b="1" dirty="0">
                <a:solidFill>
                  <a:srgbClr val="800000"/>
                </a:solidFill>
                <a:cs typeface="Helvetica;Arial" charset="0"/>
              </a:rPr>
              <a:t> molto utile</a:t>
            </a:r>
          </a:p>
          <a:p>
            <a:endParaRPr lang="en-US" sz="2800" dirty="0" smtClean="0"/>
          </a:p>
          <a:p>
            <a:r>
              <a:rPr lang="en-US" sz="2800" dirty="0" smtClean="0"/>
              <a:t>Le </a:t>
            </a:r>
            <a:r>
              <a:rPr lang="en-US" sz="2800" dirty="0" err="1"/>
              <a:t>associazioni</a:t>
            </a:r>
            <a:r>
              <a:rPr lang="en-US" sz="2800" dirty="0"/>
              <a:t> </a:t>
            </a:r>
            <a:r>
              <a:rPr lang="en-US" sz="2800" dirty="0" err="1"/>
              <a:t>veloci</a:t>
            </a:r>
            <a:r>
              <a:rPr lang="en-US" sz="2800" dirty="0"/>
              <a:t> </a:t>
            </a:r>
            <a:r>
              <a:rPr lang="en-US" sz="2800" dirty="0" err="1"/>
              <a:t>sono</a:t>
            </a:r>
            <a:r>
              <a:rPr lang="en-US" sz="2800" dirty="0"/>
              <a:t> </a:t>
            </a:r>
            <a:r>
              <a:rPr lang="en-US" sz="2800" dirty="0" err="1"/>
              <a:t>condizionate</a:t>
            </a:r>
            <a:r>
              <a:rPr lang="en-US" sz="2800" dirty="0"/>
              <a:t> </a:t>
            </a:r>
            <a:r>
              <a:rPr lang="en-US" sz="2800" dirty="0" err="1"/>
              <a:t>dalle</a:t>
            </a:r>
            <a:r>
              <a:rPr lang="en-US" sz="2800" dirty="0"/>
              <a:t> </a:t>
            </a:r>
            <a:r>
              <a:rPr lang="en-US" sz="2800" dirty="0" err="1"/>
              <a:t>nostre</a:t>
            </a:r>
            <a:r>
              <a:rPr lang="en-US" sz="2800" dirty="0"/>
              <a:t> </a:t>
            </a:r>
            <a:r>
              <a:rPr lang="en-US" sz="2800" dirty="0" err="1"/>
              <a:t>esperienze</a:t>
            </a:r>
            <a:r>
              <a:rPr lang="en-US" sz="2800" dirty="0"/>
              <a:t>, </a:t>
            </a:r>
            <a:r>
              <a:rPr lang="en-US" sz="2800" dirty="0" err="1" smtClean="0"/>
              <a:t>conoscenze</a:t>
            </a:r>
            <a:r>
              <a:rPr lang="en-US" sz="2800" dirty="0"/>
              <a:t>, </a:t>
            </a:r>
            <a:r>
              <a:rPr lang="en-US" sz="2800" dirty="0" err="1"/>
              <a:t>ambiente</a:t>
            </a:r>
            <a:r>
              <a:rPr lang="en-US" sz="2800" dirty="0"/>
              <a:t> </a:t>
            </a:r>
            <a:r>
              <a:rPr lang="en-US" sz="2800" dirty="0" err="1"/>
              <a:t>culturale</a:t>
            </a:r>
            <a:r>
              <a:rPr lang="en-US" sz="2800" dirty="0"/>
              <a:t>; </a:t>
            </a:r>
            <a:r>
              <a:rPr lang="en-US" sz="2800" dirty="0" smtClean="0"/>
              <a:t>non </a:t>
            </a:r>
            <a:r>
              <a:rPr lang="en-US" sz="2800" dirty="0" err="1"/>
              <a:t>sono</a:t>
            </a:r>
            <a:r>
              <a:rPr lang="en-US" sz="2800" dirty="0"/>
              <a:t> </a:t>
            </a:r>
            <a:r>
              <a:rPr lang="en-US" sz="2800" dirty="0" err="1"/>
              <a:t>quindi</a:t>
            </a:r>
            <a:r>
              <a:rPr lang="en-US" sz="2800" dirty="0"/>
              <a:t> </a:t>
            </a:r>
            <a:r>
              <a:rPr lang="en-US" sz="2800" dirty="0" err="1"/>
              <a:t>esenti</a:t>
            </a:r>
            <a:r>
              <a:rPr lang="en-US" sz="2800" dirty="0"/>
              <a:t> </a:t>
            </a:r>
            <a:r>
              <a:rPr lang="en-US" sz="2800" dirty="0" err="1"/>
              <a:t>dai</a:t>
            </a:r>
            <a:r>
              <a:rPr lang="en-US" sz="2800" dirty="0"/>
              <a:t> </a:t>
            </a:r>
            <a:r>
              <a:rPr lang="en-US" sz="2800" dirty="0" err="1"/>
              <a:t>pregiudizi</a:t>
            </a:r>
            <a:r>
              <a:rPr lang="en-US" sz="2800" dirty="0"/>
              <a:t> e </a:t>
            </a:r>
            <a:r>
              <a:rPr lang="en-US" sz="2800" dirty="0" err="1"/>
              <a:t>stereotipi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/>
              <a:t>e </a:t>
            </a:r>
            <a:r>
              <a:rPr lang="en-US" sz="2800" dirty="0" err="1"/>
              <a:t>possono</a:t>
            </a:r>
            <a:r>
              <a:rPr lang="en-US" sz="2800" dirty="0"/>
              <a:t> </a:t>
            </a:r>
            <a:r>
              <a:rPr lang="en-US" sz="2800" dirty="0" err="1"/>
              <a:t>indurci</a:t>
            </a:r>
            <a:r>
              <a:rPr lang="en-US" sz="2800" dirty="0"/>
              <a:t> in </a:t>
            </a:r>
            <a:r>
              <a:rPr lang="en-US" sz="2800" dirty="0" err="1"/>
              <a:t>errore</a:t>
            </a:r>
            <a:r>
              <a:rPr lang="en-US" sz="2800" dirty="0"/>
              <a:t> se </a:t>
            </a:r>
            <a:r>
              <a:rPr lang="en-US" sz="2800" dirty="0" err="1"/>
              <a:t>dobbiamo</a:t>
            </a:r>
            <a:r>
              <a:rPr lang="en-US" sz="2800" dirty="0"/>
              <a:t> </a:t>
            </a:r>
            <a:r>
              <a:rPr lang="en-US" sz="2800" dirty="0" err="1"/>
              <a:t>valutare</a:t>
            </a:r>
            <a:r>
              <a:rPr lang="en-US" sz="2800" dirty="0"/>
              <a:t> secondo </a:t>
            </a:r>
            <a:r>
              <a:rPr lang="en-US" sz="2800" dirty="0" err="1"/>
              <a:t>un'analisi</a:t>
            </a:r>
            <a:r>
              <a:rPr lang="en-US" sz="2800" dirty="0"/>
              <a:t> e non secondo un </a:t>
            </a:r>
            <a:r>
              <a:rPr lang="en-US" sz="2800" dirty="0" err="1"/>
              <a:t>istinto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Il </a:t>
            </a:r>
            <a:r>
              <a:rPr lang="en-US" sz="2800" dirty="0" err="1"/>
              <a:t>lato</a:t>
            </a:r>
            <a:r>
              <a:rPr lang="en-US" sz="2800" dirty="0"/>
              <a:t> </a:t>
            </a:r>
            <a:r>
              <a:rPr lang="en-US" sz="2800" dirty="0" err="1"/>
              <a:t>negativo</a:t>
            </a:r>
            <a:r>
              <a:rPr lang="en-US" sz="2800" dirty="0"/>
              <a:t> di </a:t>
            </a:r>
            <a:r>
              <a:rPr lang="en-US" sz="2800" dirty="0" err="1"/>
              <a:t>questi</a:t>
            </a:r>
            <a:r>
              <a:rPr lang="en-US" sz="2800" dirty="0"/>
              <a:t> </a:t>
            </a:r>
            <a:r>
              <a:rPr lang="en-US" sz="2800" dirty="0" err="1"/>
              <a:t>meccanismi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tendiamo</a:t>
            </a:r>
            <a:r>
              <a:rPr lang="en-US" sz="2800" b="1" dirty="0">
                <a:solidFill>
                  <a:srgbClr val="800000"/>
                </a:solidFill>
              </a:rPr>
              <a:t> a </a:t>
            </a:r>
            <a:r>
              <a:rPr lang="en-US" sz="2800" b="1" dirty="0" err="1">
                <a:solidFill>
                  <a:srgbClr val="800000"/>
                </a:solidFill>
              </a:rPr>
              <a:t>prendere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decisioni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basandoci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stereotipi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dirty="0" err="1"/>
              <a:t>anche</a:t>
            </a:r>
            <a:r>
              <a:rPr lang="en-US" sz="2800" dirty="0"/>
              <a:t> se non ne </a:t>
            </a:r>
            <a:r>
              <a:rPr lang="en-US" sz="2800" dirty="0" err="1"/>
              <a:t>siamo</a:t>
            </a:r>
            <a:r>
              <a:rPr lang="en-US" sz="2800" dirty="0"/>
              <a:t> </a:t>
            </a:r>
            <a:r>
              <a:rPr lang="en-US" sz="2800" dirty="0" err="1"/>
              <a:t>consapevoli</a:t>
            </a:r>
            <a:endParaRPr lang="it-IT" sz="2800" dirty="0"/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Cosa stanno facendo questi bambini?</a:t>
            </a:r>
            <a:endParaRPr lang="it-IT" sz="3600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3" y="2311387"/>
            <a:ext cx="4094337" cy="40349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767" y="2455321"/>
            <a:ext cx="4279900" cy="392493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3199" y="24747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10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 per il CUG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0723"/>
            <a:ext cx="10807700" cy="5473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24933" y="10394"/>
            <a:ext cx="9364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Associazioni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veloci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e I pre-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giudizi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sono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studiati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con test di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associazione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implicita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(test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anche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 in </a:t>
            </a:r>
            <a:r>
              <a:rPr lang="en-US" sz="2000" dirty="0" err="1" smtClean="0">
                <a:solidFill>
                  <a:srgbClr val="2A2A2A"/>
                </a:solidFill>
                <a:cs typeface="Helvetica;Arial" charset="0"/>
              </a:rPr>
              <a:t>italiano</a:t>
            </a:r>
            <a:r>
              <a:rPr lang="en-US" sz="2000" dirty="0" smtClean="0">
                <a:solidFill>
                  <a:srgbClr val="2A2A2A"/>
                </a:solidFill>
                <a:cs typeface="Helvetica;Arial" charset="0"/>
              </a:rPr>
              <a:t>):</a:t>
            </a:r>
            <a:r>
              <a:rPr lang="en-US" sz="2000" dirty="0">
                <a:solidFill>
                  <a:srgbClr val="2A2A2A"/>
                </a:solidFill>
                <a:cs typeface="Helvetica;Arial" charset="0"/>
              </a:rPr>
              <a:t/>
            </a:r>
            <a:br>
              <a:rPr lang="en-US" sz="2000" dirty="0">
                <a:solidFill>
                  <a:srgbClr val="2A2A2A"/>
                </a:solidFill>
                <a:cs typeface="Helvetica;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cs typeface="Helvetica;Arial" charset="0"/>
              </a:rPr>
              <a:t>https</a:t>
            </a:r>
            <a:r>
              <a:rPr lang="en-US" sz="2000" b="1" dirty="0">
                <a:solidFill>
                  <a:srgbClr val="800000"/>
                </a:solidFill>
                <a:cs typeface="Helvetica;Arial" charset="0"/>
              </a:rPr>
              <a:t>://</a:t>
            </a:r>
            <a:r>
              <a:rPr lang="en-US" sz="2000" b="1" dirty="0" err="1">
                <a:solidFill>
                  <a:srgbClr val="800000"/>
                </a:solidFill>
                <a:cs typeface="Helvetica;Arial" charset="0"/>
              </a:rPr>
              <a:t>implicit.harvard.edu</a:t>
            </a:r>
            <a:r>
              <a:rPr lang="en-US" sz="2000" b="1" dirty="0">
                <a:solidFill>
                  <a:srgbClr val="800000"/>
                </a:solidFill>
                <a:cs typeface="Helvetica;Arial" charset="0"/>
              </a:rPr>
              <a:t>/implicit/</a:t>
            </a:r>
            <a:br>
              <a:rPr lang="en-US" sz="2000" b="1" dirty="0">
                <a:solidFill>
                  <a:srgbClr val="800000"/>
                </a:solidFill>
                <a:cs typeface="Helvetica;Arial" charset="0"/>
              </a:rPr>
            </a:br>
            <a:endParaRPr lang="en-US" sz="2000" b="1" dirty="0">
              <a:solidFill>
                <a:srgbClr val="800000"/>
              </a:solidFill>
              <a:cs typeface="Helvetica;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8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3447</TotalTime>
  <Words>3326</Words>
  <Application>Microsoft Macintosh PowerPoint</Application>
  <PresentationFormat>Personalizzato</PresentationFormat>
  <Paragraphs>400</Paragraphs>
  <Slides>41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Ion</vt:lpstr>
      <vt:lpstr>Genere nella ricerca, bias inconsapevoli,  cambiamenti strutturali per la ricerca</vt:lpstr>
      <vt:lpstr>Fisica e genere? Thomas Brage, fisico, Università di Lund, Svezia  </vt:lpstr>
      <vt:lpstr>Definizioni: sesso, genere</vt:lpstr>
      <vt:lpstr>Unconscious bias – pregiudizio inconsapevole</vt:lpstr>
      <vt:lpstr>Mondo ci circonda con milioni di informazioni</vt:lpstr>
      <vt:lpstr>Mente inconsansapevole  può processare miliardi di informazioni in pochi istanti Mente consapevole  può processarne qualche decina nello stesso tempo </vt:lpstr>
      <vt:lpstr>  </vt:lpstr>
      <vt:lpstr>Cosa stanno facendo questi bambini?</vt:lpstr>
      <vt:lpstr>Presentazione di PowerPoint</vt:lpstr>
      <vt:lpstr>Presentazione di PowerPoint</vt:lpstr>
      <vt:lpstr>Presentazione di PowerPoint</vt:lpstr>
      <vt:lpstr>Presentazione di PowerPoint</vt:lpstr>
      <vt:lpstr>La scienza non è esente da stereotipi  Eagly (1987) Sex differences in social behavior. A social role interpretation. Hillsdale </vt:lpstr>
      <vt:lpstr>pregiudizi (bias) inconsapevoli, un argomento difficile</vt:lpstr>
      <vt:lpstr>Pregiudizi e differenza  </vt:lpstr>
      <vt:lpstr>Gli scienziati evitano I pregiudizi? Assunzioni Corinne A. Moss-Racusin et. al. (2012) “Science faculty’s subtle gender biases favor  male students” </vt:lpstr>
      <vt:lpstr>Gli scienziati evitano i pregiudizi?  Lettere di referenza F. Trix et al (2003) “Exploring the Color of Glass: Letters of Recommendation for female and Male Medical Faculty”  </vt:lpstr>
      <vt:lpstr>Paradosso del merito Castilla, E. J., Benard, S. (2010) The Paradox of Meritocracy in Organizations. Administrative Science Quarterly December  2010 55: 543-676</vt:lpstr>
      <vt:lpstr>Piccoli “biases” sono rilevanti?</vt:lpstr>
      <vt:lpstr>I pre-giudizi inconsapevoli basati su stereotipi hanno conseguenze</vt:lpstr>
      <vt:lpstr>Possiamo ridurre l’impatto degli stereotipi?</vt:lpstr>
      <vt:lpstr>Unconscious bias in Europa</vt:lpstr>
      <vt:lpstr>La carriera delle donne – una condotta a perdere</vt:lpstr>
      <vt:lpstr>I problemi nella ricerca – donne assenti dal contesto della ricerca </vt:lpstr>
      <vt:lpstr>Fisica: comunicare la scienza e rappresentazione sociale  Fermilab http://ed.fnal.gov/projects/scientists/index.html</vt:lpstr>
      <vt:lpstr>Conoscere i numeri: senza numeri, nessun problema</vt:lpstr>
      <vt:lpstr>Un problema delle donne o un problema della ricerca?</vt:lpstr>
      <vt:lpstr>Affermazioni della Commissione Europea </vt:lpstr>
      <vt:lpstr>Strategia europea per la ricerca - 1  Carta europea dei ricercatori (EC 2005)</vt:lpstr>
      <vt:lpstr>Strategia europea per la scienza e il genere - 2 </vt:lpstr>
      <vt:lpstr>INFN - piani triennali di azioni positive https://web.infn.it/CUG/index.php?option=com_content&amp;view=article&amp;id=14&amp;Itemid=134&amp;lang=it</vt:lpstr>
      <vt:lpstr>I documenti europei per le istituzioni scientifiche</vt:lpstr>
      <vt:lpstr>Presentazione di PowerPoint</vt:lpstr>
      <vt:lpstr>Strategia delle risorse umane per i ricercatori https://web.infn.it/CUG/images/alfresco/Cug/2013/2013dAssembleaRicercatoriHRSInBreve.pdf</vt:lpstr>
      <vt:lpstr>Presentazione di PowerPoint</vt:lpstr>
      <vt:lpstr>Migliorare le istituzioni della ricerca– obiettivi del cambiamento strutturale  </vt:lpstr>
      <vt:lpstr>Piano triennale di azioni positive punti rilevanti per le assemblee</vt:lpstr>
      <vt:lpstr>Migliorare la gestione del personale e l'ambiente di lavoro </vt:lpstr>
      <vt:lpstr>Aumentare la trasparenza e la circolazione delle informazioni </vt:lpstr>
      <vt:lpstr>Ora o mai più?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</cp:lastModifiedBy>
  <cp:revision>461</cp:revision>
  <cp:lastPrinted>2016-07-15T16:12:35Z</cp:lastPrinted>
  <dcterms:created xsi:type="dcterms:W3CDTF">2016-07-15T09:56:47Z</dcterms:created>
  <dcterms:modified xsi:type="dcterms:W3CDTF">2016-12-12T16:13:57Z</dcterms:modified>
</cp:coreProperties>
</file>