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tiff" ContentType="image/tiff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3.xml" ContentType="application/vnd.openxmlformats-officedocument.theme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theme/theme4.xml" ContentType="application/vnd.openxmlformats-officedocument.theme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theme/theme5.xml" ContentType="application/vnd.openxmlformats-officedocument.theme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3" r:id="rId2"/>
    <p:sldMasterId id="2147483700" r:id="rId3"/>
    <p:sldMasterId id="2147483713" r:id="rId4"/>
    <p:sldMasterId id="2147483726" r:id="rId5"/>
    <p:sldMasterId id="2147483739" r:id="rId6"/>
  </p:sldMasterIdLst>
  <p:notesMasterIdLst>
    <p:notesMasterId r:id="rId32"/>
  </p:notesMasterIdLst>
  <p:sldIdLst>
    <p:sldId id="274" r:id="rId7"/>
    <p:sldId id="290" r:id="rId8"/>
    <p:sldId id="280" r:id="rId9"/>
    <p:sldId id="278" r:id="rId10"/>
    <p:sldId id="296" r:id="rId11"/>
    <p:sldId id="286" r:id="rId12"/>
    <p:sldId id="285" r:id="rId13"/>
    <p:sldId id="295" r:id="rId14"/>
    <p:sldId id="297" r:id="rId15"/>
    <p:sldId id="267" r:id="rId16"/>
    <p:sldId id="293" r:id="rId17"/>
    <p:sldId id="264" r:id="rId18"/>
    <p:sldId id="292" r:id="rId19"/>
    <p:sldId id="281" r:id="rId20"/>
    <p:sldId id="258" r:id="rId21"/>
    <p:sldId id="294" r:id="rId22"/>
    <p:sldId id="277" r:id="rId23"/>
    <p:sldId id="289" r:id="rId24"/>
    <p:sldId id="272" r:id="rId25"/>
    <p:sldId id="287" r:id="rId26"/>
    <p:sldId id="273" r:id="rId27"/>
    <p:sldId id="275" r:id="rId28"/>
    <p:sldId id="288" r:id="rId29"/>
    <p:sldId id="266" r:id="rId30"/>
    <p:sldId id="276" r:id="rId3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08010"/>
    <a:srgbClr val="000000"/>
    <a:srgbClr val="2DAFFF"/>
    <a:srgbClr val="CCE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465" autoAdjust="0"/>
    <p:restoredTop sz="94660"/>
  </p:normalViewPr>
  <p:slideViewPr>
    <p:cSldViewPr snapToGrid="0">
      <p:cViewPr varScale="1">
        <p:scale>
          <a:sx n="76" d="100"/>
          <a:sy n="76" d="100"/>
        </p:scale>
        <p:origin x="280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5.xml"/><Relationship Id="rId34" Type="http://schemas.openxmlformats.org/officeDocument/2006/relationships/viewProps" Target="viewProps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slide" Target="slides/slide23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notesMaster" Target="notesMasters/notesMaster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slide" Target="slides/slide22.xml"/><Relationship Id="rId36" Type="http://schemas.openxmlformats.org/officeDocument/2006/relationships/tableStyles" Target="tableStyles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slide" Target="slides/slide2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slide" Target="slides/slide24.xml"/><Relationship Id="rId35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package" Target="../embeddings/Foglio_di_lavoro_di_Microsoft_Excel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it-IT" baseline="0" dirty="0" err="1"/>
              <a:t>Fraction</a:t>
            </a:r>
            <a:r>
              <a:rPr lang="it-IT" baseline="0" dirty="0"/>
              <a:t> of </a:t>
            </a:r>
            <a:r>
              <a:rPr lang="it-IT" baseline="0" dirty="0" err="1"/>
              <a:t>female</a:t>
            </a:r>
            <a:r>
              <a:rPr lang="it-IT" baseline="0" dirty="0"/>
              <a:t> </a:t>
            </a:r>
            <a:r>
              <a:rPr lang="it-IT" baseline="0" dirty="0" smtClean="0"/>
              <a:t>in </a:t>
            </a:r>
            <a:r>
              <a:rPr lang="it-IT" baseline="0" dirty="0" err="1" smtClean="0"/>
              <a:t>Researcher</a:t>
            </a:r>
            <a:r>
              <a:rPr lang="it-IT" baseline="0" dirty="0" smtClean="0"/>
              <a:t> </a:t>
            </a:r>
            <a:r>
              <a:rPr lang="it-IT" baseline="0" dirty="0"/>
              <a:t>and </a:t>
            </a:r>
            <a:r>
              <a:rPr lang="it-IT" baseline="0" dirty="0" err="1" smtClean="0"/>
              <a:t>Technologist</a:t>
            </a:r>
            <a:r>
              <a:rPr lang="it-IT" baseline="0" dirty="0" smtClean="0"/>
              <a:t> staff</a:t>
            </a:r>
            <a:r>
              <a:rPr lang="it-IT" dirty="0" smtClean="0"/>
              <a:t> </a:t>
            </a:r>
            <a:endParaRPr lang="it-IT" dirty="0"/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Grafico!$B$1</c:f>
              <c:strCache>
                <c:ptCount val="1"/>
                <c:pt idx="0">
                  <c:v>Researches</c:v>
                </c:pt>
              </c:strCache>
            </c:strRef>
          </c:tx>
          <c:spPr>
            <a:solidFill>
              <a:srgbClr val="7030A0"/>
            </a:solidFill>
            <a:ln>
              <a:noFill/>
            </a:ln>
            <a:effectLst/>
            <a:sp3d/>
          </c:spPr>
          <c:invertIfNegative val="0"/>
          <c:cat>
            <c:numRef>
              <c:f>Grafico!$A$2:$A$21</c:f>
              <c:numCache>
                <c:formatCode>General</c:formatCode>
                <c:ptCount val="20"/>
                <c:pt idx="0">
                  <c:v>2002</c:v>
                </c:pt>
                <c:pt idx="1">
                  <c:v>2003</c:v>
                </c:pt>
                <c:pt idx="2">
                  <c:v>2004</c:v>
                </c:pt>
                <c:pt idx="3">
                  <c:v>2005</c:v>
                </c:pt>
                <c:pt idx="4">
                  <c:v>2006</c:v>
                </c:pt>
                <c:pt idx="5">
                  <c:v>2007</c:v>
                </c:pt>
                <c:pt idx="6">
                  <c:v>2008</c:v>
                </c:pt>
                <c:pt idx="7">
                  <c:v>2009</c:v>
                </c:pt>
                <c:pt idx="8">
                  <c:v>2010</c:v>
                </c:pt>
                <c:pt idx="9">
                  <c:v>2011</c:v>
                </c:pt>
                <c:pt idx="10">
                  <c:v>2012</c:v>
                </c:pt>
                <c:pt idx="11">
                  <c:v>2013</c:v>
                </c:pt>
                <c:pt idx="12">
                  <c:v>2014</c:v>
                </c:pt>
                <c:pt idx="13">
                  <c:v>2015</c:v>
                </c:pt>
                <c:pt idx="14">
                  <c:v>2016</c:v>
                </c:pt>
                <c:pt idx="15">
                  <c:v>2017</c:v>
                </c:pt>
                <c:pt idx="16">
                  <c:v>2018</c:v>
                </c:pt>
                <c:pt idx="17">
                  <c:v>2019</c:v>
                </c:pt>
                <c:pt idx="18">
                  <c:v>2020</c:v>
                </c:pt>
                <c:pt idx="19">
                  <c:v>2021</c:v>
                </c:pt>
              </c:numCache>
            </c:numRef>
          </c:cat>
          <c:val>
            <c:numRef>
              <c:f>Grafico!$B$2:$B$21</c:f>
              <c:numCache>
                <c:formatCode>General</c:formatCode>
                <c:ptCount val="20"/>
                <c:pt idx="0">
                  <c:v>18.399999999999999</c:v>
                </c:pt>
                <c:pt idx="2">
                  <c:v>18.3</c:v>
                </c:pt>
                <c:pt idx="3">
                  <c:v>18.899999999999999</c:v>
                </c:pt>
                <c:pt idx="4">
                  <c:v>19.399999999999999</c:v>
                </c:pt>
                <c:pt idx="5">
                  <c:v>19.600000000000001</c:v>
                </c:pt>
                <c:pt idx="6">
                  <c:v>19.5</c:v>
                </c:pt>
                <c:pt idx="7">
                  <c:v>20.2</c:v>
                </c:pt>
                <c:pt idx="9">
                  <c:v>21.6</c:v>
                </c:pt>
                <c:pt idx="10">
                  <c:v>21.6</c:v>
                </c:pt>
                <c:pt idx="11">
                  <c:v>21.9</c:v>
                </c:pt>
                <c:pt idx="12">
                  <c:v>21.9</c:v>
                </c:pt>
                <c:pt idx="13">
                  <c:v>21.9</c:v>
                </c:pt>
                <c:pt idx="14">
                  <c:v>22.4</c:v>
                </c:pt>
                <c:pt idx="15">
                  <c:v>22.7</c:v>
                </c:pt>
                <c:pt idx="16">
                  <c:v>21.3</c:v>
                </c:pt>
                <c:pt idx="17">
                  <c:v>22.2</c:v>
                </c:pt>
                <c:pt idx="18">
                  <c:v>22.2</c:v>
                </c:pt>
                <c:pt idx="19">
                  <c:v>22.5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610-41D5-89EC-5736D23F4F99}"/>
            </c:ext>
          </c:extLst>
        </c:ser>
        <c:ser>
          <c:idx val="1"/>
          <c:order val="1"/>
          <c:tx>
            <c:strRef>
              <c:f>Grafico!$C$1</c:f>
              <c:strCache>
                <c:ptCount val="1"/>
                <c:pt idx="0">
                  <c:v>Technologists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  <a:sp3d/>
          </c:spPr>
          <c:invertIfNegative val="0"/>
          <c:cat>
            <c:numRef>
              <c:f>Grafico!$A$2:$A$21</c:f>
              <c:numCache>
                <c:formatCode>General</c:formatCode>
                <c:ptCount val="20"/>
                <c:pt idx="0">
                  <c:v>2002</c:v>
                </c:pt>
                <c:pt idx="1">
                  <c:v>2003</c:v>
                </c:pt>
                <c:pt idx="2">
                  <c:v>2004</c:v>
                </c:pt>
                <c:pt idx="3">
                  <c:v>2005</c:v>
                </c:pt>
                <c:pt idx="4">
                  <c:v>2006</c:v>
                </c:pt>
                <c:pt idx="5">
                  <c:v>2007</c:v>
                </c:pt>
                <c:pt idx="6">
                  <c:v>2008</c:v>
                </c:pt>
                <c:pt idx="7">
                  <c:v>2009</c:v>
                </c:pt>
                <c:pt idx="8">
                  <c:v>2010</c:v>
                </c:pt>
                <c:pt idx="9">
                  <c:v>2011</c:v>
                </c:pt>
                <c:pt idx="10">
                  <c:v>2012</c:v>
                </c:pt>
                <c:pt idx="11">
                  <c:v>2013</c:v>
                </c:pt>
                <c:pt idx="12">
                  <c:v>2014</c:v>
                </c:pt>
                <c:pt idx="13">
                  <c:v>2015</c:v>
                </c:pt>
                <c:pt idx="14">
                  <c:v>2016</c:v>
                </c:pt>
                <c:pt idx="15">
                  <c:v>2017</c:v>
                </c:pt>
                <c:pt idx="16">
                  <c:v>2018</c:v>
                </c:pt>
                <c:pt idx="17">
                  <c:v>2019</c:v>
                </c:pt>
                <c:pt idx="18">
                  <c:v>2020</c:v>
                </c:pt>
                <c:pt idx="19">
                  <c:v>2021</c:v>
                </c:pt>
              </c:numCache>
            </c:numRef>
          </c:cat>
          <c:val>
            <c:numRef>
              <c:f>Grafico!$C$2:$C$21</c:f>
              <c:numCache>
                <c:formatCode>General</c:formatCode>
                <c:ptCount val="20"/>
                <c:pt idx="0">
                  <c:v>14.8</c:v>
                </c:pt>
                <c:pt idx="2">
                  <c:v>14.5</c:v>
                </c:pt>
                <c:pt idx="3">
                  <c:v>14.6</c:v>
                </c:pt>
                <c:pt idx="4">
                  <c:v>15</c:v>
                </c:pt>
                <c:pt idx="5">
                  <c:v>15.4</c:v>
                </c:pt>
                <c:pt idx="6">
                  <c:v>15</c:v>
                </c:pt>
                <c:pt idx="7">
                  <c:v>15.4</c:v>
                </c:pt>
                <c:pt idx="9">
                  <c:v>13.9</c:v>
                </c:pt>
                <c:pt idx="10" formatCode="0.0">
                  <c:v>14</c:v>
                </c:pt>
                <c:pt idx="11">
                  <c:v>13.8</c:v>
                </c:pt>
                <c:pt idx="12">
                  <c:v>14.3</c:v>
                </c:pt>
                <c:pt idx="13">
                  <c:v>14.7</c:v>
                </c:pt>
                <c:pt idx="14">
                  <c:v>15.2</c:v>
                </c:pt>
                <c:pt idx="15">
                  <c:v>14.7</c:v>
                </c:pt>
                <c:pt idx="16">
                  <c:v>15.4</c:v>
                </c:pt>
                <c:pt idx="17">
                  <c:v>18.5</c:v>
                </c:pt>
                <c:pt idx="18">
                  <c:v>19.2</c:v>
                </c:pt>
                <c:pt idx="19">
                  <c:v>19.399999999999999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610-41D5-89EC-5736D23F4F9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140064575"/>
        <c:axId val="1218834447"/>
        <c:axId val="0"/>
      </c:bar3DChart>
      <c:catAx>
        <c:axId val="1140064575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218834447"/>
        <c:crosses val="autoZero"/>
        <c:auto val="1"/>
        <c:lblAlgn val="ctr"/>
        <c:lblOffset val="100"/>
        <c:noMultiLvlLbl val="0"/>
      </c:catAx>
      <c:valAx>
        <c:axId val="1218834447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it-IT" sz="1200"/>
                  <a:t>%Female</a:t>
                </a:r>
              </a:p>
            </c:rich>
          </c:tx>
          <c:layout>
            <c:manualLayout>
              <c:xMode val="edge"/>
              <c:yMode val="edge"/>
              <c:x val="1.808119471177214E-2"/>
              <c:y val="0.42913114733897706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2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140064575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solidFill>
      <a:sysClr val="window" lastClr="FFFFFF"/>
    </a:solidFill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D9144B5-A9F5-4B06-8E98-001E00642D04}" type="datetimeFigureOut">
              <a:rPr lang="en-US" smtClean="0"/>
              <a:t>6/30/2022</a:t>
            </a:fld>
            <a:endParaRPr lang="en-US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DC39D0A-8845-4EAA-A098-7DCF4C9C46B2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93974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C39D0A-8845-4EAA-A098-7DCF4C9C46B2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331236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To enhance excellence, gender equality and efficiency in research and innovation we need  to identify structural barriers and remove</a:t>
            </a:r>
            <a:r>
              <a:rPr lang="en-US" baseline="0" dirty="0" smtClean="0"/>
              <a:t> them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It is absolutely crucial that the persons in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managementa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) are personally involved in the formulation of the institution’s gender policy and b) fully support the introduction, sustainable effect and the monitoring of the gender policy.</a:t>
            </a:r>
            <a:endParaRPr lang="en-US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C39D0A-8845-4EAA-A098-7DCF4C9C46B2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354932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dirty="0" smtClean="0"/>
              <a:t>In 2021  new INFN </a:t>
            </a:r>
            <a:r>
              <a:rPr lang="it-IT" dirty="0" err="1" smtClean="0"/>
              <a:t>rules</a:t>
            </a:r>
            <a:r>
              <a:rPr lang="it-IT" dirty="0" smtClean="0"/>
              <a:t> </a:t>
            </a:r>
            <a:r>
              <a:rPr lang="it-IT" dirty="0" err="1" smtClean="0"/>
              <a:t>have</a:t>
            </a:r>
            <a:r>
              <a:rPr lang="it-IT" dirty="0" smtClean="0"/>
              <a:t> </a:t>
            </a:r>
            <a:r>
              <a:rPr lang="it-IT" dirty="0" err="1" smtClean="0"/>
              <a:t>been</a:t>
            </a:r>
            <a:r>
              <a:rPr lang="it-IT" dirty="0" smtClean="0"/>
              <a:t> </a:t>
            </a:r>
            <a:r>
              <a:rPr lang="it-IT" dirty="0" err="1" smtClean="0"/>
              <a:t>approved</a:t>
            </a:r>
            <a:r>
              <a:rPr lang="it-IT" dirty="0" smtClean="0"/>
              <a:t> to </a:t>
            </a:r>
            <a:r>
              <a:rPr lang="it-IT" dirty="0" err="1" smtClean="0"/>
              <a:t>avoid</a:t>
            </a:r>
            <a:r>
              <a:rPr lang="it-IT" dirty="0" smtClean="0"/>
              <a:t>/</a:t>
            </a:r>
            <a:r>
              <a:rPr lang="it-IT" dirty="0" err="1" smtClean="0"/>
              <a:t>minimize</a:t>
            </a:r>
            <a:r>
              <a:rPr lang="it-IT" dirty="0" smtClean="0"/>
              <a:t> </a:t>
            </a:r>
            <a:r>
              <a:rPr lang="it-IT" dirty="0" err="1" smtClean="0"/>
              <a:t>people</a:t>
            </a:r>
            <a:r>
              <a:rPr lang="it-IT" dirty="0" smtClean="0"/>
              <a:t> </a:t>
            </a:r>
            <a:r>
              <a:rPr lang="it-IT" dirty="0" err="1" smtClean="0"/>
              <a:t>working</a:t>
            </a:r>
            <a:r>
              <a:rPr lang="it-IT" dirty="0" smtClean="0"/>
              <a:t> in a </a:t>
            </a:r>
            <a:r>
              <a:rPr lang="it-IT" dirty="0" err="1" smtClean="0"/>
              <a:t>lower</a:t>
            </a:r>
            <a:r>
              <a:rPr lang="it-IT" dirty="0" smtClean="0"/>
              <a:t> job </a:t>
            </a:r>
            <a:r>
              <a:rPr lang="it-IT" dirty="0" err="1" smtClean="0"/>
              <a:t>category</a:t>
            </a:r>
            <a:r>
              <a:rPr lang="it-IT" dirty="0" smtClean="0"/>
              <a:t> </a:t>
            </a:r>
            <a:r>
              <a:rPr lang="it-IT" dirty="0" err="1" smtClean="0"/>
              <a:t>than</a:t>
            </a:r>
            <a:r>
              <a:rPr lang="it-IT" dirty="0" smtClean="0"/>
              <a:t> appropriate   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6A8D108-7A1D-4D22-8A92-70D37A413D4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6555804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6A8D108-7A1D-4D22-8A92-70D37A413D4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4752066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6A8D108-7A1D-4D22-8A92-70D37A413D4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0158133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6A8D108-7A1D-4D22-8A92-70D37A413D4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8175477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</a:t>
            </a:r>
            <a:r>
              <a:rPr lang="it-IT" baseline="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the last 15 </a:t>
            </a:r>
            <a:r>
              <a:rPr lang="it-IT" baseline="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years</a:t>
            </a:r>
            <a:r>
              <a:rPr lang="it-IT" baseline="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it-IT" baseline="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has</a:t>
            </a:r>
            <a:r>
              <a:rPr lang="it-IT" baseline="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baseline="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studied</a:t>
            </a:r>
            <a:r>
              <a:rPr lang="it-IT" baseline="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the success rate of </a:t>
            </a:r>
            <a:r>
              <a:rPr lang="it-IT" baseline="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women</a:t>
            </a:r>
            <a:r>
              <a:rPr lang="it-IT" baseline="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in </a:t>
            </a:r>
            <a:r>
              <a:rPr lang="it-IT" baseline="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recrutiment</a:t>
            </a:r>
            <a:r>
              <a:rPr lang="it-IT" baseline="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and </a:t>
            </a:r>
            <a:r>
              <a:rPr lang="it-IT" baseline="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selection</a:t>
            </a:r>
            <a:r>
              <a:rPr lang="it-IT" baseline="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baseline="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procedures</a:t>
            </a:r>
            <a:r>
              <a:rPr lang="it-IT" baseline="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 </a:t>
            </a:r>
            <a:r>
              <a:rPr lang="it-IT" baseline="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Showing</a:t>
            </a:r>
            <a:r>
              <a:rPr lang="it-IT" baseline="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in general a </a:t>
            </a:r>
            <a:r>
              <a:rPr lang="it-IT" baseline="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low</a:t>
            </a:r>
            <a:r>
              <a:rPr lang="it-IT" baseline="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baseline="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probability</a:t>
            </a:r>
            <a:r>
              <a:rPr lang="it-IT" baseline="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for male </a:t>
            </a:r>
            <a:r>
              <a:rPr lang="it-IT" baseline="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than</a:t>
            </a:r>
            <a:r>
              <a:rPr lang="it-IT" baseline="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for </a:t>
            </a:r>
            <a:r>
              <a:rPr lang="it-IT" baseline="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female</a:t>
            </a:r>
            <a:r>
              <a:rPr lang="it-IT" baseline="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 To </a:t>
            </a:r>
            <a:r>
              <a:rPr lang="it-IT" baseline="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reach</a:t>
            </a:r>
            <a:r>
              <a:rPr lang="it-IT" baseline="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the </a:t>
            </a:r>
            <a:r>
              <a:rPr lang="it-IT" baseline="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parity</a:t>
            </a:r>
            <a:r>
              <a:rPr lang="it-IT" baseline="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the </a:t>
            </a:r>
            <a:r>
              <a:rPr lang="it-IT" baseline="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requiremnt</a:t>
            </a:r>
            <a:r>
              <a:rPr lang="it-IT" baseline="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of a </a:t>
            </a:r>
            <a:endParaRPr lang="it-IT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Gender </a:t>
            </a:r>
            <a:r>
              <a:rPr lang="it-IT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parity</a:t>
            </a:r>
            <a:r>
              <a:rPr lang="it-IT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and </a:t>
            </a:r>
            <a:r>
              <a:rPr lang="it-IT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equal</a:t>
            </a:r>
            <a:r>
              <a:rPr lang="it-IT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opportunity</a:t>
            </a:r>
            <a:r>
              <a:rPr lang="it-IT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are </a:t>
            </a:r>
            <a:r>
              <a:rPr lang="it-IT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central</a:t>
            </a:r>
            <a:r>
              <a:rPr lang="it-IT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in the </a:t>
            </a:r>
            <a:r>
              <a:rPr lang="it-IT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European</a:t>
            </a:r>
            <a:r>
              <a:rPr lang="it-IT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strategy</a:t>
            </a:r>
            <a:r>
              <a:rPr lang="it-IT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of </a:t>
            </a:r>
            <a:r>
              <a:rPr lang="it-IT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Research</a:t>
            </a:r>
            <a:r>
              <a:rPr lang="it-IT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and </a:t>
            </a:r>
            <a:r>
              <a:rPr lang="it-IT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Innovation</a:t>
            </a:r>
            <a:r>
              <a:rPr lang="it-IT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it-IT" u="sng" kern="50" dirty="0" smtClean="0">
                <a:latin typeface="Raleway" panose="020B0604020202020204" charset="0"/>
                <a:ea typeface="Arial Unicode MS"/>
                <a:cs typeface="Arial" panose="020B0604020202020204" pitchFamily="34" charset="0"/>
              </a:rPr>
              <a:t>https://ec.europa.eu/info/research-and-innovation/strategy/strategy-2020-2024/democracy-and-rights/gender-equality-research-and-innovation_en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it-IT" u="sng" kern="50" dirty="0" smtClean="0">
              <a:latin typeface="Raleway" panose="020B0604020202020204" charset="0"/>
              <a:ea typeface="Arial Unicode MS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u="sng" kern="50" dirty="0" smtClean="0">
                <a:latin typeface="Raleway" panose="020B0604020202020204" charset="0"/>
                <a:ea typeface="Arial Unicode MS"/>
                <a:cs typeface="Arial" panose="020B0604020202020204" pitchFamily="34" charset="0"/>
              </a:rPr>
              <a:t>EU</a:t>
            </a:r>
            <a:r>
              <a:rPr lang="it-IT" u="sng" kern="50" baseline="0" dirty="0" smtClean="0">
                <a:latin typeface="Raleway" panose="020B0604020202020204" charset="0"/>
                <a:ea typeface="Arial Unicode MS"/>
                <a:cs typeface="Arial" panose="020B0604020202020204" pitchFamily="34" charset="0"/>
              </a:rPr>
              <a:t> </a:t>
            </a:r>
            <a:r>
              <a:rPr lang="it-IT" u="sng" kern="50" baseline="0" dirty="0" err="1" smtClean="0">
                <a:latin typeface="Raleway" panose="020B0604020202020204" charset="0"/>
                <a:ea typeface="Arial Unicode MS"/>
                <a:cs typeface="Arial" panose="020B0604020202020204" pitchFamily="34" charset="0"/>
              </a:rPr>
              <a:t>Committee</a:t>
            </a:r>
            <a:r>
              <a:rPr lang="it-IT" u="sng" kern="50" baseline="0" dirty="0" smtClean="0">
                <a:latin typeface="Raleway" panose="020B0604020202020204" charset="0"/>
                <a:ea typeface="Arial Unicode MS"/>
                <a:cs typeface="Arial" panose="020B0604020202020204" pitchFamily="34" charset="0"/>
              </a:rPr>
              <a:t> </a:t>
            </a:r>
            <a:r>
              <a:rPr lang="it-IT" u="sng" kern="50" baseline="0" dirty="0" err="1" smtClean="0">
                <a:latin typeface="Raleway" panose="020B0604020202020204" charset="0"/>
                <a:ea typeface="Arial Unicode MS"/>
                <a:cs typeface="Arial" panose="020B0604020202020204" pitchFamily="34" charset="0"/>
              </a:rPr>
              <a:t>has</a:t>
            </a:r>
            <a:r>
              <a:rPr lang="it-IT" u="sng" kern="50" baseline="0" dirty="0" smtClean="0">
                <a:latin typeface="Raleway" panose="020B0604020202020204" charset="0"/>
                <a:ea typeface="Arial Unicode MS"/>
                <a:cs typeface="Arial" panose="020B0604020202020204" pitchFamily="34" charset="0"/>
              </a:rPr>
              <a:t> </a:t>
            </a:r>
            <a:r>
              <a:rPr lang="it-IT" u="sng" kern="50" baseline="0" dirty="0" err="1" smtClean="0">
                <a:latin typeface="Raleway" panose="020B0604020202020204" charset="0"/>
                <a:ea typeface="Arial Unicode MS"/>
                <a:cs typeface="Arial" panose="020B0604020202020204" pitchFamily="34" charset="0"/>
              </a:rPr>
              <a:t>decided</a:t>
            </a:r>
            <a:r>
              <a:rPr lang="it-IT" u="sng" kern="50" baseline="0" dirty="0" smtClean="0">
                <a:latin typeface="Raleway" panose="020B0604020202020204" charset="0"/>
                <a:ea typeface="Arial Unicode MS"/>
                <a:cs typeface="Arial" panose="020B0604020202020204" pitchFamily="34" charset="0"/>
              </a:rPr>
              <a:t> </a:t>
            </a:r>
            <a:r>
              <a:rPr lang="it-IT" u="sng" kern="50" baseline="0" dirty="0" err="1" smtClean="0">
                <a:latin typeface="Raleway" panose="020B0604020202020204" charset="0"/>
                <a:ea typeface="Arial Unicode MS"/>
                <a:cs typeface="Arial" panose="020B0604020202020204" pitchFamily="34" charset="0"/>
              </a:rPr>
              <a:t>that</a:t>
            </a:r>
            <a:r>
              <a:rPr lang="it-IT" u="sng" kern="50" baseline="0" dirty="0" smtClean="0">
                <a:latin typeface="Raleway" panose="020B0604020202020204" charset="0"/>
                <a:ea typeface="Arial Unicode MS"/>
                <a:cs typeface="Arial" panose="020B0604020202020204" pitchFamily="34" charset="0"/>
              </a:rPr>
              <a:t> </a:t>
            </a:r>
            <a:r>
              <a:rPr lang="it-IT" u="sng" kern="50" baseline="0" dirty="0" err="1" smtClean="0">
                <a:latin typeface="Raleway" panose="020B0604020202020204" charset="0"/>
                <a:ea typeface="Arial Unicode MS"/>
                <a:cs typeface="Arial" panose="020B0604020202020204" pitchFamily="34" charset="0"/>
              </a:rPr>
              <a:t>it</a:t>
            </a:r>
            <a:r>
              <a:rPr lang="it-IT" u="sng" kern="50" baseline="0" dirty="0" smtClean="0">
                <a:latin typeface="Raleway" panose="020B0604020202020204" charset="0"/>
                <a:ea typeface="Arial Unicode MS"/>
                <a:cs typeface="Arial" panose="020B0604020202020204" pitchFamily="34" charset="0"/>
              </a:rPr>
              <a:t> </a:t>
            </a:r>
            <a:r>
              <a:rPr lang="it-IT" u="sng" kern="50" baseline="0" dirty="0" err="1" smtClean="0">
                <a:latin typeface="Raleway" panose="020B0604020202020204" charset="0"/>
                <a:ea typeface="Arial Unicode MS"/>
                <a:cs typeface="Arial" panose="020B0604020202020204" pitchFamily="34" charset="0"/>
              </a:rPr>
              <a:t>is</a:t>
            </a:r>
            <a:r>
              <a:rPr lang="it-IT" u="sng" kern="50" baseline="0" dirty="0" smtClean="0">
                <a:latin typeface="Raleway" panose="020B0604020202020204" charset="0"/>
                <a:ea typeface="Arial Unicode MS"/>
                <a:cs typeface="Arial" panose="020B0604020202020204" pitchFamily="34" charset="0"/>
              </a:rPr>
              <a:t> </a:t>
            </a:r>
            <a:r>
              <a:rPr lang="it-IT" u="sng" kern="50" baseline="0" dirty="0" err="1" smtClean="0">
                <a:latin typeface="Raleway" panose="020B0604020202020204" charset="0"/>
                <a:ea typeface="Arial Unicode MS"/>
                <a:cs typeface="Arial" panose="020B0604020202020204" pitchFamily="34" charset="0"/>
              </a:rPr>
              <a:t>fundamental</a:t>
            </a:r>
            <a:r>
              <a:rPr lang="it-IT" u="sng" kern="50" baseline="0" dirty="0" smtClean="0">
                <a:latin typeface="Raleway" panose="020B0604020202020204" charset="0"/>
                <a:ea typeface="Arial Unicode MS"/>
                <a:cs typeface="Arial" panose="020B0604020202020204" pitchFamily="34" charset="0"/>
              </a:rPr>
              <a:t> to </a:t>
            </a:r>
            <a:r>
              <a:rPr lang="it-IT" u="sng" kern="50" baseline="0" dirty="0" err="1" smtClean="0">
                <a:latin typeface="Raleway" panose="020B0604020202020204" charset="0"/>
                <a:ea typeface="Arial Unicode MS"/>
                <a:cs typeface="Arial" panose="020B0604020202020204" pitchFamily="34" charset="0"/>
              </a:rPr>
              <a:t>have</a:t>
            </a:r>
            <a:r>
              <a:rPr lang="it-IT" u="sng" kern="50" baseline="0" dirty="0" smtClean="0">
                <a:latin typeface="Raleway" panose="020B0604020202020204" charset="0"/>
                <a:ea typeface="Arial Unicode MS"/>
                <a:cs typeface="Arial" panose="020B0604020202020204" pitchFamily="34" charset="0"/>
              </a:rPr>
              <a:t> </a:t>
            </a:r>
            <a:r>
              <a:rPr lang="it-IT" u="sng" kern="50" baseline="0" dirty="0" err="1" smtClean="0">
                <a:latin typeface="Raleway" panose="020B0604020202020204" charset="0"/>
                <a:ea typeface="Arial Unicode MS"/>
                <a:cs typeface="Arial" panose="020B0604020202020204" pitchFamily="34" charset="0"/>
              </a:rPr>
              <a:t>numerical</a:t>
            </a:r>
            <a:r>
              <a:rPr lang="it-IT" u="sng" kern="50" baseline="0" dirty="0" smtClean="0">
                <a:latin typeface="Raleway" panose="020B0604020202020204" charset="0"/>
                <a:ea typeface="Arial Unicode MS"/>
                <a:cs typeface="Arial" panose="020B0604020202020204" pitchFamily="34" charset="0"/>
              </a:rPr>
              <a:t> </a:t>
            </a:r>
            <a:r>
              <a:rPr lang="it-IT" u="sng" kern="50" baseline="0" dirty="0" err="1" smtClean="0">
                <a:latin typeface="Raleway" panose="020B0604020202020204" charset="0"/>
                <a:ea typeface="Arial Unicode MS"/>
                <a:cs typeface="Arial" panose="020B0604020202020204" pitchFamily="34" charset="0"/>
              </a:rPr>
              <a:t>objectives</a:t>
            </a:r>
            <a:r>
              <a:rPr lang="it-IT" u="sng" kern="50" baseline="0" dirty="0" smtClean="0">
                <a:latin typeface="Raleway" panose="020B0604020202020204" charset="0"/>
                <a:ea typeface="Arial Unicode MS"/>
                <a:cs typeface="Arial" panose="020B0604020202020204" pitchFamily="34" charset="0"/>
              </a:rPr>
              <a:t> to </a:t>
            </a:r>
            <a:r>
              <a:rPr lang="it-IT" u="sng" kern="50" baseline="0" dirty="0" err="1" smtClean="0">
                <a:latin typeface="Raleway" panose="020B0604020202020204" charset="0"/>
                <a:ea typeface="Arial Unicode MS"/>
                <a:cs typeface="Arial" panose="020B0604020202020204" pitchFamily="34" charset="0"/>
              </a:rPr>
              <a:t>arrive</a:t>
            </a:r>
            <a:r>
              <a:rPr lang="it-IT" u="sng" kern="50" baseline="0" dirty="0" smtClean="0">
                <a:latin typeface="Raleway" panose="020B0604020202020204" charset="0"/>
                <a:ea typeface="Arial Unicode MS"/>
                <a:cs typeface="Arial" panose="020B0604020202020204" pitchFamily="34" charset="0"/>
              </a:rPr>
              <a:t> to </a:t>
            </a:r>
            <a:r>
              <a:rPr lang="it-IT" u="sng" kern="50" baseline="0" dirty="0" err="1" smtClean="0">
                <a:latin typeface="Raleway" panose="020B0604020202020204" charset="0"/>
                <a:ea typeface="Arial Unicode MS"/>
                <a:cs typeface="Arial" panose="020B0604020202020204" pitchFamily="34" charset="0"/>
              </a:rPr>
              <a:t>have</a:t>
            </a:r>
            <a:r>
              <a:rPr lang="it-IT" u="sng" kern="50" baseline="0" dirty="0" smtClean="0">
                <a:latin typeface="Raleway" panose="020B0604020202020204" charset="0"/>
                <a:ea typeface="Arial Unicode MS"/>
                <a:cs typeface="Arial" panose="020B0604020202020204" pitchFamily="34" charset="0"/>
              </a:rPr>
              <a:t> a </a:t>
            </a:r>
            <a:r>
              <a:rPr lang="it-IT" u="sng" kern="50" baseline="0" dirty="0" err="1" smtClean="0">
                <a:latin typeface="Raleway" panose="020B0604020202020204" charset="0"/>
                <a:ea typeface="Arial Unicode MS"/>
                <a:cs typeface="Arial" panose="020B0604020202020204" pitchFamily="34" charset="0"/>
              </a:rPr>
              <a:t>change</a:t>
            </a:r>
            <a:r>
              <a:rPr lang="it-IT" u="sng" kern="50" baseline="0" dirty="0" smtClean="0">
                <a:latin typeface="Raleway" panose="020B0604020202020204" charset="0"/>
                <a:ea typeface="Arial Unicode MS"/>
                <a:cs typeface="Arial" panose="020B0604020202020204" pitchFamily="34" charset="0"/>
              </a:rPr>
              <a:t> </a:t>
            </a:r>
            <a:endParaRPr lang="it-IT" u="sng" kern="50" dirty="0" smtClean="0">
              <a:latin typeface="Raleway" panose="020B0604020202020204" charset="0"/>
              <a:ea typeface="Arial Unicode MS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it-IT" u="sng" kern="50" dirty="0" smtClean="0">
              <a:solidFill>
                <a:prstClr val="white"/>
              </a:solidFill>
              <a:latin typeface="Raleway" panose="020B0604020202020204" charset="0"/>
              <a:ea typeface="Arial Unicode MS"/>
              <a:cs typeface="Arial" panose="020B0604020202020204" pitchFamily="34" charset="0"/>
            </a:endParaRPr>
          </a:p>
          <a:p>
            <a:endParaRPr lang="en-US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C39D0A-8845-4EAA-A098-7DCF4C9C46B2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45418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</a:t>
            </a:r>
            <a:endParaRPr lang="en-US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  <a:endParaRPr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A. Badalà</a:t>
            </a: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Consiglio di Sezione CT 04-03-2022</a:t>
            </a: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ABFB6E3-C8E3-4E8B-BF42-7D7CBB7BAD2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788566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  <a:endParaRPr lang="en-US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A. Badalà</a:t>
            </a: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Consiglio di Sezione CT 04-03-2022</a:t>
            </a: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ABFB6E3-C8E3-4E8B-BF42-7D7CBB7BAD2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831167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/>
              <a:t>Fare clic per modificare lo stile del titolo</a:t>
            </a:r>
            <a:endParaRPr lang="en-US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A. Badalà</a:t>
            </a: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Consiglio di Sezione CT 04-03-2022</a:t>
            </a: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ABFB6E3-C8E3-4E8B-BF42-7D7CBB7BAD2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7437943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 column text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0" name="Google Shape;40;p7"/>
          <p:cNvCxnSpPr/>
          <p:nvPr/>
        </p:nvCxnSpPr>
        <p:spPr>
          <a:xfrm>
            <a:off x="566931" y="554200"/>
            <a:ext cx="2444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41" name="Google Shape;41;p7"/>
          <p:cNvSpPr txBox="1">
            <a:spLocks noGrp="1"/>
          </p:cNvSpPr>
          <p:nvPr>
            <p:ph type="title"/>
          </p:nvPr>
        </p:nvSpPr>
        <p:spPr>
          <a:xfrm>
            <a:off x="426000" y="1248800"/>
            <a:ext cx="3744000" cy="1007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42" name="Google Shape;42;p7"/>
          <p:cNvSpPr txBox="1">
            <a:spLocks noGrp="1"/>
          </p:cNvSpPr>
          <p:nvPr>
            <p:ph type="body" idx="1"/>
          </p:nvPr>
        </p:nvSpPr>
        <p:spPr>
          <a:xfrm>
            <a:off x="426000" y="2462405"/>
            <a:ext cx="3744000" cy="374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0639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600"/>
            </a:lvl1pPr>
            <a:lvl2pPr marL="1219170" lvl="1" indent="-406390" rtl="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2pPr>
            <a:lvl3pPr marL="1828754" lvl="2" indent="-406390" rtl="0">
              <a:spcBef>
                <a:spcPts val="2133"/>
              </a:spcBef>
              <a:spcAft>
                <a:spcPts val="0"/>
              </a:spcAft>
              <a:buSzPts val="1200"/>
              <a:buChar char="■"/>
              <a:defRPr sz="1600"/>
            </a:lvl3pPr>
            <a:lvl4pPr marL="2438339" lvl="3" indent="-406390" rtl="0">
              <a:spcBef>
                <a:spcPts val="2133"/>
              </a:spcBef>
              <a:spcAft>
                <a:spcPts val="0"/>
              </a:spcAft>
              <a:buSzPts val="1200"/>
              <a:buChar char="●"/>
              <a:defRPr sz="1600"/>
            </a:lvl4pPr>
            <a:lvl5pPr marL="3047924" lvl="4" indent="-406390" rtl="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5pPr>
            <a:lvl6pPr marL="3657509" lvl="5" indent="-406390" rtl="0">
              <a:spcBef>
                <a:spcPts val="2133"/>
              </a:spcBef>
              <a:spcAft>
                <a:spcPts val="0"/>
              </a:spcAft>
              <a:buSzPts val="1200"/>
              <a:buChar char="■"/>
              <a:defRPr sz="1600"/>
            </a:lvl6pPr>
            <a:lvl7pPr marL="4267093" lvl="6" indent="-406390" rtl="0">
              <a:spcBef>
                <a:spcPts val="2133"/>
              </a:spcBef>
              <a:spcAft>
                <a:spcPts val="0"/>
              </a:spcAft>
              <a:buSzPts val="1200"/>
              <a:buChar char="●"/>
              <a:defRPr sz="1600"/>
            </a:lvl7pPr>
            <a:lvl8pPr marL="4876678" lvl="7" indent="-406390" rtl="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8pPr>
            <a:lvl9pPr marL="5486263" lvl="8" indent="-406390" rtl="0">
              <a:spcBef>
                <a:spcPts val="2133"/>
              </a:spcBef>
              <a:spcAft>
                <a:spcPts val="2133"/>
              </a:spcAft>
              <a:buSzPts val="1200"/>
              <a:buChar char="■"/>
              <a:defRPr sz="1600"/>
            </a:lvl9pPr>
          </a:lstStyle>
          <a:p>
            <a:endParaRPr/>
          </a:p>
        </p:txBody>
      </p:sp>
      <p:sp>
        <p:nvSpPr>
          <p:cNvPr id="43" name="Google Shape;43;p7"/>
          <p:cNvSpPr txBox="1">
            <a:spLocks noGrp="1"/>
          </p:cNvSpPr>
          <p:nvPr>
            <p:ph type="sldNum" idx="12"/>
          </p:nvPr>
        </p:nvSpPr>
        <p:spPr>
          <a:xfrm>
            <a:off x="11330665" y="6251679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marR="0" lvl="0" indent="0" algn="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fld id="{00000000-1234-1234-1234-123412341234}" type="slidenum">
              <a:rPr kumimoji="0" lang="en-US" sz="12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t>‹N›</a:t>
            </a:fld>
            <a:endParaRPr kumimoji="0" lang="en-US" sz="12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1817584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</a:t>
            </a:r>
            <a:endParaRPr lang="en-US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  <a:endParaRPr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A. Badalà</a:t>
            </a: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Consiglio di Sezione CT 04-03-2022</a:t>
            </a: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ABFB6E3-C8E3-4E8B-BF42-7D7CBB7BAD2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3069759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  <a:endParaRPr lang="en-US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A. Badalà</a:t>
            </a: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Consiglio di Sezione CT 04-03-2022</a:t>
            </a: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ABFB6E3-C8E3-4E8B-BF42-7D7CBB7BAD2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3280198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</a:t>
            </a:r>
            <a:endParaRPr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A. Badalà</a:t>
            </a: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Consiglio di Sezione CT 04-03-2022</a:t>
            </a: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ABFB6E3-C8E3-4E8B-BF42-7D7CBB7BAD2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9644962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  <a:endParaRPr lang="en-US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A. Badalà</a:t>
            </a: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Consiglio di Sezione CT 04-03-2022</a:t>
            </a: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ABFB6E3-C8E3-4E8B-BF42-7D7CBB7BAD2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3835843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/>
              <a:t>Fare clic per modificare lo stile del titolo</a:t>
            </a:r>
            <a:endParaRPr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A. Badalà</a:t>
            </a: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Consiglio di Sezione CT 04-03-2022</a:t>
            </a: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ABFB6E3-C8E3-4E8B-BF42-7D7CBB7BAD2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7544584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  <a:endParaRPr lang="en-US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A. Badalà</a:t>
            </a: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Consiglio di Sezione CT 04-03-2022</a:t>
            </a: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ABFB6E3-C8E3-4E8B-BF42-7D7CBB7BAD2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5657321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A. Badalà</a:t>
            </a: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Consiglio di Sezione CT 04-03-2022</a:t>
            </a: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ABFB6E3-C8E3-4E8B-BF42-7D7CBB7BAD2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167515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  <a:endParaRPr lang="en-US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A. Badalà</a:t>
            </a: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Consiglio di Sezione CT 04-03-2022</a:t>
            </a: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ABFB6E3-C8E3-4E8B-BF42-7D7CBB7BAD2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6741340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</a:t>
            </a:r>
            <a:endParaRPr lang="en-US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A. Badalà</a:t>
            </a: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Consiglio di Sezione CT 04-03-2022</a:t>
            </a: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ABFB6E3-C8E3-4E8B-BF42-7D7CBB7BAD2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2075738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</a:t>
            </a:r>
            <a:endParaRPr lang="en-US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A. Badalà</a:t>
            </a: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Consiglio di Sezione CT 04-03-2022</a:t>
            </a: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ABFB6E3-C8E3-4E8B-BF42-7D7CBB7BAD2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8779908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  <a:endParaRPr lang="en-US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A. Badalà</a:t>
            </a: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Consiglio di Sezione CT 04-03-2022</a:t>
            </a: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ABFB6E3-C8E3-4E8B-BF42-7D7CBB7BAD2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6653222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/>
              <a:t>Fare clic per modificare lo stile del titolo</a:t>
            </a:r>
            <a:endParaRPr lang="en-US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A. Badalà</a:t>
            </a: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Consiglio di Sezione CT 04-03-2022</a:t>
            </a: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ABFB6E3-C8E3-4E8B-BF42-7D7CBB7BAD2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1810162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 column text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0" name="Google Shape;40;p7"/>
          <p:cNvCxnSpPr/>
          <p:nvPr/>
        </p:nvCxnSpPr>
        <p:spPr>
          <a:xfrm>
            <a:off x="566931" y="554200"/>
            <a:ext cx="2444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41" name="Google Shape;41;p7"/>
          <p:cNvSpPr txBox="1">
            <a:spLocks noGrp="1"/>
          </p:cNvSpPr>
          <p:nvPr>
            <p:ph type="title"/>
          </p:nvPr>
        </p:nvSpPr>
        <p:spPr>
          <a:xfrm>
            <a:off x="426000" y="1248800"/>
            <a:ext cx="3744000" cy="1007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42" name="Google Shape;42;p7"/>
          <p:cNvSpPr txBox="1">
            <a:spLocks noGrp="1"/>
          </p:cNvSpPr>
          <p:nvPr>
            <p:ph type="body" idx="1"/>
          </p:nvPr>
        </p:nvSpPr>
        <p:spPr>
          <a:xfrm>
            <a:off x="426000" y="2462405"/>
            <a:ext cx="3744000" cy="374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0639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600"/>
            </a:lvl1pPr>
            <a:lvl2pPr marL="1219170" lvl="1" indent="-406390" rtl="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2pPr>
            <a:lvl3pPr marL="1828754" lvl="2" indent="-406390" rtl="0">
              <a:spcBef>
                <a:spcPts val="2133"/>
              </a:spcBef>
              <a:spcAft>
                <a:spcPts val="0"/>
              </a:spcAft>
              <a:buSzPts val="1200"/>
              <a:buChar char="■"/>
              <a:defRPr sz="1600"/>
            </a:lvl3pPr>
            <a:lvl4pPr marL="2438339" lvl="3" indent="-406390" rtl="0">
              <a:spcBef>
                <a:spcPts val="2133"/>
              </a:spcBef>
              <a:spcAft>
                <a:spcPts val="0"/>
              </a:spcAft>
              <a:buSzPts val="1200"/>
              <a:buChar char="●"/>
              <a:defRPr sz="1600"/>
            </a:lvl4pPr>
            <a:lvl5pPr marL="3047924" lvl="4" indent="-406390" rtl="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5pPr>
            <a:lvl6pPr marL="3657509" lvl="5" indent="-406390" rtl="0">
              <a:spcBef>
                <a:spcPts val="2133"/>
              </a:spcBef>
              <a:spcAft>
                <a:spcPts val="0"/>
              </a:spcAft>
              <a:buSzPts val="1200"/>
              <a:buChar char="■"/>
              <a:defRPr sz="1600"/>
            </a:lvl6pPr>
            <a:lvl7pPr marL="4267093" lvl="6" indent="-406390" rtl="0">
              <a:spcBef>
                <a:spcPts val="2133"/>
              </a:spcBef>
              <a:spcAft>
                <a:spcPts val="0"/>
              </a:spcAft>
              <a:buSzPts val="1200"/>
              <a:buChar char="●"/>
              <a:defRPr sz="1600"/>
            </a:lvl7pPr>
            <a:lvl8pPr marL="4876678" lvl="7" indent="-406390" rtl="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8pPr>
            <a:lvl9pPr marL="5486263" lvl="8" indent="-406390" rtl="0">
              <a:spcBef>
                <a:spcPts val="2133"/>
              </a:spcBef>
              <a:spcAft>
                <a:spcPts val="2133"/>
              </a:spcAft>
              <a:buSzPts val="1200"/>
              <a:buChar char="■"/>
              <a:defRPr sz="1600"/>
            </a:lvl9pPr>
          </a:lstStyle>
          <a:p>
            <a:endParaRPr/>
          </a:p>
        </p:txBody>
      </p:sp>
      <p:sp>
        <p:nvSpPr>
          <p:cNvPr id="43" name="Google Shape;43;p7"/>
          <p:cNvSpPr txBox="1">
            <a:spLocks noGrp="1"/>
          </p:cNvSpPr>
          <p:nvPr>
            <p:ph type="sldNum" idx="12"/>
          </p:nvPr>
        </p:nvSpPr>
        <p:spPr>
          <a:xfrm>
            <a:off x="11330665" y="6251679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marR="0" lvl="0" indent="0" algn="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fld id="{00000000-1234-1234-1234-123412341234}" type="slidenum">
              <a:rPr kumimoji="0" lang="en-US" sz="12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t>‹N›</a:t>
            </a:fld>
            <a:endParaRPr kumimoji="0" lang="en-US" sz="12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3649272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GENERICA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Consiglio di Sezione CT 04-03-2022</a:t>
            </a:r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D6D798-1883-974D-96D0-4E82B243DEDE}" type="slidenum">
              <a:rPr lang="it-IT" smtClean="0"/>
              <a:t>‹N›</a:t>
            </a:fld>
            <a:endParaRPr lang="it-IT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5D393AE7-DBE5-9042-B12E-12F62FFA84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45666" y="2339471"/>
            <a:ext cx="6096001" cy="1089529"/>
          </a:xfrm>
        </p:spPr>
        <p:txBody>
          <a:bodyPr wrap="square" anchor="ctr" anchorCtr="1">
            <a:sp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it-IT" dirty="0"/>
              <a:t>Fare clic per modificare lo stile del titolo dello schema</a:t>
            </a:r>
            <a:endParaRPr lang="en-US" dirty="0"/>
          </a:p>
        </p:txBody>
      </p:sp>
      <p:pic>
        <p:nvPicPr>
          <p:cNvPr id="9" name="Immagine 8">
            <a:extLst>
              <a:ext uri="{FF2B5EF4-FFF2-40B4-BE49-F238E27FC236}">
                <a16:creationId xmlns:a16="http://schemas.microsoft.com/office/drawing/2014/main" id="{9BE1A332-CAE0-D347-AEAC-1E99E8D3B3B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330554" y="6356350"/>
            <a:ext cx="715263" cy="360000"/>
          </a:xfrm>
          <a:prstGeom prst="rect">
            <a:avLst/>
          </a:prstGeom>
        </p:spPr>
      </p:pic>
      <p:sp>
        <p:nvSpPr>
          <p:cNvPr id="3" name="Segnaposto immagine 2">
            <a:extLst>
              <a:ext uri="{FF2B5EF4-FFF2-40B4-BE49-F238E27FC236}">
                <a16:creationId xmlns:a16="http://schemas.microsoft.com/office/drawing/2014/main" id="{255A3EF7-880F-5B4D-A6F4-242C1C67F636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262465" y="136525"/>
            <a:ext cx="4953002" cy="6128808"/>
          </a:xfrm>
        </p:spPr>
        <p:txBody>
          <a:bodyPr/>
          <a:lstStyle/>
          <a:p>
            <a:r>
              <a:rPr lang="it-IT"/>
              <a:t>Fare clic sull'icona per inserire un'immagine</a:t>
            </a:r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76BB11BE-9127-D841-A036-D1F80B8F557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545666" y="3605785"/>
            <a:ext cx="5122333" cy="914400"/>
          </a:xfrm>
        </p:spPr>
        <p:txBody>
          <a:bodyPr anchor="t">
            <a:normAutofit/>
          </a:bodyPr>
          <a:lstStyle>
            <a:lvl1pPr marL="0" indent="0">
              <a:buNone/>
              <a:defRPr sz="2200" cap="none" spc="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dirty="0"/>
              <a:t>Fare clic per modificare gli stili del testo dello schema</a:t>
            </a:r>
          </a:p>
        </p:txBody>
      </p:sp>
    </p:spTree>
    <p:extLst>
      <p:ext uri="{BB962C8B-B14F-4D97-AF65-F5344CB8AC3E}">
        <p14:creationId xmlns:p14="http://schemas.microsoft.com/office/powerpoint/2010/main" val="138334451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</a:t>
            </a:r>
            <a:endParaRPr lang="en-US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  <a:endParaRPr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A. Badalà</a:t>
            </a: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Consiglio di Sezione CT 04-03-2022</a:t>
            </a: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ABFB6E3-C8E3-4E8B-BF42-7D7CBB7BAD2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8197599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  <a:endParaRPr lang="en-US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A. Badalà</a:t>
            </a: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Consiglio di Sezione CT 04-03-2022</a:t>
            </a: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ABFB6E3-C8E3-4E8B-BF42-7D7CBB7BAD2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9872988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</a:t>
            </a:r>
            <a:endParaRPr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A. Badalà</a:t>
            </a: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Consiglio di Sezione CT 04-03-2022</a:t>
            </a: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ABFB6E3-C8E3-4E8B-BF42-7D7CBB7BAD2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4641373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  <a:endParaRPr lang="en-US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A. Badalà</a:t>
            </a: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Consiglio di Sezione CT 04-03-2022</a:t>
            </a: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ABFB6E3-C8E3-4E8B-BF42-7D7CBB7BAD2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236796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</a:t>
            </a:r>
            <a:endParaRPr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A. Badalà</a:t>
            </a: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Consiglio di Sezione CT 04-03-2022</a:t>
            </a: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ABFB6E3-C8E3-4E8B-BF42-7D7CBB7BAD2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0140645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/>
              <a:t>Fare clic per modificare lo stile del titolo</a:t>
            </a:r>
            <a:endParaRPr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A. Badalà</a:t>
            </a: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Consiglio di Sezione CT 04-03-2022</a:t>
            </a: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ABFB6E3-C8E3-4E8B-BF42-7D7CBB7BAD2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8107901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  <a:endParaRPr lang="en-US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A. Badalà</a:t>
            </a: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Consiglio di Sezione CT 04-03-2022</a:t>
            </a: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ABFB6E3-C8E3-4E8B-BF42-7D7CBB7BAD2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2881816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A. Badalà</a:t>
            </a: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Consiglio di Sezione CT 04-03-2022</a:t>
            </a: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ABFB6E3-C8E3-4E8B-BF42-7D7CBB7BAD2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2274647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</a:t>
            </a:r>
            <a:endParaRPr lang="en-US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A. Badalà</a:t>
            </a: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Consiglio di Sezione CT 04-03-2022</a:t>
            </a: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ABFB6E3-C8E3-4E8B-BF42-7D7CBB7BAD2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4762772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</a:t>
            </a:r>
            <a:endParaRPr lang="en-US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A. Badalà</a:t>
            </a: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Consiglio di Sezione CT 04-03-2022</a:t>
            </a: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ABFB6E3-C8E3-4E8B-BF42-7D7CBB7BAD2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26765570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  <a:endParaRPr lang="en-US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A. Badalà</a:t>
            </a: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Consiglio di Sezione CT 04-03-2022</a:t>
            </a: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ABFB6E3-C8E3-4E8B-BF42-7D7CBB7BAD2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98645377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/>
              <a:t>Fare clic per modificare lo stile del titolo</a:t>
            </a:r>
            <a:endParaRPr lang="en-US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A. Badalà</a:t>
            </a: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Consiglio di Sezione CT 04-03-2022</a:t>
            </a: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ABFB6E3-C8E3-4E8B-BF42-7D7CBB7BAD2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8612906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 column text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0" name="Google Shape;40;p7"/>
          <p:cNvCxnSpPr/>
          <p:nvPr/>
        </p:nvCxnSpPr>
        <p:spPr>
          <a:xfrm>
            <a:off x="566931" y="554200"/>
            <a:ext cx="2444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41" name="Google Shape;41;p7"/>
          <p:cNvSpPr txBox="1">
            <a:spLocks noGrp="1"/>
          </p:cNvSpPr>
          <p:nvPr>
            <p:ph type="title"/>
          </p:nvPr>
        </p:nvSpPr>
        <p:spPr>
          <a:xfrm>
            <a:off x="426000" y="1248800"/>
            <a:ext cx="3744000" cy="1007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42" name="Google Shape;42;p7"/>
          <p:cNvSpPr txBox="1">
            <a:spLocks noGrp="1"/>
          </p:cNvSpPr>
          <p:nvPr>
            <p:ph type="body" idx="1"/>
          </p:nvPr>
        </p:nvSpPr>
        <p:spPr>
          <a:xfrm>
            <a:off x="426000" y="2462405"/>
            <a:ext cx="3744000" cy="374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0639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600"/>
            </a:lvl1pPr>
            <a:lvl2pPr marL="1219170" lvl="1" indent="-406390" rtl="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2pPr>
            <a:lvl3pPr marL="1828754" lvl="2" indent="-406390" rtl="0">
              <a:spcBef>
                <a:spcPts val="2133"/>
              </a:spcBef>
              <a:spcAft>
                <a:spcPts val="0"/>
              </a:spcAft>
              <a:buSzPts val="1200"/>
              <a:buChar char="■"/>
              <a:defRPr sz="1600"/>
            </a:lvl3pPr>
            <a:lvl4pPr marL="2438339" lvl="3" indent="-406390" rtl="0">
              <a:spcBef>
                <a:spcPts val="2133"/>
              </a:spcBef>
              <a:spcAft>
                <a:spcPts val="0"/>
              </a:spcAft>
              <a:buSzPts val="1200"/>
              <a:buChar char="●"/>
              <a:defRPr sz="1600"/>
            </a:lvl4pPr>
            <a:lvl5pPr marL="3047924" lvl="4" indent="-406390" rtl="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5pPr>
            <a:lvl6pPr marL="3657509" lvl="5" indent="-406390" rtl="0">
              <a:spcBef>
                <a:spcPts val="2133"/>
              </a:spcBef>
              <a:spcAft>
                <a:spcPts val="0"/>
              </a:spcAft>
              <a:buSzPts val="1200"/>
              <a:buChar char="■"/>
              <a:defRPr sz="1600"/>
            </a:lvl6pPr>
            <a:lvl7pPr marL="4267093" lvl="6" indent="-406390" rtl="0">
              <a:spcBef>
                <a:spcPts val="2133"/>
              </a:spcBef>
              <a:spcAft>
                <a:spcPts val="0"/>
              </a:spcAft>
              <a:buSzPts val="1200"/>
              <a:buChar char="●"/>
              <a:defRPr sz="1600"/>
            </a:lvl7pPr>
            <a:lvl8pPr marL="4876678" lvl="7" indent="-406390" rtl="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8pPr>
            <a:lvl9pPr marL="5486263" lvl="8" indent="-406390" rtl="0">
              <a:spcBef>
                <a:spcPts val="2133"/>
              </a:spcBef>
              <a:spcAft>
                <a:spcPts val="2133"/>
              </a:spcAft>
              <a:buSzPts val="1200"/>
              <a:buChar char="■"/>
              <a:defRPr sz="1600"/>
            </a:lvl9pPr>
          </a:lstStyle>
          <a:p>
            <a:endParaRPr/>
          </a:p>
        </p:txBody>
      </p:sp>
      <p:sp>
        <p:nvSpPr>
          <p:cNvPr id="43" name="Google Shape;43;p7"/>
          <p:cNvSpPr txBox="1">
            <a:spLocks noGrp="1"/>
          </p:cNvSpPr>
          <p:nvPr>
            <p:ph type="sldNum" idx="12"/>
          </p:nvPr>
        </p:nvSpPr>
        <p:spPr>
          <a:xfrm>
            <a:off x="11330665" y="6251679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marR="0" lvl="0" indent="0" algn="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fld id="{00000000-1234-1234-1234-123412341234}" type="slidenum">
              <a:rPr kumimoji="0" lang="en-US" sz="12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t>‹N›</a:t>
            </a:fld>
            <a:endParaRPr kumimoji="0" lang="en-US" sz="12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40330882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</a:t>
            </a:r>
            <a:endParaRPr lang="en-US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  <a:endParaRPr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A. Badalà</a:t>
            </a: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Consiglio di Sezione CT 04-03-2022</a:t>
            </a: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ABFB6E3-C8E3-4E8B-BF42-7D7CBB7BAD2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63712496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  <a:endParaRPr lang="en-US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A. Badalà</a:t>
            </a: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Consiglio di Sezione CT 04-03-2022</a:t>
            </a: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ABFB6E3-C8E3-4E8B-BF42-7D7CBB7BAD2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252816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  <a:endParaRPr lang="en-US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A. Badalà</a:t>
            </a: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Consiglio di Sezione CT 04-03-2022</a:t>
            </a: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ABFB6E3-C8E3-4E8B-BF42-7D7CBB7BAD2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86554203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</a:t>
            </a:r>
            <a:endParaRPr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A. Badalà</a:t>
            </a: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Consiglio di Sezione CT 04-03-2022</a:t>
            </a: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ABFB6E3-C8E3-4E8B-BF42-7D7CBB7BAD2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37466332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  <a:endParaRPr lang="en-US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A. Badalà</a:t>
            </a: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Consiglio di Sezione CT 04-03-2022</a:t>
            </a: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ABFB6E3-C8E3-4E8B-BF42-7D7CBB7BAD2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65862479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/>
              <a:t>Fare clic per modificare lo stile del titolo</a:t>
            </a:r>
            <a:endParaRPr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A. Badalà</a:t>
            </a: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Consiglio di Sezione CT 04-03-2022</a:t>
            </a: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ABFB6E3-C8E3-4E8B-BF42-7D7CBB7BAD2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15566008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  <a:endParaRPr lang="en-US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A. Badalà</a:t>
            </a: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Consiglio di Sezione CT 04-03-2022</a:t>
            </a: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ABFB6E3-C8E3-4E8B-BF42-7D7CBB7BAD2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89842274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A. Badalà</a:t>
            </a: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Consiglio di Sezione CT 04-03-2022</a:t>
            </a: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ABFB6E3-C8E3-4E8B-BF42-7D7CBB7BAD2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85341864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</a:t>
            </a:r>
            <a:endParaRPr lang="en-US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A. Badalà</a:t>
            </a: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Consiglio di Sezione CT 04-03-2022</a:t>
            </a: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ABFB6E3-C8E3-4E8B-BF42-7D7CBB7BAD2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12881791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</a:t>
            </a:r>
            <a:endParaRPr lang="en-US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A. Badalà</a:t>
            </a: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Consiglio di Sezione CT 04-03-2022</a:t>
            </a: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ABFB6E3-C8E3-4E8B-BF42-7D7CBB7BAD2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89796263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  <a:endParaRPr lang="en-US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A. Badalà</a:t>
            </a: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Consiglio di Sezione CT 04-03-2022</a:t>
            </a: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ABFB6E3-C8E3-4E8B-BF42-7D7CBB7BAD2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61540897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/>
              <a:t>Fare clic per modificare lo stile del titolo</a:t>
            </a:r>
            <a:endParaRPr lang="en-US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A. Badalà</a:t>
            </a: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Consiglio di Sezione CT 04-03-2022</a:t>
            </a: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ABFB6E3-C8E3-4E8B-BF42-7D7CBB7BAD2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72082234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 column text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0" name="Google Shape;40;p7"/>
          <p:cNvCxnSpPr/>
          <p:nvPr/>
        </p:nvCxnSpPr>
        <p:spPr>
          <a:xfrm>
            <a:off x="566931" y="554200"/>
            <a:ext cx="2444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41" name="Google Shape;41;p7"/>
          <p:cNvSpPr txBox="1">
            <a:spLocks noGrp="1"/>
          </p:cNvSpPr>
          <p:nvPr>
            <p:ph type="title"/>
          </p:nvPr>
        </p:nvSpPr>
        <p:spPr>
          <a:xfrm>
            <a:off x="426000" y="1248800"/>
            <a:ext cx="3744000" cy="1007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42" name="Google Shape;42;p7"/>
          <p:cNvSpPr txBox="1">
            <a:spLocks noGrp="1"/>
          </p:cNvSpPr>
          <p:nvPr>
            <p:ph type="body" idx="1"/>
          </p:nvPr>
        </p:nvSpPr>
        <p:spPr>
          <a:xfrm>
            <a:off x="426000" y="2462405"/>
            <a:ext cx="3744000" cy="374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0639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600"/>
            </a:lvl1pPr>
            <a:lvl2pPr marL="1219170" lvl="1" indent="-406390" rtl="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2pPr>
            <a:lvl3pPr marL="1828754" lvl="2" indent="-406390" rtl="0">
              <a:spcBef>
                <a:spcPts val="2133"/>
              </a:spcBef>
              <a:spcAft>
                <a:spcPts val="0"/>
              </a:spcAft>
              <a:buSzPts val="1200"/>
              <a:buChar char="■"/>
              <a:defRPr sz="1600"/>
            </a:lvl3pPr>
            <a:lvl4pPr marL="2438339" lvl="3" indent="-406390" rtl="0">
              <a:spcBef>
                <a:spcPts val="2133"/>
              </a:spcBef>
              <a:spcAft>
                <a:spcPts val="0"/>
              </a:spcAft>
              <a:buSzPts val="1200"/>
              <a:buChar char="●"/>
              <a:defRPr sz="1600"/>
            </a:lvl4pPr>
            <a:lvl5pPr marL="3047924" lvl="4" indent="-406390" rtl="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5pPr>
            <a:lvl6pPr marL="3657509" lvl="5" indent="-406390" rtl="0">
              <a:spcBef>
                <a:spcPts val="2133"/>
              </a:spcBef>
              <a:spcAft>
                <a:spcPts val="0"/>
              </a:spcAft>
              <a:buSzPts val="1200"/>
              <a:buChar char="■"/>
              <a:defRPr sz="1600"/>
            </a:lvl6pPr>
            <a:lvl7pPr marL="4267093" lvl="6" indent="-406390" rtl="0">
              <a:spcBef>
                <a:spcPts val="2133"/>
              </a:spcBef>
              <a:spcAft>
                <a:spcPts val="0"/>
              </a:spcAft>
              <a:buSzPts val="1200"/>
              <a:buChar char="●"/>
              <a:defRPr sz="1600"/>
            </a:lvl7pPr>
            <a:lvl8pPr marL="4876678" lvl="7" indent="-406390" rtl="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8pPr>
            <a:lvl9pPr marL="5486263" lvl="8" indent="-406390" rtl="0">
              <a:spcBef>
                <a:spcPts val="2133"/>
              </a:spcBef>
              <a:spcAft>
                <a:spcPts val="2133"/>
              </a:spcAft>
              <a:buSzPts val="1200"/>
              <a:buChar char="■"/>
              <a:defRPr sz="1600"/>
            </a:lvl9pPr>
          </a:lstStyle>
          <a:p>
            <a:endParaRPr/>
          </a:p>
        </p:txBody>
      </p:sp>
      <p:sp>
        <p:nvSpPr>
          <p:cNvPr id="43" name="Google Shape;43;p7"/>
          <p:cNvSpPr txBox="1">
            <a:spLocks noGrp="1"/>
          </p:cNvSpPr>
          <p:nvPr>
            <p:ph type="sldNum" idx="12"/>
          </p:nvPr>
        </p:nvSpPr>
        <p:spPr>
          <a:xfrm>
            <a:off x="11330665" y="6251679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marR="0" lvl="0" indent="0" algn="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fld id="{00000000-1234-1234-1234-123412341234}" type="slidenum">
              <a:rPr kumimoji="0" lang="en-US" sz="12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t>‹N›</a:t>
            </a:fld>
            <a:endParaRPr kumimoji="0" lang="en-US" sz="12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824484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/>
              <a:t>Fare clic per modificare lo stile del titolo</a:t>
            </a:r>
            <a:endParaRPr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A. Badalà</a:t>
            </a: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Consiglio di Sezione CT 04-03-2022</a:t>
            </a: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ABFB6E3-C8E3-4E8B-BF42-7D7CBB7BAD2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69478371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</a:t>
            </a:r>
            <a:endParaRPr lang="en-US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  <a:endParaRPr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A. Badalà</a:t>
            </a: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Consiglio di Sezione CT 04-03-2022</a:t>
            </a: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ABFB6E3-C8E3-4E8B-BF42-7D7CBB7BAD2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90993129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  <a:endParaRPr lang="en-US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A. Badalà</a:t>
            </a: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Consiglio di Sezione CT 04-03-2022</a:t>
            </a: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ABFB6E3-C8E3-4E8B-BF42-7D7CBB7BAD2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76161719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</a:t>
            </a:r>
            <a:endParaRPr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A. Badalà</a:t>
            </a: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Consiglio di Sezione CT 04-03-2022</a:t>
            </a: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ABFB6E3-C8E3-4E8B-BF42-7D7CBB7BAD2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05162745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  <a:endParaRPr lang="en-US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A. Badalà</a:t>
            </a: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Consiglio di Sezione CT 04-03-2022</a:t>
            </a: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ABFB6E3-C8E3-4E8B-BF42-7D7CBB7BAD2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89553791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/>
              <a:t>Fare clic per modificare lo stile del titolo</a:t>
            </a:r>
            <a:endParaRPr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A. Badalà</a:t>
            </a: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Consiglio di Sezione CT 04-03-2022</a:t>
            </a: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ABFB6E3-C8E3-4E8B-BF42-7D7CBB7BAD2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11282033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  <a:endParaRPr lang="en-US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A. Badalà</a:t>
            </a: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Consiglio di Sezione CT 04-03-2022</a:t>
            </a: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ABFB6E3-C8E3-4E8B-BF42-7D7CBB7BAD2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69782605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A. Badalà</a:t>
            </a: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Consiglio di Sezione CT 04-03-2022</a:t>
            </a: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ABFB6E3-C8E3-4E8B-BF42-7D7CBB7BAD2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35179077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</a:t>
            </a:r>
            <a:endParaRPr lang="en-US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A. Badalà</a:t>
            </a: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Consiglio di Sezione CT 04-03-2022</a:t>
            </a: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ABFB6E3-C8E3-4E8B-BF42-7D7CBB7BAD2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16603754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</a:t>
            </a:r>
            <a:endParaRPr lang="en-US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A. Badalà</a:t>
            </a: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Consiglio di Sezione CT 04-03-2022</a:t>
            </a: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ABFB6E3-C8E3-4E8B-BF42-7D7CBB7BAD2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40017742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  <a:endParaRPr lang="en-US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A. Badalà</a:t>
            </a: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Consiglio di Sezione CT 04-03-2022</a:t>
            </a: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ABFB6E3-C8E3-4E8B-BF42-7D7CBB7BAD2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056001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  <a:endParaRPr lang="en-US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A. Badalà</a:t>
            </a: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Consiglio di Sezione CT 04-03-2022</a:t>
            </a: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ABFB6E3-C8E3-4E8B-BF42-7D7CBB7BAD2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77161560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/>
              <a:t>Fare clic per modificare lo stile del titolo</a:t>
            </a:r>
            <a:endParaRPr lang="en-US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A. Badalà</a:t>
            </a: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Consiglio di Sezione CT 04-03-2022</a:t>
            </a: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ABFB6E3-C8E3-4E8B-BF42-7D7CBB7BAD2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45466160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 column text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0" name="Google Shape;40;p7"/>
          <p:cNvCxnSpPr/>
          <p:nvPr/>
        </p:nvCxnSpPr>
        <p:spPr>
          <a:xfrm>
            <a:off x="566931" y="554200"/>
            <a:ext cx="2444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41" name="Google Shape;41;p7"/>
          <p:cNvSpPr txBox="1">
            <a:spLocks noGrp="1"/>
          </p:cNvSpPr>
          <p:nvPr>
            <p:ph type="title"/>
          </p:nvPr>
        </p:nvSpPr>
        <p:spPr>
          <a:xfrm>
            <a:off x="426000" y="1248800"/>
            <a:ext cx="3744000" cy="1007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42" name="Google Shape;42;p7"/>
          <p:cNvSpPr txBox="1">
            <a:spLocks noGrp="1"/>
          </p:cNvSpPr>
          <p:nvPr>
            <p:ph type="body" idx="1"/>
          </p:nvPr>
        </p:nvSpPr>
        <p:spPr>
          <a:xfrm>
            <a:off x="426000" y="2462405"/>
            <a:ext cx="3744000" cy="374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0639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600"/>
            </a:lvl1pPr>
            <a:lvl2pPr marL="1219170" lvl="1" indent="-406390" rtl="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2pPr>
            <a:lvl3pPr marL="1828754" lvl="2" indent="-406390" rtl="0">
              <a:spcBef>
                <a:spcPts val="2133"/>
              </a:spcBef>
              <a:spcAft>
                <a:spcPts val="0"/>
              </a:spcAft>
              <a:buSzPts val="1200"/>
              <a:buChar char="■"/>
              <a:defRPr sz="1600"/>
            </a:lvl3pPr>
            <a:lvl4pPr marL="2438339" lvl="3" indent="-406390" rtl="0">
              <a:spcBef>
                <a:spcPts val="2133"/>
              </a:spcBef>
              <a:spcAft>
                <a:spcPts val="0"/>
              </a:spcAft>
              <a:buSzPts val="1200"/>
              <a:buChar char="●"/>
              <a:defRPr sz="1600"/>
            </a:lvl4pPr>
            <a:lvl5pPr marL="3047924" lvl="4" indent="-406390" rtl="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5pPr>
            <a:lvl6pPr marL="3657509" lvl="5" indent="-406390" rtl="0">
              <a:spcBef>
                <a:spcPts val="2133"/>
              </a:spcBef>
              <a:spcAft>
                <a:spcPts val="0"/>
              </a:spcAft>
              <a:buSzPts val="1200"/>
              <a:buChar char="■"/>
              <a:defRPr sz="1600"/>
            </a:lvl6pPr>
            <a:lvl7pPr marL="4267093" lvl="6" indent="-406390" rtl="0">
              <a:spcBef>
                <a:spcPts val="2133"/>
              </a:spcBef>
              <a:spcAft>
                <a:spcPts val="0"/>
              </a:spcAft>
              <a:buSzPts val="1200"/>
              <a:buChar char="●"/>
              <a:defRPr sz="1600"/>
            </a:lvl7pPr>
            <a:lvl8pPr marL="4876678" lvl="7" indent="-406390" rtl="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8pPr>
            <a:lvl9pPr marL="5486263" lvl="8" indent="-406390" rtl="0">
              <a:spcBef>
                <a:spcPts val="2133"/>
              </a:spcBef>
              <a:spcAft>
                <a:spcPts val="2133"/>
              </a:spcAft>
              <a:buSzPts val="1200"/>
              <a:buChar char="■"/>
              <a:defRPr sz="1600"/>
            </a:lvl9pPr>
          </a:lstStyle>
          <a:p>
            <a:endParaRPr/>
          </a:p>
        </p:txBody>
      </p:sp>
      <p:sp>
        <p:nvSpPr>
          <p:cNvPr id="43" name="Google Shape;43;p7"/>
          <p:cNvSpPr txBox="1">
            <a:spLocks noGrp="1"/>
          </p:cNvSpPr>
          <p:nvPr>
            <p:ph type="sldNum" idx="12"/>
          </p:nvPr>
        </p:nvSpPr>
        <p:spPr>
          <a:xfrm>
            <a:off x="11330665" y="6251679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marR="0" lvl="0" indent="0" algn="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fld id="{00000000-1234-1234-1234-123412341234}" type="slidenum">
              <a:rPr kumimoji="0" lang="en-US" sz="12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t>‹N›</a:t>
            </a:fld>
            <a:endParaRPr kumimoji="0" lang="en-US" sz="12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29779249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</a:t>
            </a:r>
            <a:endParaRPr lang="en-US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  <a:endParaRPr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A. Badalà</a:t>
            </a: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Consiglio di Sezione CT 04-03-2022</a:t>
            </a: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ABFB6E3-C8E3-4E8B-BF42-7D7CBB7BAD2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61724529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  <a:endParaRPr lang="en-US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A. Badalà</a:t>
            </a: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Consiglio di Sezione CT 04-03-2022</a:t>
            </a: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ABFB6E3-C8E3-4E8B-BF42-7D7CBB7BAD2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75674732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</a:t>
            </a:r>
            <a:endParaRPr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A. Badalà</a:t>
            </a: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Consiglio di Sezione CT 04-03-2022</a:t>
            </a: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ABFB6E3-C8E3-4E8B-BF42-7D7CBB7BAD2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00274917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  <a:endParaRPr lang="en-US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A. Badalà</a:t>
            </a: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Consiglio di Sezione CT 04-03-2022</a:t>
            </a: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ABFB6E3-C8E3-4E8B-BF42-7D7CBB7BAD2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23465809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/>
              <a:t>Fare clic per modificare lo stile del titolo</a:t>
            </a:r>
            <a:endParaRPr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A. Badalà</a:t>
            </a: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Consiglio di Sezione CT 04-03-2022</a:t>
            </a: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ABFB6E3-C8E3-4E8B-BF42-7D7CBB7BAD2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42717324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  <a:endParaRPr lang="en-US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A. Badalà</a:t>
            </a: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Consiglio di Sezione CT 04-03-2022</a:t>
            </a: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ABFB6E3-C8E3-4E8B-BF42-7D7CBB7BAD2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31326902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A. Badalà</a:t>
            </a: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Consiglio di Sezione CT 04-03-2022</a:t>
            </a: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ABFB6E3-C8E3-4E8B-BF42-7D7CBB7BAD2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04704624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</a:t>
            </a:r>
            <a:endParaRPr lang="en-US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A. Badalà</a:t>
            </a: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Consiglio di Sezione CT 04-03-2022</a:t>
            </a: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ABFB6E3-C8E3-4E8B-BF42-7D7CBB7BAD2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5798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A. Badalà</a:t>
            </a: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Consiglio di Sezione CT 04-03-2022</a:t>
            </a: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ABFB6E3-C8E3-4E8B-BF42-7D7CBB7BAD2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17601379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</a:t>
            </a:r>
            <a:endParaRPr lang="en-US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A. Badalà</a:t>
            </a: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Consiglio di Sezione CT 04-03-2022</a:t>
            </a: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ABFB6E3-C8E3-4E8B-BF42-7D7CBB7BAD2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12177681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  <a:endParaRPr lang="en-US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A. Badalà</a:t>
            </a: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Consiglio di Sezione CT 04-03-2022</a:t>
            </a: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ABFB6E3-C8E3-4E8B-BF42-7D7CBB7BAD2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83965098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/>
              <a:t>Fare clic per modificare lo stile del titolo</a:t>
            </a:r>
            <a:endParaRPr lang="en-US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A. Badalà</a:t>
            </a: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Consiglio di Sezione CT 04-03-2022</a:t>
            </a: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ABFB6E3-C8E3-4E8B-BF42-7D7CBB7BAD2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745927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</a:t>
            </a:r>
            <a:endParaRPr lang="en-US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A. Badalà</a:t>
            </a: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Consiglio di Sezione CT 04-03-2022</a:t>
            </a: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ABFB6E3-C8E3-4E8B-BF42-7D7CBB7BAD2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551418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</a:t>
            </a:r>
            <a:endParaRPr lang="en-US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A. Badalà</a:t>
            </a: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Consiglio di Sezione CT 04-03-2022</a:t>
            </a: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ABFB6E3-C8E3-4E8B-BF42-7D7CBB7BAD2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315376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25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3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8.xml"/><Relationship Id="rId7" Type="http://schemas.openxmlformats.org/officeDocument/2006/relationships/slideLayout" Target="../slideLayouts/slideLayout32.xml"/><Relationship Id="rId12" Type="http://schemas.openxmlformats.org/officeDocument/2006/relationships/slideLayout" Target="../slideLayouts/slideLayout37.xml"/><Relationship Id="rId2" Type="http://schemas.openxmlformats.org/officeDocument/2006/relationships/slideLayout" Target="../slideLayouts/slideLayout27.xml"/><Relationship Id="rId1" Type="http://schemas.openxmlformats.org/officeDocument/2006/relationships/slideLayout" Target="../slideLayouts/slideLayout26.xml"/><Relationship Id="rId6" Type="http://schemas.openxmlformats.org/officeDocument/2006/relationships/slideLayout" Target="../slideLayouts/slideLayout31.xml"/><Relationship Id="rId11" Type="http://schemas.openxmlformats.org/officeDocument/2006/relationships/slideLayout" Target="../slideLayouts/slideLayout36.xml"/><Relationship Id="rId5" Type="http://schemas.openxmlformats.org/officeDocument/2006/relationships/slideLayout" Target="../slideLayouts/slideLayout30.xml"/><Relationship Id="rId10" Type="http://schemas.openxmlformats.org/officeDocument/2006/relationships/slideLayout" Target="../slideLayouts/slideLayout35.xml"/><Relationship Id="rId4" Type="http://schemas.openxmlformats.org/officeDocument/2006/relationships/slideLayout" Target="../slideLayouts/slideLayout29.xml"/><Relationship Id="rId9" Type="http://schemas.openxmlformats.org/officeDocument/2006/relationships/slideLayout" Target="../slideLayouts/slideLayout34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5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40.xml"/><Relationship Id="rId7" Type="http://schemas.openxmlformats.org/officeDocument/2006/relationships/slideLayout" Target="../slideLayouts/slideLayout44.xml"/><Relationship Id="rId12" Type="http://schemas.openxmlformats.org/officeDocument/2006/relationships/slideLayout" Target="../slideLayouts/slideLayout49.xml"/><Relationship Id="rId2" Type="http://schemas.openxmlformats.org/officeDocument/2006/relationships/slideLayout" Target="../slideLayouts/slideLayout39.xml"/><Relationship Id="rId1" Type="http://schemas.openxmlformats.org/officeDocument/2006/relationships/slideLayout" Target="../slideLayouts/slideLayout38.xml"/><Relationship Id="rId6" Type="http://schemas.openxmlformats.org/officeDocument/2006/relationships/slideLayout" Target="../slideLayouts/slideLayout43.xml"/><Relationship Id="rId11" Type="http://schemas.openxmlformats.org/officeDocument/2006/relationships/slideLayout" Target="../slideLayouts/slideLayout48.xml"/><Relationship Id="rId5" Type="http://schemas.openxmlformats.org/officeDocument/2006/relationships/slideLayout" Target="../slideLayouts/slideLayout42.xml"/><Relationship Id="rId10" Type="http://schemas.openxmlformats.org/officeDocument/2006/relationships/slideLayout" Target="../slideLayouts/slideLayout47.xml"/><Relationship Id="rId4" Type="http://schemas.openxmlformats.org/officeDocument/2006/relationships/slideLayout" Target="../slideLayouts/slideLayout41.xml"/><Relationship Id="rId9" Type="http://schemas.openxmlformats.org/officeDocument/2006/relationships/slideLayout" Target="../slideLayouts/slideLayout46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7.xml"/><Relationship Id="rId13" Type="http://schemas.openxmlformats.org/officeDocument/2006/relationships/theme" Target="../theme/theme5.xml"/><Relationship Id="rId3" Type="http://schemas.openxmlformats.org/officeDocument/2006/relationships/slideLayout" Target="../slideLayouts/slideLayout52.xml"/><Relationship Id="rId7" Type="http://schemas.openxmlformats.org/officeDocument/2006/relationships/slideLayout" Target="../slideLayouts/slideLayout56.xml"/><Relationship Id="rId12" Type="http://schemas.openxmlformats.org/officeDocument/2006/relationships/slideLayout" Target="../slideLayouts/slideLayout61.xml"/><Relationship Id="rId2" Type="http://schemas.openxmlformats.org/officeDocument/2006/relationships/slideLayout" Target="../slideLayouts/slideLayout51.xml"/><Relationship Id="rId1" Type="http://schemas.openxmlformats.org/officeDocument/2006/relationships/slideLayout" Target="../slideLayouts/slideLayout50.xml"/><Relationship Id="rId6" Type="http://schemas.openxmlformats.org/officeDocument/2006/relationships/slideLayout" Target="../slideLayouts/slideLayout55.xml"/><Relationship Id="rId11" Type="http://schemas.openxmlformats.org/officeDocument/2006/relationships/slideLayout" Target="../slideLayouts/slideLayout60.xml"/><Relationship Id="rId5" Type="http://schemas.openxmlformats.org/officeDocument/2006/relationships/slideLayout" Target="../slideLayouts/slideLayout54.xml"/><Relationship Id="rId10" Type="http://schemas.openxmlformats.org/officeDocument/2006/relationships/slideLayout" Target="../slideLayouts/slideLayout59.xml"/><Relationship Id="rId4" Type="http://schemas.openxmlformats.org/officeDocument/2006/relationships/slideLayout" Target="../slideLayouts/slideLayout53.xml"/><Relationship Id="rId9" Type="http://schemas.openxmlformats.org/officeDocument/2006/relationships/slideLayout" Target="../slideLayouts/slideLayout58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9.xml"/><Relationship Id="rId3" Type="http://schemas.openxmlformats.org/officeDocument/2006/relationships/slideLayout" Target="../slideLayouts/slideLayout64.xml"/><Relationship Id="rId7" Type="http://schemas.openxmlformats.org/officeDocument/2006/relationships/slideLayout" Target="../slideLayouts/slideLayout68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63.xml"/><Relationship Id="rId1" Type="http://schemas.openxmlformats.org/officeDocument/2006/relationships/slideLayout" Target="../slideLayouts/slideLayout62.xml"/><Relationship Id="rId6" Type="http://schemas.openxmlformats.org/officeDocument/2006/relationships/slideLayout" Target="../slideLayouts/slideLayout67.xml"/><Relationship Id="rId11" Type="http://schemas.openxmlformats.org/officeDocument/2006/relationships/slideLayout" Target="../slideLayouts/slideLayout72.xml"/><Relationship Id="rId5" Type="http://schemas.openxmlformats.org/officeDocument/2006/relationships/slideLayout" Target="../slideLayouts/slideLayout66.xml"/><Relationship Id="rId10" Type="http://schemas.openxmlformats.org/officeDocument/2006/relationships/slideLayout" Target="../slideLayouts/slideLayout71.xml"/><Relationship Id="rId4" Type="http://schemas.openxmlformats.org/officeDocument/2006/relationships/slideLayout" Target="../slideLayouts/slideLayout65.xml"/><Relationship Id="rId9" Type="http://schemas.openxmlformats.org/officeDocument/2006/relationships/slideLayout" Target="../slideLayouts/slideLayout7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</a:t>
            </a:r>
            <a:endParaRPr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A. Badalà</a:t>
            </a: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Consiglio di Sezione CT 04-03-2022</a:t>
            </a: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ABFB6E3-C8E3-4E8B-BF42-7D7CBB7BAD2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420054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</a:t>
            </a:r>
            <a:endParaRPr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A. Badalà</a:t>
            </a: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Consiglio di Sezione CT 04-03-2022</a:t>
            </a: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ABFB6E3-C8E3-4E8B-BF42-7D7CBB7BAD2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488772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  <p:sldLayoutId id="2147483686" r:id="rId13"/>
  </p:sldLayoutIdLst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</a:t>
            </a:r>
            <a:endParaRPr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A. Badalà</a:t>
            </a: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Consiglio di Sezione CT 04-03-2022</a:t>
            </a: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ABFB6E3-C8E3-4E8B-BF42-7D7CBB7BAD2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77816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  <p:sldLayoutId id="2147483702" r:id="rId2"/>
    <p:sldLayoutId id="2147483703" r:id="rId3"/>
    <p:sldLayoutId id="2147483704" r:id="rId4"/>
    <p:sldLayoutId id="2147483705" r:id="rId5"/>
    <p:sldLayoutId id="2147483706" r:id="rId6"/>
    <p:sldLayoutId id="2147483707" r:id="rId7"/>
    <p:sldLayoutId id="2147483708" r:id="rId8"/>
    <p:sldLayoutId id="2147483709" r:id="rId9"/>
    <p:sldLayoutId id="2147483710" r:id="rId10"/>
    <p:sldLayoutId id="2147483711" r:id="rId11"/>
    <p:sldLayoutId id="2147483712" r:id="rId12"/>
  </p:sldLayoutIdLst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</a:t>
            </a:r>
            <a:endParaRPr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A. Badalà</a:t>
            </a: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Consiglio di Sezione CT 04-03-2022</a:t>
            </a: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ABFB6E3-C8E3-4E8B-BF42-7D7CBB7BAD2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544106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4" r:id="rId1"/>
    <p:sldLayoutId id="2147483715" r:id="rId2"/>
    <p:sldLayoutId id="2147483716" r:id="rId3"/>
    <p:sldLayoutId id="2147483717" r:id="rId4"/>
    <p:sldLayoutId id="2147483718" r:id="rId5"/>
    <p:sldLayoutId id="2147483719" r:id="rId6"/>
    <p:sldLayoutId id="2147483720" r:id="rId7"/>
    <p:sldLayoutId id="2147483721" r:id="rId8"/>
    <p:sldLayoutId id="2147483722" r:id="rId9"/>
    <p:sldLayoutId id="2147483723" r:id="rId10"/>
    <p:sldLayoutId id="2147483724" r:id="rId11"/>
    <p:sldLayoutId id="2147483725" r:id="rId12"/>
  </p:sldLayoutIdLst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</a:t>
            </a:r>
            <a:endParaRPr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A. Badalà</a:t>
            </a: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Consiglio di Sezione CT 04-03-2022</a:t>
            </a: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ABFB6E3-C8E3-4E8B-BF42-7D7CBB7BAD2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376250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7" r:id="rId1"/>
    <p:sldLayoutId id="2147483728" r:id="rId2"/>
    <p:sldLayoutId id="2147483729" r:id="rId3"/>
    <p:sldLayoutId id="2147483730" r:id="rId4"/>
    <p:sldLayoutId id="2147483731" r:id="rId5"/>
    <p:sldLayoutId id="2147483732" r:id="rId6"/>
    <p:sldLayoutId id="2147483733" r:id="rId7"/>
    <p:sldLayoutId id="2147483734" r:id="rId8"/>
    <p:sldLayoutId id="2147483735" r:id="rId9"/>
    <p:sldLayoutId id="2147483736" r:id="rId10"/>
    <p:sldLayoutId id="2147483737" r:id="rId11"/>
    <p:sldLayoutId id="2147483738" r:id="rId12"/>
  </p:sldLayoutIdLst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</a:t>
            </a:r>
            <a:endParaRPr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A. Badalà</a:t>
            </a: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Consiglio di Sezione CT 04-03-2022</a:t>
            </a: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ABFB6E3-C8E3-4E8B-BF42-7D7CBB7BAD2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528559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0" r:id="rId1"/>
    <p:sldLayoutId id="2147483741" r:id="rId2"/>
    <p:sldLayoutId id="2147483742" r:id="rId3"/>
    <p:sldLayoutId id="2147483743" r:id="rId4"/>
    <p:sldLayoutId id="2147483744" r:id="rId5"/>
    <p:sldLayoutId id="2147483745" r:id="rId6"/>
    <p:sldLayoutId id="2147483746" r:id="rId7"/>
    <p:sldLayoutId id="2147483747" r:id="rId8"/>
    <p:sldLayoutId id="2147483748" r:id="rId9"/>
    <p:sldLayoutId id="2147483749" r:id="rId10"/>
    <p:sldLayoutId id="2147483750" r:id="rId11"/>
  </p:sldLayoutIdLst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em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6.xml"/><Relationship Id="rId6" Type="http://schemas.openxmlformats.org/officeDocument/2006/relationships/image" Target="../media/image16.png"/><Relationship Id="rId5" Type="http://schemas.openxmlformats.org/officeDocument/2006/relationships/image" Target="../media/image2.png"/><Relationship Id="rId4" Type="http://schemas.openxmlformats.org/officeDocument/2006/relationships/image" Target="../media/image1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9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5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9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tif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2.xml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0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egnaposto data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A. Badalà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Segnaposto numero diapositiva 11"/>
          <p:cNvSpPr>
            <a:spLocks noGrp="1"/>
          </p:cNvSpPr>
          <p:nvPr>
            <p:ph type="sldNum" sz="quarter" idx="12"/>
          </p:nvPr>
        </p:nvSpPr>
        <p:spPr>
          <a:xfrm>
            <a:off x="9082800" y="6356350"/>
            <a:ext cx="2743200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ABFB6E3-C8E3-4E8B-BF42-7D7CBB7BAD2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8" name="Immagin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0416" y="-160387"/>
            <a:ext cx="2146768" cy="1317499"/>
          </a:xfrm>
          <a:prstGeom prst="rect">
            <a:avLst/>
          </a:prstGeom>
        </p:spPr>
      </p:pic>
      <p:sp>
        <p:nvSpPr>
          <p:cNvPr id="2" name="Rettangolo 1"/>
          <p:cNvSpPr/>
          <p:nvPr/>
        </p:nvSpPr>
        <p:spPr>
          <a:xfrm>
            <a:off x="1569202" y="1634552"/>
            <a:ext cx="8543048" cy="12157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4400" b="1" dirty="0">
                <a:solidFill>
                  <a:srgbClr val="F08010"/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Equal opportunity in INFN</a:t>
            </a:r>
            <a:endParaRPr lang="en-US" sz="4400" dirty="0">
              <a:solidFill>
                <a:srgbClr val="F08010"/>
              </a:solidFill>
              <a:latin typeface="Arial Black" panose="020B0A040201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dirty="0" smtClean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                         Angela </a:t>
            </a:r>
            <a:r>
              <a:rPr lang="en-US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Badalà</a:t>
            </a: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– INFN </a:t>
            </a:r>
            <a:r>
              <a:rPr lang="en-US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Sezione</a:t>
            </a: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di Catania </a:t>
            </a:r>
            <a:endParaRPr lang="en-US" sz="16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CasellaDiTesto 4"/>
          <p:cNvSpPr txBox="1"/>
          <p:nvPr/>
        </p:nvSpPr>
        <p:spPr>
          <a:xfrm>
            <a:off x="8187559" y="3363310"/>
            <a:ext cx="324769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0801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Topics</a:t>
            </a:r>
          </a:p>
          <a:p>
            <a:r>
              <a:rPr lang="en-US" dirty="0" smtClean="0">
                <a:solidFill>
                  <a:srgbClr val="F0801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INFN</a:t>
            </a:r>
          </a:p>
          <a:p>
            <a:r>
              <a:rPr lang="en-US" dirty="0" smtClean="0">
                <a:solidFill>
                  <a:srgbClr val="F0801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INFN statistics</a:t>
            </a:r>
          </a:p>
          <a:p>
            <a:r>
              <a:rPr lang="en-US" dirty="0" smtClean="0">
                <a:solidFill>
                  <a:srgbClr val="F0801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Best </a:t>
            </a:r>
            <a:r>
              <a:rPr lang="en-US" dirty="0" err="1" smtClean="0">
                <a:solidFill>
                  <a:srgbClr val="F0801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Practiques</a:t>
            </a:r>
            <a:endParaRPr lang="en-US" dirty="0" smtClean="0">
              <a:solidFill>
                <a:srgbClr val="F0801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dirty="0" smtClean="0">
                <a:solidFill>
                  <a:srgbClr val="F0801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Affirmative Plans</a:t>
            </a:r>
          </a:p>
          <a:p>
            <a:endParaRPr lang="en-US" dirty="0"/>
          </a:p>
        </p:txBody>
      </p:sp>
      <p:pic>
        <p:nvPicPr>
          <p:cNvPr id="9" name="Immagin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3019" y="3728213"/>
            <a:ext cx="5848292" cy="24622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70281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tangolo 3"/>
          <p:cNvSpPr/>
          <p:nvPr/>
        </p:nvSpPr>
        <p:spPr>
          <a:xfrm>
            <a:off x="7090611" y="0"/>
            <a:ext cx="5179361" cy="6858000"/>
          </a:xfrm>
          <a:prstGeom prst="rect">
            <a:avLst/>
          </a:prstGeom>
          <a:solidFill>
            <a:srgbClr val="FB8C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Segnaposto data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A. Badalà</a:t>
            </a: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Segnaposto numero diapositiva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ABFB6E3-C8E3-4E8B-BF42-7D7CBB7BAD2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CasellaDiTesto 14"/>
          <p:cNvSpPr txBox="1"/>
          <p:nvPr/>
        </p:nvSpPr>
        <p:spPr>
          <a:xfrm>
            <a:off x="179126" y="122653"/>
            <a:ext cx="676407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b="1" dirty="0" smtClean="0">
                <a:solidFill>
                  <a:schemeClr val="bg1"/>
                </a:solidFill>
                <a:latin typeface="Raleway" panose="020B0604020202020204" charset="0"/>
              </a:rPr>
              <a:t>Fraction of female in </a:t>
            </a:r>
            <a:r>
              <a:rPr lang="en-US" sz="3200" b="1" dirty="0">
                <a:solidFill>
                  <a:schemeClr val="bg1"/>
                </a:solidFill>
                <a:latin typeface="Raleway" panose="020B0604020202020204" charset="0"/>
              </a:rPr>
              <a:t>r</a:t>
            </a:r>
            <a:r>
              <a:rPr lang="en-US" sz="3200" b="1" dirty="0" smtClean="0">
                <a:solidFill>
                  <a:schemeClr val="bg1"/>
                </a:solidFill>
                <a:latin typeface="Raleway" panose="020B0604020202020204" charset="0"/>
              </a:rPr>
              <a:t>esearcher or technologist role with permanent contract in the last 20 years  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Raleway" panose="020B0604020202020204" charset="0"/>
              </a:rPr>
              <a:t> 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Raleway" panose="020B0604020202020204" charset="0"/>
            </a:endParaRPr>
          </a:p>
        </p:txBody>
      </p:sp>
      <p:sp>
        <p:nvSpPr>
          <p:cNvPr id="17" name="CasellaDiTesto 16"/>
          <p:cNvSpPr txBox="1"/>
          <p:nvPr/>
        </p:nvSpPr>
        <p:spPr>
          <a:xfrm>
            <a:off x="7336465" y="2311290"/>
            <a:ext cx="4557052" cy="2677656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604020202020204" charset="0"/>
                <a:ea typeface="+mn-ea"/>
                <a:cs typeface="Arial" panose="020B0604020202020204" pitchFamily="34" charset="0"/>
              </a:rPr>
              <a:t>Researcher</a:t>
            </a:r>
            <a:r>
              <a:rPr kumimoji="0" lang="en-US" sz="2400" b="1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604020202020204" charset="0"/>
                <a:ea typeface="+mn-ea"/>
                <a:cs typeface="Arial" panose="020B0604020202020204" pitchFamily="34" charset="0"/>
              </a:rPr>
              <a:t> women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604020202020204" charset="0"/>
                <a:ea typeface="+mn-ea"/>
                <a:cs typeface="Arial" panose="020B0604020202020204" pitchFamily="34" charset="0"/>
              </a:rPr>
              <a:t>: weak progress in</a:t>
            </a:r>
            <a:r>
              <a:rPr kumimoji="0" lang="en-US" sz="2400" b="1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60402020202020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604020202020204" charset="0"/>
                <a:ea typeface="+mn-ea"/>
                <a:cs typeface="Arial" panose="020B0604020202020204" pitchFamily="34" charset="0"/>
              </a:rPr>
              <a:t> 2002</a:t>
            </a:r>
            <a:r>
              <a:rPr kumimoji="0" lang="en-US" sz="2400" b="1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604020202020204" charset="0"/>
                <a:ea typeface="+mn-ea"/>
                <a:cs typeface="Arial" panose="020B0604020202020204" pitchFamily="34" charset="0"/>
              </a:rPr>
              <a:t> - 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604020202020204" charset="0"/>
                <a:ea typeface="+mn-ea"/>
                <a:cs typeface="Arial" panose="020B0604020202020204" pitchFamily="34" charset="0"/>
              </a:rPr>
              <a:t>2011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604020202020204" charset="0"/>
                <a:ea typeface="+mn-ea"/>
                <a:cs typeface="Arial" panose="020B0604020202020204" pitchFamily="34" charset="0"/>
              </a:rPr>
              <a:t>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604020202020204" charset="0"/>
                <a:ea typeface="+mn-ea"/>
                <a:cs typeface="Arial" panose="020B0604020202020204" pitchFamily="34" charset="0"/>
              </a:rPr>
              <a:t>Technologist</a:t>
            </a:r>
            <a:r>
              <a:rPr kumimoji="0" lang="en-US" sz="2400" b="1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604020202020204" charset="0"/>
                <a:ea typeface="+mn-ea"/>
                <a:cs typeface="Arial" panose="020B0604020202020204" pitchFamily="34" charset="0"/>
              </a:rPr>
              <a:t> women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604020202020204" charset="0"/>
                <a:ea typeface="+mn-ea"/>
                <a:cs typeface="Arial" panose="020B0604020202020204" pitchFamily="34" charset="0"/>
              </a:rPr>
              <a:t>: weak progress 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604020202020204" charset="0"/>
                <a:ea typeface="+mn-ea"/>
                <a:cs typeface="Arial" panose="020B0604020202020204" pitchFamily="34" charset="0"/>
              </a:rPr>
              <a:t>in 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604020202020204" charset="0"/>
                <a:ea typeface="+mn-ea"/>
                <a:cs typeface="Arial" panose="020B0604020202020204" pitchFamily="34" charset="0"/>
              </a:rPr>
              <a:t>recent years mainly</a:t>
            </a:r>
            <a:r>
              <a:rPr kumimoji="0" lang="en-US" sz="2400" b="1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604020202020204" charset="0"/>
                <a:ea typeface="+mn-ea"/>
                <a:cs typeface="Arial" panose="020B0604020202020204" pitchFamily="34" charset="0"/>
              </a:rPr>
              <a:t> connected to stabilization processes </a:t>
            </a:r>
            <a:r>
              <a:rPr kumimoji="0" lang="en-US" sz="2400" b="1" i="0" u="none" strike="noStrike" kern="1200" cap="none" spc="0" normalizeH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604020202020204" charset="0"/>
                <a:ea typeface="+mn-ea"/>
                <a:cs typeface="Arial" panose="020B0604020202020204" pitchFamily="34" charset="0"/>
              </a:rPr>
              <a:t>(change </a:t>
            </a:r>
            <a:r>
              <a:rPr kumimoji="0" lang="en-US" sz="2400" b="1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604020202020204" charset="0"/>
                <a:ea typeface="+mn-ea"/>
                <a:cs typeface="Arial" panose="020B0604020202020204" pitchFamily="34" charset="0"/>
              </a:rPr>
              <a:t>of the contract </a:t>
            </a:r>
            <a:r>
              <a:rPr lang="en-US" sz="2400" b="1" dirty="0" smtClean="0">
                <a:solidFill>
                  <a:prstClr val="black"/>
                </a:solidFill>
                <a:latin typeface="Raleway" panose="020B0604020202020204" charset="0"/>
                <a:cs typeface="Arial" panose="020B0604020202020204" pitchFamily="34" charset="0"/>
              </a:rPr>
              <a:t>in permanent by law)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Raleway" panose="020B060402020202020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5" name="Immagin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0416" y="-254980"/>
            <a:ext cx="2146768" cy="1317499"/>
          </a:xfrm>
          <a:prstGeom prst="rect">
            <a:avLst/>
          </a:prstGeom>
        </p:spPr>
      </p:pic>
      <p:graphicFrame>
        <p:nvGraphicFramePr>
          <p:cNvPr id="13" name="Grafico 12">
            <a:extLst>
              <a:ext uri="{FF2B5EF4-FFF2-40B4-BE49-F238E27FC236}">
                <a16:creationId xmlns:a16="http://schemas.microsoft.com/office/drawing/2014/main" id="{3B940AC5-525C-EC42-BE8F-560CC2C014D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1594032"/>
              </p:ext>
            </p:extLst>
          </p:nvPr>
        </p:nvGraphicFramePr>
        <p:xfrm>
          <a:off x="180035" y="2311290"/>
          <a:ext cx="6506789" cy="257968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7914259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tangolo 6"/>
          <p:cNvSpPr/>
          <p:nvPr/>
        </p:nvSpPr>
        <p:spPr>
          <a:xfrm>
            <a:off x="-1" y="0"/>
            <a:ext cx="7511845" cy="6858000"/>
          </a:xfrm>
          <a:prstGeom prst="rect">
            <a:avLst/>
          </a:prstGeom>
          <a:solidFill>
            <a:srgbClr val="FB8C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Segnaposto data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A. Badalà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Segnaposto numero diapositiva 11"/>
          <p:cNvSpPr>
            <a:spLocks noGrp="1"/>
          </p:cNvSpPr>
          <p:nvPr>
            <p:ph type="sldNum" sz="quarter" idx="12"/>
          </p:nvPr>
        </p:nvSpPr>
        <p:spPr>
          <a:xfrm>
            <a:off x="9082800" y="6356350"/>
            <a:ext cx="2743200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ABFB6E3-C8E3-4E8B-BF42-7D7CBB7BAD2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8" name="Immagin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0416" y="-254980"/>
            <a:ext cx="2146768" cy="1317499"/>
          </a:xfrm>
          <a:prstGeom prst="rect">
            <a:avLst/>
          </a:prstGeom>
        </p:spPr>
      </p:pic>
      <p:pic>
        <p:nvPicPr>
          <p:cNvPr id="5" name="Immagine 4" descr="C:\Users\PCangela\Desktop\Relazione_2022\Dati_elaborati\plot2021perStruct\plot2021perStruct\RTfrac.pn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472" y="658762"/>
            <a:ext cx="6862916" cy="2713704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Immagine 5" descr="C:\Users\PCangela\Desktop\Relazione_2022\Dati_elaborati\plot2021perStruct\plot2021perStruct\R_F_age.png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472" y="3451123"/>
            <a:ext cx="6862916" cy="233024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" name="Connettore diritto 2"/>
          <p:cNvCxnSpPr/>
          <p:nvPr/>
        </p:nvCxnSpPr>
        <p:spPr>
          <a:xfrm>
            <a:off x="943897" y="2379406"/>
            <a:ext cx="5525729" cy="9833"/>
          </a:xfrm>
          <a:prstGeom prst="line">
            <a:avLst/>
          </a:prstGeom>
          <a:ln w="635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CasellaDiTesto 8"/>
          <p:cNvSpPr txBox="1"/>
          <p:nvPr/>
        </p:nvSpPr>
        <p:spPr>
          <a:xfrm>
            <a:off x="7777317" y="974533"/>
            <a:ext cx="4155725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0801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Large differences among the INFN facilities.</a:t>
            </a:r>
          </a:p>
          <a:p>
            <a:endParaRPr lang="en-US" sz="2400" dirty="0">
              <a:solidFill>
                <a:srgbClr val="F0801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400" dirty="0" smtClean="0">
                <a:solidFill>
                  <a:srgbClr val="F0801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Under-</a:t>
            </a:r>
            <a:r>
              <a:rPr lang="en-US" sz="2400" dirty="0" err="1" smtClean="0">
                <a:solidFill>
                  <a:srgbClr val="F0801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rappresentation</a:t>
            </a:r>
            <a:r>
              <a:rPr lang="en-US" sz="2400" dirty="0" smtClean="0">
                <a:solidFill>
                  <a:srgbClr val="F0801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of female in researcher and technologist roles is partially resolved in some facilities/divisions.  </a:t>
            </a:r>
          </a:p>
          <a:p>
            <a:endParaRPr lang="en-US" sz="2400" dirty="0" smtClean="0">
              <a:solidFill>
                <a:srgbClr val="F0801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400" dirty="0" smtClean="0">
                <a:solidFill>
                  <a:srgbClr val="F0801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some facilities, also large, few women and no young woman: Minimum age ~ Mean age.</a:t>
            </a:r>
            <a:endParaRPr lang="en-US" sz="2400" dirty="0">
              <a:solidFill>
                <a:srgbClr val="F0801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Rettangolo 10"/>
          <p:cNvSpPr/>
          <p:nvPr/>
        </p:nvSpPr>
        <p:spPr>
          <a:xfrm>
            <a:off x="943897" y="3118541"/>
            <a:ext cx="5506865" cy="19605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ttangolo 12"/>
          <p:cNvSpPr/>
          <p:nvPr/>
        </p:nvSpPr>
        <p:spPr>
          <a:xfrm>
            <a:off x="943497" y="5555545"/>
            <a:ext cx="5506865" cy="19605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CasellaDiTesto 13"/>
          <p:cNvSpPr txBox="1"/>
          <p:nvPr/>
        </p:nvSpPr>
        <p:spPr>
          <a:xfrm>
            <a:off x="4804653" y="3052025"/>
            <a:ext cx="19678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INFN Facilities</a:t>
            </a:r>
            <a:endParaRPr lang="en-US" dirty="0"/>
          </a:p>
        </p:txBody>
      </p:sp>
      <p:sp>
        <p:nvSpPr>
          <p:cNvPr id="15" name="CasellaDiTesto 14"/>
          <p:cNvSpPr txBox="1"/>
          <p:nvPr/>
        </p:nvSpPr>
        <p:spPr>
          <a:xfrm>
            <a:off x="5047028" y="5490693"/>
            <a:ext cx="20799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INFN Facilities</a:t>
            </a:r>
            <a:endParaRPr lang="en-US" dirty="0"/>
          </a:p>
        </p:txBody>
      </p:sp>
      <p:sp>
        <p:nvSpPr>
          <p:cNvPr id="2" name="Rettangolo 1"/>
          <p:cNvSpPr/>
          <p:nvPr/>
        </p:nvSpPr>
        <p:spPr>
          <a:xfrm>
            <a:off x="2827284" y="658762"/>
            <a:ext cx="1355834" cy="26614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CasellaDiTesto 3"/>
          <p:cNvSpPr txBox="1"/>
          <p:nvPr/>
        </p:nvSpPr>
        <p:spPr>
          <a:xfrm rot="16200000">
            <a:off x="-520811" y="1658848"/>
            <a:ext cx="2162503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Fraction female (%)</a:t>
            </a:r>
            <a:endParaRPr lang="en-US" dirty="0"/>
          </a:p>
        </p:txBody>
      </p:sp>
      <p:sp>
        <p:nvSpPr>
          <p:cNvPr id="16" name="CasellaDiTesto 15"/>
          <p:cNvSpPr txBox="1"/>
          <p:nvPr/>
        </p:nvSpPr>
        <p:spPr>
          <a:xfrm>
            <a:off x="3223826" y="954676"/>
            <a:ext cx="1580827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Researchers </a:t>
            </a:r>
          </a:p>
          <a:p>
            <a:r>
              <a:rPr lang="en-US" dirty="0" smtClean="0"/>
              <a:t>Technologists</a:t>
            </a:r>
            <a:endParaRPr lang="en-US" dirty="0"/>
          </a:p>
        </p:txBody>
      </p:sp>
      <p:sp>
        <p:nvSpPr>
          <p:cNvPr id="17" name="CasellaDiTesto 16"/>
          <p:cNvSpPr txBox="1"/>
          <p:nvPr/>
        </p:nvSpPr>
        <p:spPr>
          <a:xfrm>
            <a:off x="2827284" y="3451123"/>
            <a:ext cx="1561836" cy="21725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8" name="CasellaDiTesto 17"/>
          <p:cNvSpPr txBox="1"/>
          <p:nvPr/>
        </p:nvSpPr>
        <p:spPr>
          <a:xfrm rot="16200000">
            <a:off x="-677933" y="4212613"/>
            <a:ext cx="2119624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 smtClean="0">
                <a:cs typeface="Arial" panose="020B0604020202020204" pitchFamily="34" charset="0"/>
              </a:rPr>
              <a:t>Age female researchers (years)</a:t>
            </a:r>
            <a:endParaRPr lang="en-US" dirty="0">
              <a:cs typeface="Arial" panose="020B0604020202020204" pitchFamily="34" charset="0"/>
            </a:endParaRPr>
          </a:p>
        </p:txBody>
      </p:sp>
      <p:sp>
        <p:nvSpPr>
          <p:cNvPr id="19" name="CasellaDiTesto 18"/>
          <p:cNvSpPr txBox="1"/>
          <p:nvPr/>
        </p:nvSpPr>
        <p:spPr>
          <a:xfrm>
            <a:off x="2855965" y="3705429"/>
            <a:ext cx="1552448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ym typeface="Wingdings" panose="05000000000000000000" pitchFamily="2" charset="2"/>
              </a:rPr>
              <a:t></a:t>
            </a:r>
            <a:r>
              <a:rPr lang="en-US" sz="1600" dirty="0" smtClean="0">
                <a:sym typeface="Symbol" panose="05050102010706020507" pitchFamily="18" charset="2"/>
              </a:rPr>
              <a:t> </a:t>
            </a:r>
            <a:r>
              <a:rPr lang="en-US" sz="1600" dirty="0" smtClean="0"/>
              <a:t>Mean age</a:t>
            </a:r>
          </a:p>
          <a:p>
            <a:r>
              <a:rPr lang="en-US" sz="1600" dirty="0" smtClean="0">
                <a:solidFill>
                  <a:srgbClr val="2DAFFF"/>
                </a:solidFill>
                <a:sym typeface="Wingdings" panose="05000000000000000000" pitchFamily="2" charset="2"/>
              </a:rPr>
              <a:t></a:t>
            </a:r>
            <a:r>
              <a:rPr lang="en-US" sz="1600" dirty="0" smtClean="0"/>
              <a:t>Minimum age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3316701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ttangolo 20"/>
          <p:cNvSpPr/>
          <p:nvPr/>
        </p:nvSpPr>
        <p:spPr>
          <a:xfrm>
            <a:off x="3392171" y="1589289"/>
            <a:ext cx="1976242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sz="2400" b="1" dirty="0" smtClean="0">
                <a:solidFill>
                  <a:prstClr val="white"/>
                </a:solidFill>
                <a:latin typeface="Raleway" panose="020B0604020202020204"/>
                <a:cs typeface="Arial" panose="020B0604020202020204" pitchFamily="34" charset="0"/>
              </a:rPr>
              <a:t>Vertical </a:t>
            </a:r>
            <a:r>
              <a:rPr lang="it-IT" sz="2400" b="1" dirty="0" err="1" smtClean="0">
                <a:solidFill>
                  <a:prstClr val="white"/>
                </a:solidFill>
                <a:latin typeface="Raleway" panose="020B0604020202020204"/>
                <a:cs typeface="Arial" panose="020B0604020202020204" pitchFamily="34" charset="0"/>
              </a:rPr>
              <a:t>segregation</a:t>
            </a:r>
            <a:r>
              <a:rPr lang="it-IT" sz="2400" b="1" dirty="0" smtClean="0">
                <a:solidFill>
                  <a:prstClr val="white"/>
                </a:solidFill>
                <a:latin typeface="Raleway" panose="020B0604020202020204"/>
                <a:cs typeface="Arial" panose="020B0604020202020204" pitchFamily="34" charset="0"/>
              </a:rPr>
              <a:t>: </a:t>
            </a:r>
            <a:r>
              <a:rPr kumimoji="0" lang="it-IT" sz="2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604020202020204"/>
                <a:ea typeface="+mn-ea"/>
                <a:cs typeface="Arial" panose="020B0604020202020204" pitchFamily="34" charset="0"/>
              </a:rPr>
              <a:t> </a:t>
            </a:r>
            <a:r>
              <a:rPr kumimoji="0" lang="it-IT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604020202020204"/>
                <a:ea typeface="+mn-ea"/>
                <a:cs typeface="Arial" panose="020B0604020202020204" pitchFamily="34" charset="0"/>
              </a:rPr>
              <a:t>fraction</a:t>
            </a:r>
            <a:r>
              <a:rPr kumimoji="0" lang="it-IT" sz="2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604020202020204"/>
                <a:ea typeface="+mn-ea"/>
                <a:cs typeface="Arial" panose="020B0604020202020204" pitchFamily="34" charset="0"/>
              </a:rPr>
              <a:t> of </a:t>
            </a:r>
            <a:r>
              <a:rPr kumimoji="0" lang="it-IT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604020202020204"/>
                <a:ea typeface="+mn-ea"/>
                <a:cs typeface="Arial" panose="020B0604020202020204" pitchFamily="34" charset="0"/>
              </a:rPr>
              <a:t>women</a:t>
            </a:r>
            <a:r>
              <a:rPr kumimoji="0" lang="it-IT" sz="2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604020202020204"/>
                <a:ea typeface="+mn-ea"/>
                <a:cs typeface="Arial" panose="020B0604020202020204" pitchFamily="34" charset="0"/>
              </a:rPr>
              <a:t> </a:t>
            </a:r>
            <a:r>
              <a:rPr kumimoji="0" lang="it-IT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604020202020204"/>
                <a:ea typeface="+mn-ea"/>
                <a:cs typeface="Arial" panose="020B0604020202020204" pitchFamily="34" charset="0"/>
              </a:rPr>
              <a:t>decreases</a:t>
            </a:r>
            <a:r>
              <a:rPr kumimoji="0" lang="it-IT" sz="2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604020202020204"/>
                <a:ea typeface="+mn-ea"/>
                <a:cs typeface="Arial" panose="020B0604020202020204" pitchFamily="34" charset="0"/>
              </a:rPr>
              <a:t> </a:t>
            </a:r>
            <a:r>
              <a:rPr kumimoji="0" lang="it-IT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604020202020204"/>
                <a:ea typeface="+mn-ea"/>
                <a:cs typeface="Arial" panose="020B0604020202020204" pitchFamily="34" charset="0"/>
              </a:rPr>
              <a:t>at</a:t>
            </a:r>
            <a:r>
              <a:rPr kumimoji="0" lang="it-IT" sz="2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604020202020204"/>
                <a:ea typeface="+mn-ea"/>
                <a:cs typeface="Arial" panose="020B0604020202020204" pitchFamily="34" charset="0"/>
              </a:rPr>
              <a:t> the </a:t>
            </a:r>
            <a:r>
              <a:rPr lang="it-IT" sz="2400" b="1" dirty="0" err="1" smtClean="0">
                <a:solidFill>
                  <a:prstClr val="white"/>
                </a:solidFill>
                <a:latin typeface="Raleway" panose="020B0604020202020204"/>
                <a:cs typeface="Arial" panose="020B0604020202020204" pitchFamily="34" charset="0"/>
              </a:rPr>
              <a:t>highest</a:t>
            </a:r>
            <a:r>
              <a:rPr lang="it-IT" sz="2400" b="1" dirty="0" smtClean="0">
                <a:solidFill>
                  <a:prstClr val="white"/>
                </a:solidFill>
                <a:latin typeface="Raleway" panose="020B0604020202020204"/>
                <a:cs typeface="Arial" panose="020B0604020202020204" pitchFamily="34" charset="0"/>
              </a:rPr>
              <a:t>  career </a:t>
            </a:r>
            <a:r>
              <a:rPr lang="it-IT" sz="2400" b="1" dirty="0" err="1" smtClean="0">
                <a:solidFill>
                  <a:prstClr val="white"/>
                </a:solidFill>
                <a:latin typeface="Raleway" panose="020B0604020202020204"/>
                <a:cs typeface="Arial" panose="020B0604020202020204" pitchFamily="34" charset="0"/>
              </a:rPr>
              <a:t>level</a:t>
            </a:r>
            <a:r>
              <a:rPr lang="it-IT" sz="2400" b="1" dirty="0" smtClean="0">
                <a:solidFill>
                  <a:prstClr val="white"/>
                </a:solidFill>
                <a:latin typeface="Raleway" panose="020B0604020202020204"/>
                <a:cs typeface="Arial" panose="020B0604020202020204" pitchFamily="34" charset="0"/>
              </a:rPr>
              <a:t> </a:t>
            </a:r>
            <a:endParaRPr kumimoji="0" lang="it-IT" sz="2400" b="0" i="0" u="none" strike="noStrike" kern="1200" cap="none" spc="0" normalizeH="0" baseline="0" noProof="0" dirty="0">
              <a:ln>
                <a:noFill/>
              </a:ln>
              <a:solidFill>
                <a:srgbClr val="FB8C00"/>
              </a:solidFill>
              <a:effectLst/>
              <a:uLnTx/>
              <a:uFillTx/>
              <a:latin typeface="Raleway" panose="020B060402020202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4" name="CasellaDiTesto 3"/>
          <p:cNvSpPr txBox="1"/>
          <p:nvPr/>
        </p:nvSpPr>
        <p:spPr>
          <a:xfrm>
            <a:off x="37773" y="252295"/>
            <a:ext cx="580368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920D"/>
                </a:solidFill>
                <a:effectLst/>
                <a:uLnTx/>
                <a:uFillTx/>
                <a:latin typeface="Raleway" panose="020B0604020202020204"/>
                <a:ea typeface="+mn-ea"/>
                <a:cs typeface="+mn-cs"/>
              </a:rPr>
              <a:t>Fraction</a:t>
            </a:r>
            <a:r>
              <a:rPr kumimoji="0" lang="en-US" sz="2400" b="1" i="0" u="none" strike="noStrike" kern="1200" cap="none" spc="0" normalizeH="0" noProof="0" dirty="0" smtClean="0">
                <a:ln>
                  <a:noFill/>
                </a:ln>
                <a:solidFill>
                  <a:srgbClr val="FF920D"/>
                </a:solidFill>
                <a:effectLst/>
                <a:uLnTx/>
                <a:uFillTx/>
                <a:latin typeface="Raleway" panose="020B0604020202020204"/>
                <a:ea typeface="+mn-ea"/>
                <a:cs typeface="+mn-cs"/>
              </a:rPr>
              <a:t> of male and female </a:t>
            </a:r>
            <a:r>
              <a:rPr lang="en-US" sz="2400" b="1" dirty="0" err="1">
                <a:solidFill>
                  <a:srgbClr val="FF920D"/>
                </a:solidFill>
                <a:latin typeface="Raleway" panose="020B0604020202020204"/>
              </a:rPr>
              <a:t>i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920D"/>
                </a:solidFill>
                <a:effectLst/>
                <a:uLnTx/>
                <a:uFillTx/>
                <a:latin typeface="Raleway" panose="020B0604020202020204"/>
                <a:ea typeface="+mn-ea"/>
                <a:cs typeface="+mn-cs"/>
              </a:rPr>
              <a:t>n</a:t>
            </a:r>
            <a:r>
              <a:rPr kumimoji="0" lang="en-US" sz="2400" b="1" i="0" u="none" strike="noStrike" kern="1200" cap="none" spc="0" normalizeH="0" noProof="0" dirty="0" smtClean="0">
                <a:ln>
                  <a:noFill/>
                </a:ln>
                <a:solidFill>
                  <a:srgbClr val="FF920D"/>
                </a:solidFill>
                <a:effectLst/>
                <a:uLnTx/>
                <a:uFillTx/>
                <a:latin typeface="Raleway" panose="020B0604020202020204"/>
                <a:ea typeface="+mn-ea"/>
                <a:cs typeface="+mn-cs"/>
              </a:rPr>
              <a:t> Researcher and </a:t>
            </a:r>
            <a:r>
              <a:rPr lang="en-US" sz="2400" b="1" dirty="0">
                <a:solidFill>
                  <a:srgbClr val="FF920D"/>
                </a:solidFill>
                <a:latin typeface="Raleway" panose="020B0604020202020204"/>
              </a:rPr>
              <a:t>T</a:t>
            </a:r>
            <a:r>
              <a:rPr kumimoji="0" lang="en-US" sz="2400" b="1" i="0" u="none" strike="noStrike" kern="1200" cap="none" spc="0" normalizeH="0" noProof="0" dirty="0" err="1" smtClean="0">
                <a:ln>
                  <a:noFill/>
                </a:ln>
                <a:solidFill>
                  <a:srgbClr val="FF920D"/>
                </a:solidFill>
                <a:effectLst/>
                <a:uLnTx/>
                <a:uFillTx/>
                <a:latin typeface="Raleway" panose="020B0604020202020204"/>
                <a:ea typeface="+mn-ea"/>
                <a:cs typeface="+mn-cs"/>
              </a:rPr>
              <a:t>echnologist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920D"/>
                </a:solidFill>
                <a:effectLst/>
                <a:uLnTx/>
                <a:uFillTx/>
                <a:latin typeface="Raleway" panose="020B0604020202020204"/>
                <a:ea typeface="+mn-ea"/>
                <a:cs typeface="+mn-cs"/>
              </a:rPr>
              <a:t> (R&amp;T) career levels 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FF920D"/>
              </a:solidFill>
              <a:effectLst/>
              <a:uLnTx/>
              <a:uFillTx/>
              <a:latin typeface="Raleway" panose="020B0604020202020204"/>
              <a:ea typeface="+mn-ea"/>
              <a:cs typeface="+mn-cs"/>
            </a:endParaRPr>
          </a:p>
        </p:txBody>
      </p:sp>
      <p:sp>
        <p:nvSpPr>
          <p:cNvPr id="13" name="Segnaposto data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A. Badalà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Segnaposto numero diapositiva 14"/>
          <p:cNvSpPr>
            <a:spLocks noGrp="1"/>
          </p:cNvSpPr>
          <p:nvPr>
            <p:ph type="sldNum" sz="quarter" idx="12"/>
          </p:nvPr>
        </p:nvSpPr>
        <p:spPr>
          <a:xfrm>
            <a:off x="9082800" y="6356350"/>
            <a:ext cx="2743200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ABFB6E3-C8E3-4E8B-BF42-7D7CBB7BAD2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Immagin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438" y="1452624"/>
            <a:ext cx="3105219" cy="1906799"/>
          </a:xfrm>
          <a:prstGeom prst="rect">
            <a:avLst/>
          </a:prstGeom>
        </p:spPr>
      </p:pic>
      <p:pic>
        <p:nvPicPr>
          <p:cNvPr id="6" name="Immagin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437" y="3424766"/>
            <a:ext cx="3105219" cy="1979577"/>
          </a:xfrm>
          <a:prstGeom prst="rect">
            <a:avLst/>
          </a:prstGeom>
        </p:spPr>
      </p:pic>
      <p:sp>
        <p:nvSpPr>
          <p:cNvPr id="12" name="Rettangolo 11"/>
          <p:cNvSpPr/>
          <p:nvPr/>
        </p:nvSpPr>
        <p:spPr>
          <a:xfrm>
            <a:off x="5647719" y="0"/>
            <a:ext cx="6544282" cy="6858000"/>
          </a:xfrm>
          <a:prstGeom prst="rect">
            <a:avLst/>
          </a:prstGeom>
          <a:solidFill>
            <a:srgbClr val="FB8C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6" name="Immagine 1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0416" y="-254980"/>
            <a:ext cx="2146768" cy="1317499"/>
          </a:xfrm>
          <a:prstGeom prst="rect">
            <a:avLst/>
          </a:prstGeom>
        </p:spPr>
      </p:pic>
      <p:pic>
        <p:nvPicPr>
          <p:cNvPr id="18" name="Immagine 17" descr="C:\Users\PCangela\Desktop\Relazione_2022\Dati_elaborati\plot2021_TI\plot2021_TI\Rl1.png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7511" y="1254992"/>
            <a:ext cx="2807370" cy="2811261"/>
          </a:xfrm>
          <a:prstGeom prst="rect">
            <a:avLst/>
          </a:prstGeom>
          <a:noFill/>
          <a:ln>
            <a:noFill/>
          </a:ln>
        </p:spPr>
      </p:pic>
      <p:pic>
        <p:nvPicPr>
          <p:cNvPr id="19" name="Immagine 18" descr="C:\Users\PCangela\Desktop\Relazione_2022\Dati_elaborati\plot2021_TI\plot2021_TI\Tl1.png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95012" y="1254992"/>
            <a:ext cx="2877556" cy="2811261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CasellaDiTesto 8"/>
          <p:cNvSpPr txBox="1"/>
          <p:nvPr/>
        </p:nvSpPr>
        <p:spPr>
          <a:xfrm>
            <a:off x="6010966" y="4591665"/>
            <a:ext cx="556160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Women in the highest career level are older than men  </a:t>
            </a:r>
            <a:endParaRPr 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644371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asellaDiTesto 7"/>
          <p:cNvSpPr txBox="1"/>
          <p:nvPr/>
        </p:nvSpPr>
        <p:spPr>
          <a:xfrm>
            <a:off x="267246" y="33617"/>
            <a:ext cx="1001770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sz="48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aleway" panose="020B0604020202020204" charset="0"/>
                <a:cs typeface="Arial" panose="020B0604020202020204" pitchFamily="34" charset="0"/>
              </a:rPr>
              <a:t>Crystal </a:t>
            </a:r>
            <a:r>
              <a:rPr lang="it-IT" sz="4800" b="1" dirty="0" err="1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aleway" panose="020B0604020202020204" charset="0"/>
                <a:cs typeface="Arial" panose="020B0604020202020204" pitchFamily="34" charset="0"/>
              </a:rPr>
              <a:t>ceiling</a:t>
            </a:r>
            <a:r>
              <a:rPr kumimoji="0" lang="it-IT" sz="4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Raleway" panose="020B060402020202020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it-IT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Raleway" panose="020B0604020202020204" charset="0"/>
                <a:ea typeface="+mn-ea"/>
                <a:cs typeface="Arial" panose="020B0604020202020204" pitchFamily="34" charset="0"/>
              </a:rPr>
              <a:t>in INFN</a:t>
            </a:r>
          </a:p>
        </p:txBody>
      </p:sp>
      <p:graphicFrame>
        <p:nvGraphicFramePr>
          <p:cNvPr id="17" name="Tabella 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90412201"/>
              </p:ext>
            </p:extLst>
          </p:nvPr>
        </p:nvGraphicFramePr>
        <p:xfrm>
          <a:off x="183025" y="1062519"/>
          <a:ext cx="6678838" cy="2787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69598">
                  <a:extLst>
                    <a:ext uri="{9D8B030D-6E8A-4147-A177-3AD203B41FA5}">
                      <a16:colId xmlns:a16="http://schemas.microsoft.com/office/drawing/2014/main" val="1064835095"/>
                    </a:ext>
                  </a:extLst>
                </a:gridCol>
                <a:gridCol w="1733186">
                  <a:extLst>
                    <a:ext uri="{9D8B030D-6E8A-4147-A177-3AD203B41FA5}">
                      <a16:colId xmlns:a16="http://schemas.microsoft.com/office/drawing/2014/main" val="103211500"/>
                    </a:ext>
                  </a:extLst>
                </a:gridCol>
                <a:gridCol w="1301857">
                  <a:extLst>
                    <a:ext uri="{9D8B030D-6E8A-4147-A177-3AD203B41FA5}">
                      <a16:colId xmlns:a16="http://schemas.microsoft.com/office/drawing/2014/main" val="625735449"/>
                    </a:ext>
                  </a:extLst>
                </a:gridCol>
                <a:gridCol w="1379350">
                  <a:extLst>
                    <a:ext uri="{9D8B030D-6E8A-4147-A177-3AD203B41FA5}">
                      <a16:colId xmlns:a16="http://schemas.microsoft.com/office/drawing/2014/main" val="933185349"/>
                    </a:ext>
                  </a:extLst>
                </a:gridCol>
                <a:gridCol w="1394847">
                  <a:extLst>
                    <a:ext uri="{9D8B030D-6E8A-4147-A177-3AD203B41FA5}">
                      <a16:colId xmlns:a16="http://schemas.microsoft.com/office/drawing/2014/main" val="2725656037"/>
                    </a:ext>
                  </a:extLst>
                </a:gridCol>
              </a:tblGrid>
              <a:tr h="664040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latin typeface="Raleway" panose="020B0604020202020204"/>
                          <a:cs typeface="Arial" panose="020B0604020202020204" pitchFamily="34" charset="0"/>
                        </a:rPr>
                        <a:t>Profile/ Level</a:t>
                      </a:r>
                      <a:endParaRPr lang="en-US" sz="1800" dirty="0">
                        <a:latin typeface="Raleway" panose="020B0604020202020204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800" baseline="0" dirty="0" smtClean="0">
                          <a:latin typeface="Raleway" panose="020B0604020202020204"/>
                          <a:cs typeface="Arial" panose="020B0604020202020204" pitchFamily="34" charset="0"/>
                        </a:rPr>
                        <a:t>Researchers  </a:t>
                      </a:r>
                      <a:endParaRPr lang="en-US" sz="1800" dirty="0">
                        <a:latin typeface="Raleway" panose="020B0604020202020204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latin typeface="Raleway" panose="020B0604020202020204"/>
                          <a:cs typeface="Arial" panose="020B0604020202020204" pitchFamily="34" charset="0"/>
                        </a:rPr>
                        <a:t>Technologists</a:t>
                      </a:r>
                      <a:endParaRPr lang="en-US" sz="1800" dirty="0">
                        <a:latin typeface="Raleway" panose="020B0604020202020204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227103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sz="1800" dirty="0">
                        <a:latin typeface="Raleway" panose="020B0604020202020204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latin typeface="Raleway" panose="020B0604020202020204"/>
                          <a:cs typeface="Arial" panose="020B0604020202020204" pitchFamily="34" charset="0"/>
                        </a:rPr>
                        <a:t>M (M/TOT_M)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latin typeface="Raleway" panose="020B0604020202020204"/>
                          <a:cs typeface="Arial" panose="020B0604020202020204" pitchFamily="34" charset="0"/>
                        </a:rPr>
                        <a:t>F (F/TOT_F)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latin typeface="Raleway" panose="020B0604020202020204"/>
                          <a:cs typeface="Arial" panose="020B0604020202020204" pitchFamily="34" charset="0"/>
                        </a:rPr>
                        <a:t>M (M/TOT_M)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latin typeface="Raleway" panose="020B0604020202020204"/>
                          <a:cs typeface="Arial" panose="020B0604020202020204" pitchFamily="34" charset="0"/>
                        </a:rPr>
                        <a:t>F (F/TOT_F)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5840419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Raleway" panose="020B0604020202020204"/>
                          <a:cs typeface="Arial" panose="020B0604020202020204" pitchFamily="34" charset="0"/>
                        </a:rPr>
                        <a:t>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latin typeface="Raleway" panose="020B0604020202020204"/>
                          <a:cs typeface="Arial" panose="020B0604020202020204" pitchFamily="34" charset="0"/>
                        </a:rPr>
                        <a:t>94 </a:t>
                      </a:r>
                      <a:r>
                        <a:rPr lang="en-US" sz="1800" dirty="0">
                          <a:latin typeface="Raleway" panose="020B0604020202020204"/>
                          <a:cs typeface="Arial" panose="020B0604020202020204" pitchFamily="34" charset="0"/>
                        </a:rPr>
                        <a:t>(</a:t>
                      </a:r>
                      <a:r>
                        <a:rPr lang="en-US" sz="1800" dirty="0" smtClean="0">
                          <a:latin typeface="Raleway" panose="020B0604020202020204"/>
                          <a:cs typeface="Arial" panose="020B0604020202020204" pitchFamily="34" charset="0"/>
                        </a:rPr>
                        <a:t>18%)</a:t>
                      </a:r>
                      <a:endParaRPr lang="en-US" sz="1800" dirty="0">
                        <a:latin typeface="Raleway" panose="020B0604020202020204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rgbClr val="FF0000"/>
                          </a:solidFill>
                          <a:latin typeface="Raleway" panose="020B0604020202020204"/>
                          <a:cs typeface="Arial" panose="020B0604020202020204" pitchFamily="34" charset="0"/>
                        </a:rPr>
                        <a:t>19 </a:t>
                      </a:r>
                      <a:r>
                        <a:rPr lang="en-US" sz="1800" b="1" dirty="0">
                          <a:solidFill>
                            <a:srgbClr val="FF0000"/>
                          </a:solidFill>
                          <a:latin typeface="Raleway" panose="020B0604020202020204"/>
                          <a:cs typeface="Arial" panose="020B0604020202020204" pitchFamily="34" charset="0"/>
                        </a:rPr>
                        <a:t>(</a:t>
                      </a:r>
                      <a:r>
                        <a:rPr lang="en-US" sz="1800" b="1" dirty="0" smtClean="0">
                          <a:solidFill>
                            <a:srgbClr val="FF0000"/>
                          </a:solidFill>
                          <a:latin typeface="Raleway" panose="020B0604020202020204"/>
                          <a:cs typeface="Arial" panose="020B0604020202020204" pitchFamily="34" charset="0"/>
                        </a:rPr>
                        <a:t>13%)</a:t>
                      </a:r>
                      <a:endParaRPr lang="en-US" sz="1800" b="1" dirty="0">
                        <a:solidFill>
                          <a:srgbClr val="FF0000"/>
                        </a:solidFill>
                        <a:latin typeface="Raleway" panose="020B0604020202020204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latin typeface="Raleway" panose="020B0604020202020204"/>
                          <a:cs typeface="Arial" panose="020B0604020202020204" pitchFamily="34" charset="0"/>
                        </a:rPr>
                        <a:t>43 </a:t>
                      </a:r>
                      <a:r>
                        <a:rPr lang="en-US" sz="1800" dirty="0">
                          <a:latin typeface="Raleway" panose="020B0604020202020204"/>
                          <a:cs typeface="Arial" panose="020B0604020202020204" pitchFamily="34" charset="0"/>
                        </a:rPr>
                        <a:t>(</a:t>
                      </a:r>
                      <a:r>
                        <a:rPr lang="en-US" sz="1800" dirty="0" smtClean="0">
                          <a:latin typeface="Raleway" panose="020B0604020202020204"/>
                          <a:cs typeface="Arial" panose="020B0604020202020204" pitchFamily="34" charset="0"/>
                        </a:rPr>
                        <a:t>14%)</a:t>
                      </a:r>
                      <a:endParaRPr lang="en-US" sz="1800" dirty="0">
                        <a:latin typeface="Raleway" panose="020B0604020202020204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rgbClr val="FF0000"/>
                          </a:solidFill>
                          <a:latin typeface="Raleway" panose="020B0604020202020204"/>
                          <a:cs typeface="Arial" panose="020B0604020202020204" pitchFamily="34" charset="0"/>
                        </a:rPr>
                        <a:t>2 </a:t>
                      </a:r>
                      <a:r>
                        <a:rPr lang="en-US" sz="1800" b="1" dirty="0" smtClean="0">
                          <a:solidFill>
                            <a:srgbClr val="FF0000"/>
                          </a:solidFill>
                          <a:latin typeface="Raleway" panose="020B0604020202020204"/>
                          <a:cs typeface="Arial" panose="020B0604020202020204" pitchFamily="34" charset="0"/>
                        </a:rPr>
                        <a:t>(3%)</a:t>
                      </a:r>
                      <a:endParaRPr lang="en-US" sz="1800" b="1" dirty="0">
                        <a:solidFill>
                          <a:srgbClr val="FF0000"/>
                        </a:solidFill>
                        <a:latin typeface="Raleway" panose="020B0604020202020204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9950089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Raleway" panose="020B0604020202020204"/>
                          <a:cs typeface="Arial" panose="020B0604020202020204" pitchFamily="34" charset="0"/>
                        </a:rPr>
                        <a:t>II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latin typeface="Raleway" panose="020B0604020202020204"/>
                          <a:cs typeface="Arial" panose="020B0604020202020204" pitchFamily="34" charset="0"/>
                        </a:rPr>
                        <a:t>195 </a:t>
                      </a:r>
                      <a:r>
                        <a:rPr lang="en-US" sz="1800" dirty="0">
                          <a:latin typeface="Raleway" panose="020B0604020202020204"/>
                          <a:cs typeface="Arial" panose="020B0604020202020204" pitchFamily="34" charset="0"/>
                        </a:rPr>
                        <a:t>(</a:t>
                      </a:r>
                      <a:r>
                        <a:rPr lang="en-US" sz="1800" dirty="0" smtClean="0">
                          <a:latin typeface="Raleway" panose="020B0604020202020204"/>
                          <a:cs typeface="Arial" panose="020B0604020202020204" pitchFamily="34" charset="0"/>
                        </a:rPr>
                        <a:t>38%)</a:t>
                      </a:r>
                      <a:endParaRPr lang="en-US" sz="1800" dirty="0">
                        <a:latin typeface="Raleway" panose="020B0604020202020204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latin typeface="Raleway" panose="020B0604020202020204"/>
                          <a:cs typeface="Arial" panose="020B0604020202020204" pitchFamily="34" charset="0"/>
                        </a:rPr>
                        <a:t>57 </a:t>
                      </a:r>
                      <a:r>
                        <a:rPr lang="en-US" sz="1800" dirty="0">
                          <a:latin typeface="Raleway" panose="020B0604020202020204"/>
                          <a:cs typeface="Arial" panose="020B0604020202020204" pitchFamily="34" charset="0"/>
                        </a:rPr>
                        <a:t>(</a:t>
                      </a:r>
                      <a:r>
                        <a:rPr lang="en-US" sz="1800" dirty="0" smtClean="0">
                          <a:latin typeface="Raleway" panose="020B0604020202020204"/>
                          <a:cs typeface="Arial" panose="020B0604020202020204" pitchFamily="34" charset="0"/>
                        </a:rPr>
                        <a:t>38%)</a:t>
                      </a:r>
                      <a:endParaRPr lang="en-US" sz="1800" dirty="0">
                        <a:latin typeface="Raleway" panose="020B0604020202020204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latin typeface="Raleway" panose="020B0604020202020204"/>
                          <a:cs typeface="Arial" panose="020B0604020202020204" pitchFamily="34" charset="0"/>
                        </a:rPr>
                        <a:t>97 (31%)</a:t>
                      </a:r>
                      <a:endParaRPr lang="en-US" sz="1800" dirty="0">
                        <a:latin typeface="Raleway" panose="020B0604020202020204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latin typeface="Raleway" panose="020B0604020202020204"/>
                          <a:cs typeface="Arial" panose="020B0604020202020204" pitchFamily="34" charset="0"/>
                        </a:rPr>
                        <a:t>20 </a:t>
                      </a:r>
                      <a:r>
                        <a:rPr lang="en-US" sz="1800" dirty="0">
                          <a:latin typeface="Raleway" panose="020B0604020202020204"/>
                          <a:cs typeface="Arial" panose="020B0604020202020204" pitchFamily="34" charset="0"/>
                        </a:rPr>
                        <a:t>(</a:t>
                      </a:r>
                      <a:r>
                        <a:rPr lang="en-US" sz="1800" dirty="0" smtClean="0">
                          <a:latin typeface="Raleway" panose="020B0604020202020204"/>
                          <a:cs typeface="Arial" panose="020B0604020202020204" pitchFamily="34" charset="0"/>
                        </a:rPr>
                        <a:t>26%)</a:t>
                      </a:r>
                      <a:endParaRPr lang="en-US" sz="1800" dirty="0">
                        <a:latin typeface="Raleway" panose="020B0604020202020204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230740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Raleway" panose="020B0604020202020204"/>
                          <a:cs typeface="Arial" panose="020B0604020202020204" pitchFamily="34" charset="0"/>
                        </a:rPr>
                        <a:t>III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latin typeface="Raleway" panose="020B0604020202020204"/>
                          <a:cs typeface="Arial" panose="020B0604020202020204" pitchFamily="34" charset="0"/>
                        </a:rPr>
                        <a:t>223 </a:t>
                      </a:r>
                      <a:r>
                        <a:rPr lang="en-US" sz="1800" dirty="0">
                          <a:latin typeface="Raleway" panose="020B0604020202020204"/>
                          <a:cs typeface="Arial" panose="020B0604020202020204" pitchFamily="34" charset="0"/>
                        </a:rPr>
                        <a:t>(</a:t>
                      </a:r>
                      <a:r>
                        <a:rPr lang="en-US" sz="1800" dirty="0" smtClean="0">
                          <a:latin typeface="Raleway" panose="020B0604020202020204"/>
                          <a:cs typeface="Arial" panose="020B0604020202020204" pitchFamily="34" charset="0"/>
                        </a:rPr>
                        <a:t>44%)</a:t>
                      </a:r>
                      <a:endParaRPr lang="en-US" sz="1800" dirty="0">
                        <a:latin typeface="Raleway" panose="020B0604020202020204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Raleway" panose="020B0604020202020204"/>
                          <a:cs typeface="Arial" panose="020B0604020202020204" pitchFamily="34" charset="0"/>
                        </a:rPr>
                        <a:t>73 (49%)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latin typeface="Raleway" panose="020B0604020202020204"/>
                          <a:cs typeface="Arial" panose="020B0604020202020204" pitchFamily="34" charset="0"/>
                        </a:rPr>
                        <a:t>176 </a:t>
                      </a:r>
                      <a:r>
                        <a:rPr lang="en-US" sz="1800" dirty="0">
                          <a:latin typeface="Raleway" panose="020B0604020202020204"/>
                          <a:cs typeface="Arial" panose="020B0604020202020204" pitchFamily="34" charset="0"/>
                        </a:rPr>
                        <a:t>(56%)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latin typeface="Raleway" panose="020B0604020202020204"/>
                          <a:cs typeface="Arial" panose="020B0604020202020204" pitchFamily="34" charset="0"/>
                        </a:rPr>
                        <a:t>54 </a:t>
                      </a:r>
                      <a:r>
                        <a:rPr lang="en-US" sz="1800" dirty="0">
                          <a:latin typeface="Raleway" panose="020B0604020202020204"/>
                          <a:cs typeface="Arial" panose="020B0604020202020204" pitchFamily="34" charset="0"/>
                        </a:rPr>
                        <a:t>(</a:t>
                      </a:r>
                      <a:r>
                        <a:rPr lang="en-US" sz="1800" dirty="0" smtClean="0">
                          <a:latin typeface="Raleway" panose="020B0604020202020204"/>
                          <a:cs typeface="Arial" panose="020B0604020202020204" pitchFamily="34" charset="0"/>
                        </a:rPr>
                        <a:t>71%)</a:t>
                      </a:r>
                      <a:endParaRPr lang="en-US" sz="1800" dirty="0">
                        <a:latin typeface="Raleway" panose="020B0604020202020204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0247202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b="1" dirty="0" smtClean="0">
                          <a:latin typeface="Raleway" panose="020B0604020202020204"/>
                          <a:cs typeface="Arial" panose="020B0604020202020204" pitchFamily="34" charset="0"/>
                        </a:rPr>
                        <a:t>Total</a:t>
                      </a:r>
                      <a:endParaRPr lang="en-US" sz="1800" b="1" dirty="0">
                        <a:latin typeface="Raleway" panose="020B0604020202020204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latin typeface="Raleway" panose="020B0604020202020204"/>
                          <a:cs typeface="Arial" panose="020B0604020202020204" pitchFamily="34" charset="0"/>
                        </a:rPr>
                        <a:t>512 </a:t>
                      </a:r>
                      <a:endParaRPr lang="en-US" sz="1800" dirty="0">
                        <a:latin typeface="Raleway" panose="020B0604020202020204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latin typeface="Raleway" panose="020B0604020202020204"/>
                          <a:cs typeface="Arial" panose="020B0604020202020204" pitchFamily="34" charset="0"/>
                        </a:rPr>
                        <a:t>149 </a:t>
                      </a:r>
                      <a:endParaRPr lang="en-US" sz="1800" dirty="0">
                        <a:latin typeface="Raleway" panose="020B0604020202020204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latin typeface="Raleway" panose="020B0604020202020204"/>
                          <a:cs typeface="Arial" panose="020B0604020202020204" pitchFamily="34" charset="0"/>
                        </a:rPr>
                        <a:t>316 </a:t>
                      </a:r>
                      <a:endParaRPr lang="en-US" sz="1800" dirty="0">
                        <a:latin typeface="Raleway" panose="020B0604020202020204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latin typeface="Raleway" panose="020B0604020202020204"/>
                          <a:cs typeface="Arial" panose="020B0604020202020204" pitchFamily="34" charset="0"/>
                        </a:rPr>
                        <a:t>76 </a:t>
                      </a:r>
                      <a:endParaRPr lang="en-US" sz="1800" dirty="0">
                        <a:latin typeface="Raleway" panose="020B0604020202020204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88474412"/>
                  </a:ext>
                </a:extLst>
              </a:tr>
            </a:tbl>
          </a:graphicData>
        </a:graphic>
      </p:graphicFrame>
      <p:sp>
        <p:nvSpPr>
          <p:cNvPr id="2" name="CasellaDiTesto 1"/>
          <p:cNvSpPr txBox="1"/>
          <p:nvPr/>
        </p:nvSpPr>
        <p:spPr>
          <a:xfrm>
            <a:off x="267246" y="4133678"/>
            <a:ext cx="519883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 b="1" dirty="0" smtClean="0">
                <a:solidFill>
                  <a:srgbClr val="FB8C00"/>
                </a:solidFill>
                <a:latin typeface="Raleway" panose="020B0604020202020204"/>
              </a:rPr>
              <a:t>Researchers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rgbClr val="FB8C00"/>
              </a:solidFill>
              <a:effectLst/>
              <a:uLnTx/>
              <a:uFillTx/>
              <a:latin typeface="Raleway" panose="020B060402020202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604020202020204"/>
                <a:ea typeface="+mn-ea"/>
                <a:cs typeface="+mn-cs"/>
              </a:rPr>
              <a:t>1/5 M  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604020202020204"/>
                <a:ea typeface="+mn-ea"/>
                <a:cs typeface="+mn-cs"/>
              </a:rPr>
              <a:t>vs 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604020202020204"/>
                <a:ea typeface="+mn-ea"/>
                <a:cs typeface="+mn-cs"/>
              </a:rPr>
              <a:t>1/8 F  </a:t>
            </a:r>
            <a:r>
              <a:rPr lang="en-US" sz="2000" dirty="0" smtClean="0">
                <a:solidFill>
                  <a:prstClr val="white"/>
                </a:solidFill>
                <a:latin typeface="Raleway" panose="020B0604020202020204"/>
              </a:rPr>
              <a:t>arrive to the I (top) level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604020202020204"/>
                <a:ea typeface="+mn-ea"/>
                <a:cs typeface="+mn-cs"/>
              </a:rPr>
              <a:t> 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aleway" panose="020B060402020202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aleway" panose="020B060402020202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 b="1" dirty="0" smtClean="0">
                <a:solidFill>
                  <a:srgbClr val="FB8C00"/>
                </a:solidFill>
                <a:latin typeface="Raleway" panose="020B0604020202020204"/>
              </a:rPr>
              <a:t>Technologists</a:t>
            </a:r>
            <a:endParaRPr lang="en-US" sz="2000" b="1" dirty="0">
              <a:solidFill>
                <a:srgbClr val="FB8C00"/>
              </a:solidFill>
              <a:latin typeface="Raleway" panose="020B0604020202020204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604020202020204"/>
                <a:ea typeface="+mn-ea"/>
                <a:cs typeface="+mn-cs"/>
              </a:rPr>
              <a:t> 1/7 M  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604020202020204"/>
                <a:ea typeface="+mn-ea"/>
                <a:cs typeface="+mn-cs"/>
              </a:rPr>
              <a:t>vs  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604020202020204"/>
                <a:ea typeface="+mn-ea"/>
                <a:cs typeface="+mn-cs"/>
              </a:rPr>
              <a:t> 1/33 F </a:t>
            </a:r>
            <a:r>
              <a:rPr lang="en-US" sz="2000" dirty="0" smtClean="0">
                <a:solidFill>
                  <a:prstClr val="white"/>
                </a:solidFill>
                <a:latin typeface="Raleway" panose="020B0604020202020204"/>
              </a:rPr>
              <a:t>arrive to the I (top) level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aleway" panose="020B060402020202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aleway" panose="020B0604020202020204"/>
              <a:ea typeface="+mn-ea"/>
              <a:cs typeface="+mn-cs"/>
            </a:endParaRPr>
          </a:p>
        </p:txBody>
      </p:sp>
      <p:sp>
        <p:nvSpPr>
          <p:cNvPr id="13" name="Segnaposto data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A. Badalà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Segnaposto numero diapositiva 14"/>
          <p:cNvSpPr>
            <a:spLocks noGrp="1"/>
          </p:cNvSpPr>
          <p:nvPr>
            <p:ph type="sldNum" sz="quarter" idx="12"/>
          </p:nvPr>
        </p:nvSpPr>
        <p:spPr>
          <a:xfrm>
            <a:off x="9082800" y="6356350"/>
            <a:ext cx="2743200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ABFB6E3-C8E3-4E8B-BF42-7D7CBB7BAD2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Rettangolo 11"/>
          <p:cNvSpPr/>
          <p:nvPr/>
        </p:nvSpPr>
        <p:spPr>
          <a:xfrm>
            <a:off x="7012639" y="0"/>
            <a:ext cx="5179361" cy="6858000"/>
          </a:xfrm>
          <a:prstGeom prst="rect">
            <a:avLst/>
          </a:prstGeom>
          <a:solidFill>
            <a:srgbClr val="FB8C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it-IT" dirty="0">
              <a:solidFill>
                <a:schemeClr val="bg1"/>
              </a:solidFill>
            </a:endParaRPr>
          </a:p>
        </p:txBody>
      </p:sp>
      <p:pic>
        <p:nvPicPr>
          <p:cNvPr id="16" name="Immagine 1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0416" y="-254980"/>
            <a:ext cx="2146768" cy="1317499"/>
          </a:xfrm>
          <a:prstGeom prst="rect">
            <a:avLst/>
          </a:prstGeom>
        </p:spPr>
      </p:pic>
      <p:sp>
        <p:nvSpPr>
          <p:cNvPr id="7" name="CasellaDiTesto 6"/>
          <p:cNvSpPr txBox="1"/>
          <p:nvPr/>
        </p:nvSpPr>
        <p:spPr>
          <a:xfrm>
            <a:off x="7134445" y="3561510"/>
            <a:ext cx="4691555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Mean</a:t>
            </a:r>
            <a:r>
              <a:rPr lang="it-IT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2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Italian</a:t>
            </a:r>
            <a:r>
              <a:rPr lang="it-IT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2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University</a:t>
            </a:r>
            <a:r>
              <a:rPr lang="it-IT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= 1.6 </a:t>
            </a:r>
          </a:p>
          <a:p>
            <a:r>
              <a:rPr lang="it-IT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Glass </a:t>
            </a:r>
            <a:r>
              <a:rPr lang="it-IT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ceiling</a:t>
            </a:r>
            <a:r>
              <a:rPr lang="it-IT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index</a:t>
            </a:r>
            <a:r>
              <a:rPr lang="it-IT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INFN</a:t>
            </a:r>
          </a:p>
          <a:p>
            <a:r>
              <a:rPr lang="it-IT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Researchers</a:t>
            </a:r>
            <a:r>
              <a:rPr lang="it-IT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1.34</a:t>
            </a:r>
          </a:p>
          <a:p>
            <a:r>
              <a:rPr lang="it-IT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Technologists</a:t>
            </a:r>
            <a:r>
              <a:rPr lang="it-IT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4.4</a:t>
            </a:r>
          </a:p>
          <a:p>
            <a:endParaRPr lang="en-US" dirty="0"/>
          </a:p>
        </p:txBody>
      </p:sp>
      <p:sp>
        <p:nvSpPr>
          <p:cNvPr id="11" name="CasellaDiTesto 10"/>
          <p:cNvSpPr txBox="1"/>
          <p:nvPr/>
        </p:nvSpPr>
        <p:spPr>
          <a:xfrm>
            <a:off x="7347805" y="1650014"/>
            <a:ext cx="362483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>
                <a:latin typeface="Arial Black" panose="020B0A04020102020204" pitchFamily="34" charset="0"/>
              </a:rPr>
              <a:t>Glass </a:t>
            </a:r>
            <a:r>
              <a:rPr lang="it-IT" dirty="0" err="1">
                <a:latin typeface="Arial Black" panose="020B0A04020102020204" pitchFamily="34" charset="0"/>
              </a:rPr>
              <a:t>ceiling</a:t>
            </a:r>
            <a:r>
              <a:rPr lang="it-IT" dirty="0">
                <a:latin typeface="Arial Black" panose="020B0A04020102020204" pitchFamily="34" charset="0"/>
              </a:rPr>
              <a:t> </a:t>
            </a:r>
            <a:r>
              <a:rPr lang="it-IT" dirty="0" err="1">
                <a:latin typeface="Arial Black" panose="020B0A04020102020204" pitchFamily="34" charset="0"/>
              </a:rPr>
              <a:t>index</a:t>
            </a:r>
            <a:r>
              <a:rPr lang="it-IT" dirty="0">
                <a:latin typeface="Arial Black" panose="020B0A04020102020204" pitchFamily="34" charset="0"/>
              </a:rPr>
              <a:t> = </a:t>
            </a:r>
            <a:r>
              <a:rPr lang="it-IT" dirty="0" err="1">
                <a:latin typeface="Arial Black" panose="020B0A04020102020204" pitchFamily="34" charset="0"/>
              </a:rPr>
              <a:t>total</a:t>
            </a:r>
            <a:r>
              <a:rPr lang="it-IT" dirty="0">
                <a:latin typeface="Arial Black" panose="020B0A04020102020204" pitchFamily="34" charset="0"/>
              </a:rPr>
              <a:t> </a:t>
            </a:r>
            <a:r>
              <a:rPr lang="it-IT" dirty="0" err="1" smtClean="0">
                <a:latin typeface="Arial Black" panose="020B0A04020102020204" pitchFamily="34" charset="0"/>
              </a:rPr>
              <a:t>fraction</a:t>
            </a:r>
            <a:r>
              <a:rPr lang="it-IT" dirty="0" smtClean="0">
                <a:latin typeface="Arial Black" panose="020B0A04020102020204" pitchFamily="34" charset="0"/>
              </a:rPr>
              <a:t> </a:t>
            </a:r>
            <a:r>
              <a:rPr lang="it-IT" dirty="0" err="1" smtClean="0">
                <a:latin typeface="Arial Black" panose="020B0A04020102020204" pitchFamily="34" charset="0"/>
              </a:rPr>
              <a:t>female</a:t>
            </a:r>
            <a:r>
              <a:rPr lang="it-IT" dirty="0" smtClean="0">
                <a:latin typeface="Arial Black" panose="020B0A04020102020204" pitchFamily="34" charset="0"/>
              </a:rPr>
              <a:t>/ </a:t>
            </a:r>
            <a:r>
              <a:rPr lang="it-IT" dirty="0" err="1" smtClean="0">
                <a:latin typeface="Arial Black" panose="020B0A04020102020204" pitchFamily="34" charset="0"/>
              </a:rPr>
              <a:t>fraction</a:t>
            </a:r>
            <a:r>
              <a:rPr lang="it-IT" dirty="0" smtClean="0">
                <a:latin typeface="Arial Black" panose="020B0A04020102020204" pitchFamily="34" charset="0"/>
              </a:rPr>
              <a:t> </a:t>
            </a:r>
            <a:r>
              <a:rPr lang="it-IT" dirty="0" err="1" smtClean="0">
                <a:latin typeface="Arial Black" panose="020B0A04020102020204" pitchFamily="34" charset="0"/>
              </a:rPr>
              <a:t>female</a:t>
            </a:r>
            <a:r>
              <a:rPr lang="it-IT" dirty="0" smtClean="0">
                <a:latin typeface="Arial Black" panose="020B0A04020102020204" pitchFamily="34" charset="0"/>
              </a:rPr>
              <a:t> </a:t>
            </a:r>
            <a:r>
              <a:rPr lang="it-IT" dirty="0">
                <a:latin typeface="Arial Black" panose="020B0A04020102020204" pitchFamily="34" charset="0"/>
              </a:rPr>
              <a:t>in first </a:t>
            </a:r>
            <a:r>
              <a:rPr lang="it-IT" dirty="0" err="1">
                <a:latin typeface="Arial Black" panose="020B0A04020102020204" pitchFamily="34" charset="0"/>
              </a:rPr>
              <a:t>level</a:t>
            </a:r>
            <a:r>
              <a:rPr lang="it-IT" dirty="0">
                <a:latin typeface="Arial Black" panose="020B0A0402010202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5957695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egnaposto data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A. Badalà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Segnaposto numero diapositiva 11"/>
          <p:cNvSpPr>
            <a:spLocks noGrp="1"/>
          </p:cNvSpPr>
          <p:nvPr>
            <p:ph type="sldNum" sz="quarter" idx="12"/>
          </p:nvPr>
        </p:nvSpPr>
        <p:spPr>
          <a:xfrm>
            <a:off x="9082800" y="6356350"/>
            <a:ext cx="2743200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ABFB6E3-C8E3-4E8B-BF42-7D7CBB7BAD2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8" name="Immagin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0416" y="-254980"/>
            <a:ext cx="2146768" cy="1317499"/>
          </a:xfrm>
          <a:prstGeom prst="rect">
            <a:avLst/>
          </a:prstGeom>
        </p:spPr>
      </p:pic>
      <p:pic>
        <p:nvPicPr>
          <p:cNvPr id="5" name="Immagine 4">
            <a:extLst>
              <a:ext uri="{FF2B5EF4-FFF2-40B4-BE49-F238E27FC236}">
                <a16:creationId xmlns:a16="http://schemas.microsoft.com/office/drawing/2014/main" id="{40C29C2B-0F64-0041-B531-7BCC182C3BD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34708" y="259752"/>
            <a:ext cx="6588835" cy="6279160"/>
          </a:xfrm>
          <a:prstGeom prst="rect">
            <a:avLst/>
          </a:prstGeom>
        </p:spPr>
      </p:pic>
      <p:sp>
        <p:nvSpPr>
          <p:cNvPr id="7" name="Titolo 1">
            <a:extLst>
              <a:ext uri="{FF2B5EF4-FFF2-40B4-BE49-F238E27FC236}">
                <a16:creationId xmlns:a16="http://schemas.microsoft.com/office/drawing/2014/main" id="{B1DF7CB4-FB77-C34F-A4C9-34BE7E304B4B}"/>
              </a:ext>
            </a:extLst>
          </p:cNvPr>
          <p:cNvSpPr txBox="1">
            <a:spLocks/>
          </p:cNvSpPr>
          <p:nvPr/>
        </p:nvSpPr>
        <p:spPr>
          <a:xfrm>
            <a:off x="106382" y="2823779"/>
            <a:ext cx="5028326" cy="1588127"/>
          </a:xfrm>
          <a:prstGeom prst="rect">
            <a:avLst/>
          </a:prstGeom>
        </p:spPr>
        <p:txBody>
          <a:bodyPr vert="horz" wrap="square" lIns="91440" tIns="45720" rIns="91440" bIns="45720" rtlCol="0" anchor="ctr" anchorCtr="1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 spc="-6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sz="4000" dirty="0">
                <a:solidFill>
                  <a:schemeClr val="bg1"/>
                </a:solidFill>
                <a:latin typeface="+mn-lt"/>
              </a:rPr>
              <a:t>The</a:t>
            </a:r>
            <a:r>
              <a:rPr lang="it-IT" sz="4000" dirty="0">
                <a:solidFill>
                  <a:schemeClr val="bg1"/>
                </a:solidFill>
              </a:rPr>
              <a:t> </a:t>
            </a:r>
            <a:r>
              <a:rPr lang="it-IT" sz="4400" dirty="0">
                <a:solidFill>
                  <a:schemeClr val="bg1"/>
                </a:solidFill>
              </a:rPr>
              <a:t>5 </a:t>
            </a:r>
            <a:r>
              <a:rPr lang="it-IT" sz="4400" dirty="0" err="1">
                <a:solidFill>
                  <a:schemeClr val="bg1"/>
                </a:solidFill>
              </a:rPr>
              <a:t>research</a:t>
            </a:r>
            <a:r>
              <a:rPr lang="it-IT" sz="4400" dirty="0">
                <a:solidFill>
                  <a:schemeClr val="bg1"/>
                </a:solidFill>
              </a:rPr>
              <a:t> </a:t>
            </a:r>
            <a:r>
              <a:rPr lang="it-IT" sz="4400" dirty="0" err="1">
                <a:solidFill>
                  <a:schemeClr val="bg1"/>
                </a:solidFill>
              </a:rPr>
              <a:t>lines</a:t>
            </a:r>
            <a:r>
              <a:rPr lang="it-IT" sz="4400" dirty="0">
                <a:solidFill>
                  <a:schemeClr val="bg1"/>
                </a:solidFill>
              </a:rPr>
              <a:t> </a:t>
            </a:r>
            <a:r>
              <a:rPr lang="it-IT" dirty="0">
                <a:solidFill>
                  <a:schemeClr val="bg1"/>
                </a:solidFill>
              </a:rPr>
              <a:t/>
            </a:r>
            <a:br>
              <a:rPr lang="it-IT" dirty="0">
                <a:solidFill>
                  <a:schemeClr val="bg1"/>
                </a:solidFill>
              </a:rPr>
            </a:br>
            <a:r>
              <a:rPr lang="it-IT" sz="3200" dirty="0">
                <a:solidFill>
                  <a:schemeClr val="bg1"/>
                </a:solidFill>
                <a:latin typeface="+mn-lt"/>
              </a:rPr>
              <a:t>and the National </a:t>
            </a:r>
          </a:p>
          <a:p>
            <a:r>
              <a:rPr lang="it-IT" sz="3200" dirty="0" err="1">
                <a:solidFill>
                  <a:schemeClr val="bg1"/>
                </a:solidFill>
                <a:latin typeface="+mn-lt"/>
              </a:rPr>
              <a:t>Scientific</a:t>
            </a:r>
            <a:r>
              <a:rPr lang="it-IT" sz="3200" dirty="0">
                <a:solidFill>
                  <a:schemeClr val="bg1"/>
                </a:solidFill>
                <a:latin typeface="+mn-lt"/>
              </a:rPr>
              <a:t> </a:t>
            </a:r>
            <a:r>
              <a:rPr lang="it-IT" sz="3200" dirty="0" err="1">
                <a:solidFill>
                  <a:schemeClr val="bg1"/>
                </a:solidFill>
                <a:latin typeface="+mn-lt"/>
              </a:rPr>
              <a:t>Committee</a:t>
            </a:r>
            <a:endParaRPr lang="it-IT" sz="3200" dirty="0">
              <a:solidFill>
                <a:schemeClr val="bg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985296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tangolo 2"/>
          <p:cNvSpPr/>
          <p:nvPr/>
        </p:nvSpPr>
        <p:spPr>
          <a:xfrm>
            <a:off x="7166344" y="0"/>
            <a:ext cx="5025656" cy="6858000"/>
          </a:xfrm>
          <a:prstGeom prst="rect">
            <a:avLst/>
          </a:prstGeom>
          <a:solidFill>
            <a:srgbClr val="FB8C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Rettangolo 5"/>
          <p:cNvSpPr/>
          <p:nvPr/>
        </p:nvSpPr>
        <p:spPr>
          <a:xfrm>
            <a:off x="86507" y="108788"/>
            <a:ext cx="696577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800" b="1" dirty="0" smtClean="0">
                <a:solidFill>
                  <a:prstClr val="white"/>
                </a:solidFill>
                <a:latin typeface="Raleway" panose="020B0604020202020204" charset="0"/>
              </a:rPr>
              <a:t>Women</a:t>
            </a:r>
            <a:r>
              <a:rPr kumimoji="0" lang="en-US" sz="4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604020202020204" charset="0"/>
                <a:ea typeface="+mn-ea"/>
                <a:cs typeface="+mn-cs"/>
              </a:rPr>
              <a:t> 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604020202020204" charset="0"/>
                <a:ea typeface="+mn-ea"/>
                <a:cs typeface="+mn-cs"/>
              </a:rPr>
              <a:t>in </a:t>
            </a:r>
            <a:r>
              <a:rPr kumimoji="0" lang="en-US" sz="4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604020202020204" charset="0"/>
                <a:ea typeface="+mn-ea"/>
                <a:cs typeface="+mn-cs"/>
              </a:rPr>
              <a:t>INFN </a:t>
            </a:r>
            <a:r>
              <a:rPr lang="en-US" sz="4800" b="1" dirty="0" smtClean="0">
                <a:solidFill>
                  <a:prstClr val="white"/>
                </a:solidFill>
                <a:latin typeface="Raleway" panose="020B0604020202020204" charset="0"/>
              </a:rPr>
              <a:t>National Scientific Committees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aleway" panose="020B0604020202020204" charset="0"/>
              <a:ea typeface="+mn-ea"/>
              <a:cs typeface="+mn-cs"/>
            </a:endParaRPr>
          </a:p>
        </p:txBody>
      </p:sp>
      <p:sp>
        <p:nvSpPr>
          <p:cNvPr id="11" name="Segnaposto data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A. Badalà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Segnaposto numero diapositiva 13"/>
          <p:cNvSpPr>
            <a:spLocks noGrp="1"/>
          </p:cNvSpPr>
          <p:nvPr>
            <p:ph type="sldNum" sz="quarter" idx="12"/>
          </p:nvPr>
        </p:nvSpPr>
        <p:spPr>
          <a:xfrm>
            <a:off x="9082800" y="6356350"/>
            <a:ext cx="2743200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ABFB6E3-C8E3-4E8B-BF42-7D7CBB7BAD2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CasellaDiTesto 3"/>
          <p:cNvSpPr txBox="1"/>
          <p:nvPr/>
        </p:nvSpPr>
        <p:spPr>
          <a:xfrm>
            <a:off x="7280406" y="729369"/>
            <a:ext cx="4797531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it-IT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Raleway" panose="020B0604020202020204" charset="0"/>
              <a:ea typeface="+mn-ea"/>
              <a:cs typeface="Arial" panose="020B0604020202020204" pitchFamily="34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it-IT" sz="18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604020202020204" charset="0"/>
                <a:ea typeface="+mn-ea"/>
                <a:cs typeface="Arial" panose="020B0604020202020204" pitchFamily="34" charset="0"/>
              </a:rPr>
              <a:t>Fraction</a:t>
            </a:r>
            <a:r>
              <a:rPr kumimoji="0" lang="it-IT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604020202020204" charset="0"/>
                <a:ea typeface="+mn-ea"/>
                <a:cs typeface="Arial" panose="020B0604020202020204" pitchFamily="34" charset="0"/>
              </a:rPr>
              <a:t> of </a:t>
            </a:r>
            <a:r>
              <a:rPr kumimoji="0" lang="it-IT" sz="18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604020202020204" charset="0"/>
                <a:ea typeface="+mn-ea"/>
                <a:cs typeface="Arial" panose="020B0604020202020204" pitchFamily="34" charset="0"/>
              </a:rPr>
              <a:t>women</a:t>
            </a:r>
            <a:r>
              <a:rPr kumimoji="0" lang="it-IT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604020202020204" charset="0"/>
                <a:ea typeface="+mn-ea"/>
                <a:cs typeface="Arial" panose="020B0604020202020204" pitchFamily="34" charset="0"/>
              </a:rPr>
              <a:t> with </a:t>
            </a:r>
            <a:r>
              <a:rPr kumimoji="0" lang="it-IT" sz="18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604020202020204" charset="0"/>
                <a:ea typeface="+mn-ea"/>
                <a:cs typeface="Arial" panose="020B0604020202020204" pitchFamily="34" charset="0"/>
              </a:rPr>
              <a:t>scientific</a:t>
            </a:r>
            <a:r>
              <a:rPr kumimoji="0" lang="it-IT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60402020202020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it-IT" sz="18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604020202020204" charset="0"/>
                <a:ea typeface="+mn-ea"/>
                <a:cs typeface="Arial" panose="020B0604020202020204" pitchFamily="34" charset="0"/>
              </a:rPr>
              <a:t>responsibilities</a:t>
            </a:r>
            <a:r>
              <a:rPr lang="it-IT" dirty="0" smtClean="0">
                <a:solidFill>
                  <a:prstClr val="black"/>
                </a:solidFill>
                <a:latin typeface="Raleway" panose="020B0604020202020204" charset="0"/>
                <a:cs typeface="Arial" panose="020B0604020202020204" pitchFamily="34" charset="0"/>
              </a:rPr>
              <a:t> </a:t>
            </a:r>
            <a:r>
              <a:rPr kumimoji="0" lang="it-IT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604020202020204" charset="0"/>
                <a:ea typeface="+mn-ea"/>
                <a:cs typeface="Arial" panose="020B0604020202020204" pitchFamily="34" charset="0"/>
              </a:rPr>
              <a:t>(</a:t>
            </a:r>
            <a:r>
              <a:rPr kumimoji="0" lang="it-IT" sz="18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604020202020204" charset="0"/>
                <a:ea typeface="+mn-ea"/>
                <a:cs typeface="Arial" panose="020B0604020202020204" pitchFamily="34" charset="0"/>
              </a:rPr>
              <a:t>national</a:t>
            </a:r>
            <a:r>
              <a:rPr kumimoji="0" lang="it-IT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604020202020204" charset="0"/>
                <a:ea typeface="+mn-ea"/>
                <a:cs typeface="Arial" panose="020B0604020202020204" pitchFamily="34" charset="0"/>
              </a:rPr>
              <a:t> or</a:t>
            </a:r>
            <a:r>
              <a:rPr kumimoji="0" lang="it-IT" sz="18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60402020202020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it-IT" sz="18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604020202020204" charset="0"/>
                <a:ea typeface="+mn-ea"/>
                <a:cs typeface="Arial" panose="020B0604020202020204" pitchFamily="34" charset="0"/>
              </a:rPr>
              <a:t>local</a:t>
            </a:r>
            <a:r>
              <a:rPr kumimoji="0" lang="it-IT" sz="18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604020202020204" charset="0"/>
                <a:ea typeface="+mn-ea"/>
                <a:cs typeface="Arial" panose="020B0604020202020204" pitchFamily="34" charset="0"/>
              </a:rPr>
              <a:t> </a:t>
            </a:r>
            <a:r>
              <a:rPr lang="it-IT" dirty="0" err="1" smtClean="0">
                <a:solidFill>
                  <a:prstClr val="black"/>
                </a:solidFill>
                <a:latin typeface="Raleway" panose="020B0604020202020204" charset="0"/>
                <a:cs typeface="Arial" panose="020B0604020202020204" pitchFamily="34" charset="0"/>
              </a:rPr>
              <a:t>principal</a:t>
            </a:r>
            <a:r>
              <a:rPr lang="it-IT" dirty="0" smtClean="0">
                <a:solidFill>
                  <a:prstClr val="black"/>
                </a:solidFill>
                <a:latin typeface="Raleway" panose="020B0604020202020204" charset="0"/>
                <a:cs typeface="Arial" panose="020B0604020202020204" pitchFamily="34" charset="0"/>
              </a:rPr>
              <a:t> investigator</a:t>
            </a:r>
            <a:r>
              <a:rPr kumimoji="0" lang="it-IT" sz="18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604020202020204" charset="0"/>
                <a:ea typeface="+mn-ea"/>
                <a:cs typeface="Arial" panose="020B0604020202020204" pitchFamily="34" charset="0"/>
              </a:rPr>
              <a:t> or </a:t>
            </a:r>
            <a:r>
              <a:rPr kumimoji="0" lang="it-IT" sz="18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604020202020204" charset="0"/>
                <a:ea typeface="+mn-ea"/>
                <a:cs typeface="Arial" panose="020B0604020202020204" pitchFamily="34" charset="0"/>
              </a:rPr>
              <a:t>scientific</a:t>
            </a:r>
            <a:r>
              <a:rPr kumimoji="0" lang="it-IT" sz="18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604020202020204" charset="0"/>
                <a:ea typeface="+mn-ea"/>
                <a:cs typeface="Arial" panose="020B0604020202020204" pitchFamily="34" charset="0"/>
              </a:rPr>
              <a:t> coordinator)</a:t>
            </a:r>
            <a:r>
              <a:rPr kumimoji="0" lang="it-IT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60402020202020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it-IT" sz="18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604020202020204" charset="0"/>
                <a:ea typeface="+mn-ea"/>
                <a:cs typeface="Arial" panose="020B0604020202020204" pitchFamily="34" charset="0"/>
              </a:rPr>
              <a:t>is</a:t>
            </a:r>
            <a:r>
              <a:rPr kumimoji="0" lang="it-IT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60402020202020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it-IT" sz="18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604020202020204" charset="0"/>
                <a:ea typeface="+mn-ea"/>
                <a:cs typeface="Arial" panose="020B0604020202020204" pitchFamily="34" charset="0"/>
              </a:rPr>
              <a:t>larger</a:t>
            </a:r>
            <a:r>
              <a:rPr kumimoji="0" lang="it-IT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604020202020204" charset="0"/>
                <a:ea typeface="+mn-ea"/>
                <a:cs typeface="Arial" panose="020B0604020202020204" pitchFamily="34" charset="0"/>
              </a:rPr>
              <a:t> or</a:t>
            </a:r>
            <a:r>
              <a:rPr kumimoji="0" lang="it-IT" sz="18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60402020202020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it-IT" sz="18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604020202020204" charset="0"/>
                <a:ea typeface="+mn-ea"/>
                <a:cs typeface="Arial" panose="020B0604020202020204" pitchFamily="34" charset="0"/>
              </a:rPr>
              <a:t>equal</a:t>
            </a:r>
            <a:r>
              <a:rPr kumimoji="0" lang="it-IT" sz="18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60402020202020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it-IT" sz="18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604020202020204" charset="0"/>
                <a:ea typeface="+mn-ea"/>
                <a:cs typeface="Arial" panose="020B0604020202020204" pitchFamily="34" charset="0"/>
              </a:rPr>
              <a:t>than</a:t>
            </a:r>
            <a:r>
              <a:rPr kumimoji="0" lang="it-IT" sz="18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604020202020204" charset="0"/>
                <a:ea typeface="+mn-ea"/>
                <a:cs typeface="Arial" panose="020B0604020202020204" pitchFamily="34" charset="0"/>
              </a:rPr>
              <a:t> the </a:t>
            </a:r>
            <a:r>
              <a:rPr kumimoji="0" lang="it-IT" sz="18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604020202020204" charset="0"/>
                <a:ea typeface="+mn-ea"/>
                <a:cs typeface="Arial" panose="020B0604020202020204" pitchFamily="34" charset="0"/>
              </a:rPr>
              <a:t>female</a:t>
            </a:r>
            <a:r>
              <a:rPr kumimoji="0" lang="it-IT" sz="18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60402020202020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it-IT" sz="18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604020202020204" charset="0"/>
                <a:ea typeface="+mn-ea"/>
                <a:cs typeface="Arial" panose="020B0604020202020204" pitchFamily="34" charset="0"/>
              </a:rPr>
              <a:t>fraction</a:t>
            </a:r>
            <a:r>
              <a:rPr kumimoji="0" lang="it-IT" sz="18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604020202020204" charset="0"/>
                <a:ea typeface="+mn-ea"/>
                <a:cs typeface="Arial" panose="020B0604020202020204" pitchFamily="34" charset="0"/>
              </a:rPr>
              <a:t> in the National </a:t>
            </a:r>
            <a:r>
              <a:rPr kumimoji="0" lang="it-IT" sz="18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604020202020204" charset="0"/>
                <a:ea typeface="+mn-ea"/>
                <a:cs typeface="Arial" panose="020B0604020202020204" pitchFamily="34" charset="0"/>
              </a:rPr>
              <a:t>Scientific</a:t>
            </a:r>
            <a:r>
              <a:rPr kumimoji="0" lang="it-IT" sz="18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60402020202020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it-IT" sz="18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604020202020204" charset="0"/>
                <a:ea typeface="+mn-ea"/>
                <a:cs typeface="Arial" panose="020B0604020202020204" pitchFamily="34" charset="0"/>
              </a:rPr>
              <a:t>Committees</a:t>
            </a:r>
            <a:r>
              <a:rPr lang="it-IT" dirty="0">
                <a:solidFill>
                  <a:prstClr val="black"/>
                </a:solidFill>
                <a:latin typeface="Raleway" panose="020B0604020202020204" charset="0"/>
                <a:cs typeface="Arial" panose="020B0604020202020204" pitchFamily="34" charset="0"/>
              </a:rPr>
              <a:t>.</a:t>
            </a:r>
            <a:r>
              <a:rPr kumimoji="0" lang="it-IT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604020202020204" charset="0"/>
                <a:ea typeface="+mn-ea"/>
                <a:cs typeface="Arial" panose="020B0604020202020204" pitchFamily="34" charset="0"/>
              </a:rPr>
              <a:t> </a:t>
            </a:r>
            <a:endParaRPr kumimoji="0" lang="it-IT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Raleway" panose="020B0604020202020204" charset="0"/>
              <a:ea typeface="+mn-ea"/>
              <a:cs typeface="Arial" panose="020B0604020202020204" pitchFamily="34" charset="0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it-IT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aleway" panose="020B0604020202020204" charset="0"/>
              <a:ea typeface="+mn-ea"/>
              <a:cs typeface="Arial" panose="020B0604020202020204" pitchFamily="34" charset="0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it-IT" sz="18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Raleway" panose="020B0604020202020204" charset="0"/>
                <a:ea typeface="+mn-ea"/>
                <a:cs typeface="Arial" panose="020B0604020202020204" pitchFamily="34" charset="0"/>
              </a:rPr>
              <a:t>Orizontal</a:t>
            </a:r>
            <a:r>
              <a:rPr kumimoji="0" lang="it-IT" sz="1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Raleway" panose="020B060402020202020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it-IT" sz="18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Raleway" panose="020B0604020202020204" charset="0"/>
                <a:ea typeface="+mn-ea"/>
                <a:cs typeface="Arial" panose="020B0604020202020204" pitchFamily="34" charset="0"/>
              </a:rPr>
              <a:t>segregation</a:t>
            </a:r>
            <a:r>
              <a:rPr kumimoji="0" lang="it-IT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604020202020204" charset="0"/>
                <a:ea typeface="+mn-ea"/>
                <a:cs typeface="Arial" panose="020B0604020202020204" pitchFamily="34" charset="0"/>
              </a:rPr>
              <a:t>: </a:t>
            </a:r>
            <a:r>
              <a:rPr kumimoji="0" lang="it-IT" sz="18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604020202020204" charset="0"/>
                <a:ea typeface="+mn-ea"/>
                <a:cs typeface="Arial" panose="020B0604020202020204" pitchFamily="34" charset="0"/>
              </a:rPr>
              <a:t>Fraction</a:t>
            </a:r>
            <a:r>
              <a:rPr kumimoji="0" lang="it-IT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604020202020204" charset="0"/>
                <a:ea typeface="+mn-ea"/>
                <a:cs typeface="Arial" panose="020B0604020202020204" pitchFamily="34" charset="0"/>
              </a:rPr>
              <a:t> of </a:t>
            </a:r>
            <a:r>
              <a:rPr kumimoji="0" lang="it-IT" sz="18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604020202020204" charset="0"/>
                <a:ea typeface="+mn-ea"/>
                <a:cs typeface="Arial" panose="020B0604020202020204" pitchFamily="34" charset="0"/>
              </a:rPr>
              <a:t>women</a:t>
            </a:r>
            <a:r>
              <a:rPr kumimoji="0" lang="it-IT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604020202020204" charset="0"/>
                <a:ea typeface="+mn-ea"/>
                <a:cs typeface="Arial" panose="020B0604020202020204" pitchFamily="34" charset="0"/>
              </a:rPr>
              <a:t> in </a:t>
            </a:r>
            <a:r>
              <a:rPr kumimoji="0" lang="it-IT" sz="18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604020202020204" charset="0"/>
                <a:ea typeface="+mn-ea"/>
                <a:cs typeface="Arial" panose="020B0604020202020204" pitchFamily="34" charset="0"/>
              </a:rPr>
              <a:t>Theoretical</a:t>
            </a:r>
            <a:r>
              <a:rPr kumimoji="0" lang="it-IT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60402020202020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it-IT" sz="18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604020202020204" charset="0"/>
                <a:ea typeface="+mn-ea"/>
                <a:cs typeface="Arial" panose="020B0604020202020204" pitchFamily="34" charset="0"/>
              </a:rPr>
              <a:t>Physics</a:t>
            </a:r>
            <a:r>
              <a:rPr kumimoji="0" lang="it-IT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60402020202020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it-IT" sz="18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604020202020204" charset="0"/>
                <a:ea typeface="+mn-ea"/>
                <a:cs typeface="Arial" panose="020B0604020202020204" pitchFamily="34" charset="0"/>
              </a:rPr>
              <a:t>Committee</a:t>
            </a:r>
            <a:r>
              <a:rPr kumimoji="0" lang="it-IT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60402020202020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it-IT" sz="18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604020202020204" charset="0"/>
                <a:ea typeface="+mn-ea"/>
                <a:cs typeface="Arial" panose="020B0604020202020204" pitchFamily="34" charset="0"/>
              </a:rPr>
              <a:t>is</a:t>
            </a:r>
            <a:r>
              <a:rPr kumimoji="0" lang="it-IT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60402020202020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it-IT" sz="18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604020202020204" charset="0"/>
                <a:ea typeface="+mn-ea"/>
                <a:cs typeface="Arial" panose="020B0604020202020204" pitchFamily="34" charset="0"/>
              </a:rPr>
              <a:t>lower</a:t>
            </a:r>
            <a:r>
              <a:rPr kumimoji="0" lang="it-IT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60402020202020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it-IT" sz="18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604020202020204" charset="0"/>
                <a:ea typeface="+mn-ea"/>
                <a:cs typeface="Arial" panose="020B0604020202020204" pitchFamily="34" charset="0"/>
              </a:rPr>
              <a:t>than</a:t>
            </a:r>
            <a:r>
              <a:rPr kumimoji="0" lang="it-IT" sz="18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604020202020204" charset="0"/>
                <a:ea typeface="+mn-ea"/>
                <a:cs typeface="Arial" panose="020B0604020202020204" pitchFamily="34" charset="0"/>
              </a:rPr>
              <a:t> in </a:t>
            </a:r>
            <a:r>
              <a:rPr kumimoji="0" lang="it-IT" sz="18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604020202020204" charset="0"/>
                <a:ea typeface="+mn-ea"/>
                <a:cs typeface="Arial" panose="020B0604020202020204" pitchFamily="34" charset="0"/>
              </a:rPr>
              <a:t>other</a:t>
            </a:r>
            <a:r>
              <a:rPr kumimoji="0" lang="it-IT" sz="18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60402020202020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it-IT" sz="18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604020202020204" charset="0"/>
                <a:ea typeface="+mn-ea"/>
                <a:cs typeface="Arial" panose="020B0604020202020204" pitchFamily="34" charset="0"/>
              </a:rPr>
              <a:t>Scientific</a:t>
            </a:r>
            <a:r>
              <a:rPr kumimoji="0" lang="it-IT" sz="18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60402020202020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it-IT" sz="18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604020202020204" charset="0"/>
                <a:ea typeface="+mn-ea"/>
                <a:cs typeface="Arial" panose="020B0604020202020204" pitchFamily="34" charset="0"/>
              </a:rPr>
              <a:t>Committees</a:t>
            </a:r>
            <a:r>
              <a:rPr lang="it-IT" dirty="0">
                <a:solidFill>
                  <a:prstClr val="black"/>
                </a:solidFill>
                <a:latin typeface="Raleway" panose="020B0604020202020204" charset="0"/>
                <a:cs typeface="Arial" panose="020B0604020202020204" pitchFamily="34" charset="0"/>
              </a:rPr>
              <a:t>.</a:t>
            </a:r>
            <a:endParaRPr kumimoji="0" lang="it-IT" sz="1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Raleway" panose="020B0604020202020204" charset="0"/>
              <a:ea typeface="+mn-ea"/>
              <a:cs typeface="Arial" panose="020B0604020202020204" pitchFamily="34" charset="0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it-IT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aleway" panose="020B0604020202020204" charset="0"/>
              <a:ea typeface="+mn-ea"/>
              <a:cs typeface="Arial" panose="020B0604020202020204" pitchFamily="34" charset="0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it-IT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604020202020204" charset="0"/>
                <a:ea typeface="+mn-ea"/>
                <a:cs typeface="Arial" panose="020B0604020202020204" pitchFamily="34" charset="0"/>
              </a:rPr>
              <a:t>In the last </a:t>
            </a:r>
            <a:r>
              <a:rPr kumimoji="0" lang="it-IT" sz="18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604020202020204" charset="0"/>
                <a:ea typeface="+mn-ea"/>
                <a:cs typeface="Arial" panose="020B0604020202020204" pitchFamily="34" charset="0"/>
              </a:rPr>
              <a:t>years</a:t>
            </a:r>
            <a:r>
              <a:rPr kumimoji="0" lang="it-IT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604020202020204" charset="0"/>
                <a:ea typeface="+mn-ea"/>
                <a:cs typeface="Arial" panose="020B0604020202020204" pitchFamily="34" charset="0"/>
              </a:rPr>
              <a:t> a </a:t>
            </a:r>
            <a:r>
              <a:rPr kumimoji="0" lang="it-IT" sz="18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604020202020204" charset="0"/>
                <a:ea typeface="+mn-ea"/>
                <a:cs typeface="Arial" panose="020B0604020202020204" pitchFamily="34" charset="0"/>
              </a:rPr>
              <a:t>decrease</a:t>
            </a:r>
            <a:r>
              <a:rPr kumimoji="0" lang="it-IT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604020202020204" charset="0"/>
                <a:ea typeface="+mn-ea"/>
                <a:cs typeface="Arial" panose="020B0604020202020204" pitchFamily="34" charset="0"/>
              </a:rPr>
              <a:t> of </a:t>
            </a:r>
            <a:r>
              <a:rPr lang="it-IT" dirty="0" smtClean="0">
                <a:solidFill>
                  <a:prstClr val="black"/>
                </a:solidFill>
                <a:latin typeface="Raleway" panose="020B0604020202020204" charset="0"/>
                <a:cs typeface="Arial" panose="020B0604020202020204" pitchFamily="34" charset="0"/>
              </a:rPr>
              <a:t>the </a:t>
            </a:r>
            <a:r>
              <a:rPr lang="it-IT" dirty="0" err="1" smtClean="0">
                <a:solidFill>
                  <a:prstClr val="black"/>
                </a:solidFill>
                <a:latin typeface="Raleway" panose="020B0604020202020204" charset="0"/>
                <a:cs typeface="Arial" panose="020B0604020202020204" pitchFamily="34" charset="0"/>
              </a:rPr>
              <a:t>fraction</a:t>
            </a:r>
            <a:r>
              <a:rPr lang="it-IT" dirty="0" smtClean="0">
                <a:solidFill>
                  <a:prstClr val="black"/>
                </a:solidFill>
                <a:latin typeface="Raleway" panose="020B0604020202020204" charset="0"/>
                <a:cs typeface="Arial" panose="020B0604020202020204" pitchFamily="34" charset="0"/>
              </a:rPr>
              <a:t> of </a:t>
            </a:r>
            <a:r>
              <a:rPr lang="it-IT" dirty="0" err="1" smtClean="0">
                <a:solidFill>
                  <a:prstClr val="black"/>
                </a:solidFill>
                <a:latin typeface="Raleway" panose="020B0604020202020204" charset="0"/>
                <a:cs typeface="Arial" panose="020B0604020202020204" pitchFamily="34" charset="0"/>
              </a:rPr>
              <a:t>women</a:t>
            </a:r>
            <a:r>
              <a:rPr kumimoji="0" lang="it-IT" sz="18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604020202020204" charset="0"/>
                <a:ea typeface="+mn-ea"/>
                <a:cs typeface="Arial" panose="020B0604020202020204" pitchFamily="34" charset="0"/>
              </a:rPr>
              <a:t> with </a:t>
            </a:r>
            <a:r>
              <a:rPr kumimoji="0" lang="it-IT" sz="18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604020202020204" charset="0"/>
                <a:ea typeface="+mn-ea"/>
                <a:cs typeface="Arial" panose="020B0604020202020204" pitchFamily="34" charset="0"/>
              </a:rPr>
              <a:t>scientific</a:t>
            </a:r>
            <a:r>
              <a:rPr kumimoji="0" lang="it-IT" sz="18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60402020202020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it-IT" sz="18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604020202020204" charset="0"/>
                <a:ea typeface="+mn-ea"/>
                <a:cs typeface="Arial" panose="020B0604020202020204" pitchFamily="34" charset="0"/>
              </a:rPr>
              <a:t>responsabilities</a:t>
            </a:r>
            <a:r>
              <a:rPr kumimoji="0" lang="it-IT" sz="18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60402020202020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it-IT" sz="18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604020202020204" charset="0"/>
                <a:ea typeface="+mn-ea"/>
                <a:cs typeface="Arial" panose="020B0604020202020204" pitchFamily="34" charset="0"/>
              </a:rPr>
              <a:t>has</a:t>
            </a:r>
            <a:r>
              <a:rPr kumimoji="0" lang="it-IT" sz="18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60402020202020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it-IT" sz="18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604020202020204" charset="0"/>
                <a:ea typeface="+mn-ea"/>
                <a:cs typeface="Arial" panose="020B0604020202020204" pitchFamily="34" charset="0"/>
              </a:rPr>
              <a:t>been</a:t>
            </a:r>
            <a:r>
              <a:rPr kumimoji="0" lang="it-IT" sz="18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60402020202020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it-IT" sz="18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604020202020204" charset="0"/>
                <a:ea typeface="+mn-ea"/>
                <a:cs typeface="Arial" panose="020B0604020202020204" pitchFamily="34" charset="0"/>
              </a:rPr>
              <a:t>observed</a:t>
            </a:r>
            <a:r>
              <a:rPr kumimoji="0" lang="it-IT" sz="18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604020202020204" charset="0"/>
                <a:ea typeface="+mn-ea"/>
                <a:cs typeface="Arial" panose="020B0604020202020204" pitchFamily="34" charset="0"/>
              </a:rPr>
              <a:t>  </a:t>
            </a:r>
            <a:r>
              <a:rPr lang="it-IT" dirty="0" smtClean="0">
                <a:solidFill>
                  <a:prstClr val="black"/>
                </a:solidFill>
                <a:latin typeface="Raleway" panose="020B0604020202020204" charset="0"/>
                <a:cs typeface="Arial" panose="020B0604020202020204" pitchFamily="34" charset="0"/>
              </a:rPr>
              <a:t>in NSC </a:t>
            </a:r>
            <a:r>
              <a:rPr lang="it-IT" dirty="0" err="1" smtClean="0">
                <a:solidFill>
                  <a:prstClr val="black"/>
                </a:solidFill>
                <a:latin typeface="Raleway" panose="020B0604020202020204" charset="0"/>
                <a:cs typeface="Arial" panose="020B0604020202020204" pitchFamily="34" charset="0"/>
              </a:rPr>
              <a:t>devoted</a:t>
            </a:r>
            <a:r>
              <a:rPr lang="it-IT" dirty="0" smtClean="0">
                <a:solidFill>
                  <a:prstClr val="black"/>
                </a:solidFill>
                <a:latin typeface="Raleway" panose="020B0604020202020204" charset="0"/>
                <a:cs typeface="Arial" panose="020B0604020202020204" pitchFamily="34" charset="0"/>
              </a:rPr>
              <a:t> to </a:t>
            </a:r>
            <a:r>
              <a:rPr lang="it-IT" dirty="0" err="1" smtClean="0">
                <a:solidFill>
                  <a:prstClr val="black"/>
                </a:solidFill>
                <a:latin typeface="Raleway" panose="020B0604020202020204" charset="0"/>
                <a:cs typeface="Arial" panose="020B0604020202020204" pitchFamily="34" charset="0"/>
              </a:rPr>
              <a:t>subnuclear</a:t>
            </a:r>
            <a:r>
              <a:rPr lang="it-IT" dirty="0" smtClean="0">
                <a:solidFill>
                  <a:prstClr val="black"/>
                </a:solidFill>
                <a:latin typeface="Raleway" panose="020B0604020202020204" charset="0"/>
                <a:cs typeface="Arial" panose="020B0604020202020204" pitchFamily="34" charset="0"/>
              </a:rPr>
              <a:t>  </a:t>
            </a:r>
            <a:r>
              <a:rPr lang="it-IT" dirty="0" err="1" smtClean="0">
                <a:solidFill>
                  <a:prstClr val="black"/>
                </a:solidFill>
                <a:latin typeface="Raleway" panose="020B0604020202020204" charset="0"/>
                <a:cs typeface="Arial" panose="020B0604020202020204" pitchFamily="34" charset="0"/>
              </a:rPr>
              <a:t>physics</a:t>
            </a:r>
            <a:r>
              <a:rPr lang="it-IT" dirty="0" smtClean="0">
                <a:solidFill>
                  <a:prstClr val="black"/>
                </a:solidFill>
                <a:latin typeface="Raleway" panose="020B0604020202020204" charset="0"/>
                <a:cs typeface="Arial" panose="020B0604020202020204" pitchFamily="34" charset="0"/>
              </a:rPr>
              <a:t>.</a:t>
            </a:r>
            <a:r>
              <a:rPr kumimoji="0" lang="it-IT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60402020202020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it-IT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604020202020204" charset="0"/>
                <a:ea typeface="+mn-ea"/>
                <a:cs typeface="Arial" panose="020B0604020202020204" pitchFamily="34" charset="0"/>
              </a:rPr>
              <a:t>.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it-IT" dirty="0">
              <a:solidFill>
                <a:prstClr val="white"/>
              </a:solidFill>
              <a:latin typeface="Raleway" panose="020B060402020202020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it-IT" dirty="0" err="1">
                <a:solidFill>
                  <a:prstClr val="black"/>
                </a:solidFill>
                <a:latin typeface="Raleway" panose="020B0604020202020204" charset="0"/>
                <a:cs typeface="Arial" panose="020B0604020202020204" pitchFamily="34" charset="0"/>
              </a:rPr>
              <a:t>Fraction</a:t>
            </a:r>
            <a:r>
              <a:rPr lang="it-IT" dirty="0">
                <a:solidFill>
                  <a:prstClr val="black"/>
                </a:solidFill>
                <a:latin typeface="Raleway" panose="020B0604020202020204" charset="0"/>
                <a:cs typeface="Arial" panose="020B0604020202020204" pitchFamily="34" charset="0"/>
              </a:rPr>
              <a:t> </a:t>
            </a:r>
            <a:r>
              <a:rPr lang="it-IT" dirty="0" smtClean="0">
                <a:solidFill>
                  <a:prstClr val="black"/>
                </a:solidFill>
                <a:latin typeface="Raleway" panose="020B0604020202020204" charset="0"/>
                <a:cs typeface="Arial" panose="020B0604020202020204" pitchFamily="34" charset="0"/>
              </a:rPr>
              <a:t>of </a:t>
            </a:r>
            <a:r>
              <a:rPr lang="it-IT" dirty="0" err="1" smtClean="0">
                <a:solidFill>
                  <a:prstClr val="black"/>
                </a:solidFill>
                <a:latin typeface="Raleway" panose="020B0604020202020204" charset="0"/>
                <a:cs typeface="Arial" panose="020B0604020202020204" pitchFamily="34" charset="0"/>
              </a:rPr>
              <a:t>female</a:t>
            </a:r>
            <a:r>
              <a:rPr lang="it-IT" dirty="0" smtClean="0">
                <a:solidFill>
                  <a:prstClr val="black"/>
                </a:solidFill>
                <a:latin typeface="Raleway" panose="020B0604020202020204" charset="0"/>
                <a:cs typeface="Arial" panose="020B0604020202020204" pitchFamily="34" charset="0"/>
              </a:rPr>
              <a:t> in </a:t>
            </a:r>
            <a:r>
              <a:rPr lang="it-IT" dirty="0">
                <a:solidFill>
                  <a:prstClr val="black"/>
                </a:solidFill>
                <a:latin typeface="Raleway" panose="020B0604020202020204" charset="0"/>
                <a:cs typeface="Arial" panose="020B0604020202020204" pitchFamily="34" charset="0"/>
              </a:rPr>
              <a:t>post-doc </a:t>
            </a:r>
            <a:r>
              <a:rPr lang="it-IT" dirty="0" smtClean="0">
                <a:solidFill>
                  <a:prstClr val="black"/>
                </a:solidFill>
                <a:latin typeface="Raleway" panose="020B0604020202020204" charset="0"/>
                <a:cs typeface="Arial" panose="020B0604020202020204" pitchFamily="34" charset="0"/>
              </a:rPr>
              <a:t>positions </a:t>
            </a:r>
            <a:r>
              <a:rPr lang="it-IT" dirty="0" err="1" smtClean="0">
                <a:solidFill>
                  <a:prstClr val="black"/>
                </a:solidFill>
                <a:latin typeface="Raleway" panose="020B0604020202020204" charset="0"/>
                <a:cs typeface="Arial" panose="020B0604020202020204" pitchFamily="34" charset="0"/>
              </a:rPr>
              <a:t>is</a:t>
            </a:r>
            <a:r>
              <a:rPr lang="it-IT" dirty="0" smtClean="0">
                <a:solidFill>
                  <a:prstClr val="black"/>
                </a:solidFill>
                <a:latin typeface="Raleway" panose="020B0604020202020204" charset="0"/>
                <a:cs typeface="Arial" panose="020B0604020202020204" pitchFamily="34" charset="0"/>
              </a:rPr>
              <a:t> </a:t>
            </a:r>
            <a:r>
              <a:rPr lang="it-IT" dirty="0" err="1">
                <a:solidFill>
                  <a:prstClr val="black"/>
                </a:solidFill>
                <a:latin typeface="Raleway" panose="020B0604020202020204" charset="0"/>
                <a:cs typeface="Arial" panose="020B0604020202020204" pitchFamily="34" charset="0"/>
              </a:rPr>
              <a:t>stable</a:t>
            </a:r>
            <a:r>
              <a:rPr lang="it-IT" dirty="0">
                <a:solidFill>
                  <a:prstClr val="black"/>
                </a:solidFill>
                <a:latin typeface="Raleway" panose="020B0604020202020204" charset="0"/>
                <a:cs typeface="Arial" panose="020B0604020202020204" pitchFamily="34" charset="0"/>
              </a:rPr>
              <a:t> and </a:t>
            </a:r>
            <a:r>
              <a:rPr lang="it-IT" dirty="0" err="1">
                <a:solidFill>
                  <a:prstClr val="black"/>
                </a:solidFill>
                <a:latin typeface="Raleway" panose="020B0604020202020204" charset="0"/>
                <a:cs typeface="Arial" panose="020B0604020202020204" pitchFamily="34" charset="0"/>
              </a:rPr>
              <a:t>it</a:t>
            </a:r>
            <a:r>
              <a:rPr lang="it-IT" dirty="0">
                <a:solidFill>
                  <a:prstClr val="black"/>
                </a:solidFill>
                <a:latin typeface="Raleway" panose="020B0604020202020204" charset="0"/>
                <a:cs typeface="Arial" panose="020B0604020202020204" pitchFamily="34" charset="0"/>
              </a:rPr>
              <a:t> </a:t>
            </a:r>
            <a:r>
              <a:rPr lang="it-IT" dirty="0" err="1">
                <a:solidFill>
                  <a:prstClr val="black"/>
                </a:solidFill>
                <a:latin typeface="Raleway" panose="020B0604020202020204" charset="0"/>
                <a:cs typeface="Arial" panose="020B0604020202020204" pitchFamily="34" charset="0"/>
              </a:rPr>
              <a:t>is</a:t>
            </a:r>
            <a:r>
              <a:rPr lang="it-IT" dirty="0">
                <a:solidFill>
                  <a:prstClr val="black"/>
                </a:solidFill>
                <a:latin typeface="Raleway" panose="020B0604020202020204" charset="0"/>
                <a:cs typeface="Arial" panose="020B0604020202020204" pitchFamily="34" charset="0"/>
              </a:rPr>
              <a:t> &gt;</a:t>
            </a:r>
            <a:r>
              <a:rPr lang="it-IT" dirty="0" smtClean="0">
                <a:solidFill>
                  <a:prstClr val="black"/>
                </a:solidFill>
                <a:latin typeface="Raleway" panose="020B0604020202020204" charset="0"/>
                <a:cs typeface="Arial" panose="020B0604020202020204" pitchFamily="34" charset="0"/>
              </a:rPr>
              <a:t> </a:t>
            </a:r>
            <a:r>
              <a:rPr lang="it-IT" dirty="0">
                <a:solidFill>
                  <a:prstClr val="black"/>
                </a:solidFill>
                <a:latin typeface="Raleway" panose="020B0604020202020204" charset="0"/>
                <a:cs typeface="Arial" panose="020B0604020202020204" pitchFamily="34" charset="0"/>
              </a:rPr>
              <a:t>30</a:t>
            </a:r>
            <a:r>
              <a:rPr lang="it-IT" dirty="0" smtClean="0">
                <a:solidFill>
                  <a:prstClr val="black"/>
                </a:solidFill>
                <a:latin typeface="Raleway" panose="020B0604020202020204" charset="0"/>
                <a:cs typeface="Arial" panose="020B0604020202020204" pitchFamily="34" charset="0"/>
              </a:rPr>
              <a:t>% (30% - 37%). </a:t>
            </a:r>
            <a:r>
              <a:rPr lang="it-IT" dirty="0">
                <a:solidFill>
                  <a:prstClr val="black"/>
                </a:solidFill>
                <a:latin typeface="Raleway" panose="020B0604020202020204" charset="0"/>
                <a:cs typeface="Arial" panose="020B0604020202020204" pitchFamily="34" charset="0"/>
              </a:rPr>
              <a:t>In </a:t>
            </a:r>
            <a:r>
              <a:rPr lang="it-IT" dirty="0" err="1">
                <a:solidFill>
                  <a:prstClr val="black"/>
                </a:solidFill>
                <a:latin typeface="Raleway" panose="020B0604020202020204" charset="0"/>
                <a:cs typeface="Arial" panose="020B0604020202020204" pitchFamily="34" charset="0"/>
              </a:rPr>
              <a:t>Theoretical</a:t>
            </a:r>
            <a:r>
              <a:rPr lang="it-IT" dirty="0">
                <a:solidFill>
                  <a:prstClr val="black"/>
                </a:solidFill>
                <a:latin typeface="Raleway" panose="020B0604020202020204" charset="0"/>
                <a:cs typeface="Arial" panose="020B0604020202020204" pitchFamily="34" charset="0"/>
              </a:rPr>
              <a:t> </a:t>
            </a:r>
            <a:r>
              <a:rPr lang="it-IT" dirty="0" err="1">
                <a:solidFill>
                  <a:prstClr val="black"/>
                </a:solidFill>
                <a:latin typeface="Raleway" panose="020B0604020202020204" charset="0"/>
                <a:cs typeface="Arial" panose="020B0604020202020204" pitchFamily="34" charset="0"/>
              </a:rPr>
              <a:t>Physics</a:t>
            </a:r>
            <a:r>
              <a:rPr lang="it-IT" dirty="0">
                <a:solidFill>
                  <a:prstClr val="black"/>
                </a:solidFill>
                <a:latin typeface="Raleway" panose="020B0604020202020204" charset="0"/>
                <a:cs typeface="Arial" panose="020B0604020202020204" pitchFamily="34" charset="0"/>
              </a:rPr>
              <a:t> </a:t>
            </a:r>
            <a:r>
              <a:rPr lang="it-IT" dirty="0" err="1">
                <a:solidFill>
                  <a:prstClr val="black"/>
                </a:solidFill>
                <a:latin typeface="Raleway" panose="020B0604020202020204" charset="0"/>
                <a:cs typeface="Arial" panose="020B0604020202020204" pitchFamily="34" charset="0"/>
              </a:rPr>
              <a:t>Committee</a:t>
            </a:r>
            <a:r>
              <a:rPr lang="it-IT" dirty="0">
                <a:solidFill>
                  <a:prstClr val="black"/>
                </a:solidFill>
                <a:latin typeface="Raleway" panose="020B0604020202020204" charset="0"/>
                <a:cs typeface="Arial" panose="020B0604020202020204" pitchFamily="34" charset="0"/>
              </a:rPr>
              <a:t> </a:t>
            </a:r>
            <a:r>
              <a:rPr lang="it-IT" dirty="0" err="1" smtClean="0">
                <a:solidFill>
                  <a:prstClr val="black"/>
                </a:solidFill>
                <a:latin typeface="Raleway" panose="020B0604020202020204" charset="0"/>
                <a:cs typeface="Arial" panose="020B0604020202020204" pitchFamily="34" charset="0"/>
              </a:rPr>
              <a:t>it</a:t>
            </a:r>
            <a:r>
              <a:rPr lang="it-IT" dirty="0" smtClean="0">
                <a:solidFill>
                  <a:prstClr val="black"/>
                </a:solidFill>
                <a:latin typeface="Raleway" panose="020B0604020202020204" charset="0"/>
                <a:cs typeface="Arial" panose="020B0604020202020204" pitchFamily="34" charset="0"/>
              </a:rPr>
              <a:t> </a:t>
            </a:r>
            <a:r>
              <a:rPr lang="it-IT" dirty="0" err="1" smtClean="0">
                <a:solidFill>
                  <a:prstClr val="black"/>
                </a:solidFill>
                <a:latin typeface="Raleway" panose="020B0604020202020204" charset="0"/>
                <a:cs typeface="Arial" panose="020B0604020202020204" pitchFamily="34" charset="0"/>
              </a:rPr>
              <a:t>is</a:t>
            </a:r>
            <a:r>
              <a:rPr lang="it-IT" dirty="0" smtClean="0">
                <a:solidFill>
                  <a:prstClr val="black"/>
                </a:solidFill>
                <a:latin typeface="Raleway" panose="020B0604020202020204" charset="0"/>
                <a:cs typeface="Arial" panose="020B0604020202020204" pitchFamily="34" charset="0"/>
              </a:rPr>
              <a:t> </a:t>
            </a:r>
            <a:r>
              <a:rPr lang="it-IT" dirty="0" err="1" smtClean="0">
                <a:solidFill>
                  <a:prstClr val="black"/>
                </a:solidFill>
                <a:latin typeface="Raleway" panose="020B0604020202020204" charset="0"/>
                <a:cs typeface="Arial" panose="020B0604020202020204" pitchFamily="34" charset="0"/>
              </a:rPr>
              <a:t>lower</a:t>
            </a:r>
            <a:r>
              <a:rPr lang="it-IT" dirty="0" smtClean="0">
                <a:solidFill>
                  <a:prstClr val="black"/>
                </a:solidFill>
                <a:latin typeface="Raleway" panose="020B0604020202020204" charset="0"/>
                <a:cs typeface="Arial" panose="020B0604020202020204" pitchFamily="34" charset="0"/>
              </a:rPr>
              <a:t> </a:t>
            </a:r>
            <a:r>
              <a:rPr lang="it-IT" dirty="0" err="1" smtClean="0">
                <a:solidFill>
                  <a:prstClr val="black"/>
                </a:solidFill>
                <a:latin typeface="Raleway" panose="020B0604020202020204" charset="0"/>
                <a:cs typeface="Arial" panose="020B0604020202020204" pitchFamily="34" charset="0"/>
              </a:rPr>
              <a:t>than</a:t>
            </a:r>
            <a:r>
              <a:rPr lang="it-IT" dirty="0" smtClean="0">
                <a:solidFill>
                  <a:prstClr val="black"/>
                </a:solidFill>
                <a:latin typeface="Raleway" panose="020B0604020202020204" charset="0"/>
                <a:cs typeface="Arial" panose="020B0604020202020204" pitchFamily="34" charset="0"/>
              </a:rPr>
              <a:t> 10%. </a:t>
            </a:r>
            <a:endParaRPr lang="it-IT" dirty="0">
              <a:solidFill>
                <a:prstClr val="black"/>
              </a:solidFill>
              <a:latin typeface="Raleway" panose="020B0604020202020204" charset="0"/>
              <a:cs typeface="Arial" panose="020B0604020202020204" pitchFamily="34" charset="0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it-IT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aleway" panose="020B060402020202020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9" name="Immagin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0416" y="-254980"/>
            <a:ext cx="2146768" cy="1317499"/>
          </a:xfrm>
          <a:prstGeom prst="rect">
            <a:avLst/>
          </a:prstGeom>
        </p:spPr>
      </p:pic>
      <p:pic>
        <p:nvPicPr>
          <p:cNvPr id="2" name="Immagin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240" y="1891808"/>
            <a:ext cx="7046320" cy="3584432"/>
          </a:xfrm>
          <a:prstGeom prst="rect">
            <a:avLst/>
          </a:prstGeom>
          <a:solidFill>
            <a:schemeClr val="bg1"/>
          </a:solidFill>
        </p:spPr>
      </p:pic>
    </p:spTree>
    <p:extLst>
      <p:ext uri="{BB962C8B-B14F-4D97-AF65-F5344CB8AC3E}">
        <p14:creationId xmlns:p14="http://schemas.microsoft.com/office/powerpoint/2010/main" val="3274637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4721" y="1061170"/>
            <a:ext cx="4672916" cy="4567265"/>
          </a:xfrm>
          <a:prstGeom prst="rect">
            <a:avLst/>
          </a:prstGeom>
        </p:spPr>
      </p:pic>
      <p:sp>
        <p:nvSpPr>
          <p:cNvPr id="4" name="Rettangolo 3"/>
          <p:cNvSpPr/>
          <p:nvPr/>
        </p:nvSpPr>
        <p:spPr>
          <a:xfrm>
            <a:off x="515772" y="5609372"/>
            <a:ext cx="413653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</a:t>
            </a:r>
            <a:r>
              <a:rPr lang="it-IT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2003 </a:t>
            </a:r>
            <a:r>
              <a:rPr lang="it-IT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women</a:t>
            </a:r>
            <a:r>
              <a:rPr lang="it-IT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were</a:t>
            </a:r>
            <a:r>
              <a:rPr lang="it-IT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not</a:t>
            </a:r>
            <a:r>
              <a:rPr lang="it-IT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present</a:t>
            </a:r>
            <a:r>
              <a:rPr lang="it-IT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in the INFN </a:t>
            </a:r>
            <a:r>
              <a:rPr lang="it-IT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govening</a:t>
            </a:r>
            <a:r>
              <a:rPr lang="it-IT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body</a:t>
            </a:r>
            <a:endParaRPr lang="en-US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CasellaDiTesto 5"/>
          <p:cNvSpPr txBox="1"/>
          <p:nvPr/>
        </p:nvSpPr>
        <p:spPr>
          <a:xfrm>
            <a:off x="2112096" y="216824"/>
            <a:ext cx="778932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smtClean="0">
                <a:solidFill>
                  <a:schemeClr val="bg1"/>
                </a:solidFill>
                <a:latin typeface="Raleway" panose="020B0604020202020204"/>
              </a:rPr>
              <a:t>Women in INFN leadership</a:t>
            </a:r>
            <a:endParaRPr lang="en-US" sz="4800" dirty="0">
              <a:solidFill>
                <a:schemeClr val="bg1"/>
              </a:solidFill>
              <a:latin typeface="Raleway" panose="020B0604020202020204"/>
            </a:endParaRPr>
          </a:p>
        </p:txBody>
      </p:sp>
      <p:sp>
        <p:nvSpPr>
          <p:cNvPr id="7" name="CasellaDiTesto 6"/>
          <p:cNvSpPr txBox="1"/>
          <p:nvPr/>
        </p:nvSpPr>
        <p:spPr>
          <a:xfrm>
            <a:off x="1453013" y="1277623"/>
            <a:ext cx="13181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08010"/>
                </a:solidFill>
                <a:latin typeface="Arial Black" panose="020B0A04020102020204" pitchFamily="34" charset="0"/>
              </a:rPr>
              <a:t>2003</a:t>
            </a:r>
            <a:endParaRPr lang="en-US" sz="2800" dirty="0">
              <a:solidFill>
                <a:srgbClr val="F08010"/>
              </a:solidFill>
              <a:latin typeface="Arial Black" panose="020B0A04020102020204" pitchFamily="34" charset="0"/>
            </a:endParaRPr>
          </a:p>
        </p:txBody>
      </p:sp>
      <p:sp>
        <p:nvSpPr>
          <p:cNvPr id="9" name="Rettangolo 8"/>
          <p:cNvSpPr/>
          <p:nvPr/>
        </p:nvSpPr>
        <p:spPr>
          <a:xfrm>
            <a:off x="5664412" y="5302366"/>
            <a:ext cx="615674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23970"/>
            <a:r>
              <a:rPr lang="it-IT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2021 </a:t>
            </a:r>
            <a:r>
              <a:rPr lang="it-IT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about</a:t>
            </a:r>
            <a:r>
              <a:rPr lang="it-IT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20% of the </a:t>
            </a:r>
            <a:r>
              <a:rPr lang="it-IT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components</a:t>
            </a:r>
            <a:r>
              <a:rPr lang="it-IT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of the INFN </a:t>
            </a:r>
            <a:r>
              <a:rPr lang="it-IT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board</a:t>
            </a:r>
            <a:r>
              <a:rPr lang="it-IT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of Directors</a:t>
            </a:r>
            <a:r>
              <a:rPr lang="it-IT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</a:t>
            </a:r>
            <a:r>
              <a:rPr lang="it-IT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a woman.</a:t>
            </a:r>
            <a:endParaRPr lang="it-IT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R="17300"/>
            <a:r>
              <a:rPr lang="it-IT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Only</a:t>
            </a:r>
            <a:r>
              <a:rPr lang="it-IT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 woman </a:t>
            </a:r>
            <a:r>
              <a:rPr lang="it-IT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</a:t>
            </a:r>
            <a:r>
              <a:rPr lang="it-IT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part of the INFN Executive </a:t>
            </a:r>
            <a:r>
              <a:rPr lang="it-IT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Committee</a:t>
            </a:r>
            <a:endParaRPr lang="it-IT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R="15600"/>
            <a:r>
              <a:rPr lang="it-IT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 woman </a:t>
            </a:r>
            <a:r>
              <a:rPr lang="it-IT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has</a:t>
            </a:r>
            <a:r>
              <a:rPr lang="it-IT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been</a:t>
            </a:r>
            <a:r>
              <a:rPr lang="it-IT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lang="it-IT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resident</a:t>
            </a:r>
            <a:r>
              <a:rPr lang="it-IT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of the INFN</a:t>
            </a:r>
            <a:endParaRPr lang="en-US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Immagin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4986" y="1156048"/>
            <a:ext cx="4135671" cy="4038937"/>
          </a:xfrm>
          <a:prstGeom prst="rect">
            <a:avLst/>
          </a:prstGeom>
        </p:spPr>
      </p:pic>
      <p:sp>
        <p:nvSpPr>
          <p:cNvPr id="10" name="CasellaDiTesto 9"/>
          <p:cNvSpPr txBox="1"/>
          <p:nvPr/>
        </p:nvSpPr>
        <p:spPr>
          <a:xfrm>
            <a:off x="7226504" y="1539233"/>
            <a:ext cx="140349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08010"/>
                </a:solidFill>
                <a:latin typeface="Arial Black" panose="020B0A04020102020204" pitchFamily="34" charset="0"/>
              </a:rPr>
              <a:t>2021</a:t>
            </a:r>
            <a:endParaRPr lang="en-US" sz="2400" dirty="0">
              <a:solidFill>
                <a:srgbClr val="F08010"/>
              </a:solidFill>
              <a:latin typeface="Arial Black" panose="020B0A04020102020204" pitchFamily="34" charset="0"/>
            </a:endParaRPr>
          </a:p>
        </p:txBody>
      </p:sp>
      <p:pic>
        <p:nvPicPr>
          <p:cNvPr id="12" name="Immagine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0416" y="-254980"/>
            <a:ext cx="2146768" cy="1317499"/>
          </a:xfrm>
          <a:prstGeom prst="rect">
            <a:avLst/>
          </a:prstGeom>
        </p:spPr>
      </p:pic>
      <p:sp>
        <p:nvSpPr>
          <p:cNvPr id="3" name="CasellaDiTesto 2"/>
          <p:cNvSpPr txBox="1"/>
          <p:nvPr/>
        </p:nvSpPr>
        <p:spPr>
          <a:xfrm>
            <a:off x="10617200" y="1770065"/>
            <a:ext cx="11379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Figure da </a:t>
            </a:r>
            <a:r>
              <a:rPr lang="en-US" dirty="0" err="1" smtClean="0">
                <a:solidFill>
                  <a:schemeClr val="bg1"/>
                </a:solidFill>
              </a:rPr>
              <a:t>rifare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48322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egnaposto data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A. Badalà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Segnaposto numero diapositiva 11"/>
          <p:cNvSpPr>
            <a:spLocks noGrp="1"/>
          </p:cNvSpPr>
          <p:nvPr>
            <p:ph type="sldNum" sz="quarter" idx="12"/>
          </p:nvPr>
        </p:nvSpPr>
        <p:spPr>
          <a:xfrm>
            <a:off x="9082800" y="6356350"/>
            <a:ext cx="2743200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ABFB6E3-C8E3-4E8B-BF42-7D7CBB7BAD2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8" name="Immagin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0416" y="-254980"/>
            <a:ext cx="2146768" cy="1317499"/>
          </a:xfrm>
          <a:prstGeom prst="rect">
            <a:avLst/>
          </a:prstGeom>
        </p:spPr>
      </p:pic>
      <p:sp>
        <p:nvSpPr>
          <p:cNvPr id="3" name="CasellaDiTesto 2"/>
          <p:cNvSpPr txBox="1"/>
          <p:nvPr/>
        </p:nvSpPr>
        <p:spPr>
          <a:xfrm>
            <a:off x="576284" y="0"/>
            <a:ext cx="888267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smtClean="0">
                <a:solidFill>
                  <a:srgbClr val="F08010"/>
                </a:solidFill>
                <a:latin typeface="Raleway" panose="020B0604020202020204"/>
              </a:rPr>
              <a:t>INFN </a:t>
            </a:r>
            <a:r>
              <a:rPr lang="en-US" sz="4800" dirty="0" smtClean="0">
                <a:solidFill>
                  <a:srgbClr val="F08010"/>
                </a:solidFill>
                <a:latin typeface="Raleway" panose="020B0604020202020204"/>
              </a:rPr>
              <a:t>Documents </a:t>
            </a:r>
            <a:r>
              <a:rPr lang="en-US" sz="4800" dirty="0" smtClean="0">
                <a:solidFill>
                  <a:srgbClr val="F08010"/>
                </a:solidFill>
                <a:latin typeface="Raleway" panose="020B0604020202020204"/>
              </a:rPr>
              <a:t>for gender equality </a:t>
            </a:r>
            <a:endParaRPr lang="en-US" sz="4800" dirty="0">
              <a:solidFill>
                <a:srgbClr val="F08010"/>
              </a:solidFill>
              <a:latin typeface="Raleway" panose="020B0604020202020204"/>
            </a:endParaRPr>
          </a:p>
        </p:txBody>
      </p:sp>
      <p:sp>
        <p:nvSpPr>
          <p:cNvPr id="4" name="CasellaDiTesto 3"/>
          <p:cNvSpPr txBox="1"/>
          <p:nvPr/>
        </p:nvSpPr>
        <p:spPr>
          <a:xfrm>
            <a:off x="486103" y="1827126"/>
            <a:ext cx="10867697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endParaRPr lang="en-US" sz="20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Implementation  of </a:t>
            </a:r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Affirmative Action Plans (Piano </a:t>
            </a:r>
            <a:r>
              <a:rPr lang="en-US" sz="2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Triennale</a:t>
            </a:r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di </a:t>
            </a:r>
            <a:r>
              <a:rPr lang="en-US" sz="20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Azioni</a:t>
            </a:r>
            <a:r>
              <a:rPr lang="en-US" sz="2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Positive</a:t>
            </a:r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PTAP</a:t>
            </a:r>
            <a:r>
              <a:rPr lang="en-US" sz="2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proposed by Equal Opportunity Committee (2002) 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Adoption of a specific </a:t>
            </a:r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Code of Conduct to prevent </a:t>
            </a:r>
            <a:r>
              <a:rPr lang="en-US" sz="2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job harassment and in general behaviors  which are against human dignity  (2003). </a:t>
            </a:r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 external </a:t>
            </a:r>
            <a:r>
              <a:rPr lang="en-US" sz="2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figure, the </a:t>
            </a:r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Confidential </a:t>
            </a:r>
            <a:r>
              <a:rPr lang="en-US" sz="2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Counselor, ensures </a:t>
            </a:r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application of the </a:t>
            </a:r>
            <a:r>
              <a:rPr lang="en-US" sz="2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Code.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Adoption of a Code of </a:t>
            </a:r>
            <a:r>
              <a:rPr lang="en-US" sz="2000" dirty="0" err="1" smtClean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Etichs</a:t>
            </a:r>
            <a:r>
              <a:rPr lang="en-US" sz="2000" dirty="0" smtClean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to which INFN people are </a:t>
            </a:r>
            <a:r>
              <a:rPr lang="en-US" sz="2000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required to comply in carrying out their </a:t>
            </a:r>
            <a:r>
              <a:rPr lang="en-US" sz="2000" dirty="0" smtClean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work and of a </a:t>
            </a:r>
            <a:r>
              <a:rPr lang="en-US" sz="2000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Watchdog Committee of the </a:t>
            </a:r>
            <a:r>
              <a:rPr lang="en-US" sz="2000" dirty="0" smtClean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Code   (</a:t>
            </a:r>
            <a:r>
              <a:rPr lang="en-US" sz="2000" dirty="0" err="1" smtClean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forse</a:t>
            </a:r>
            <a:r>
              <a:rPr lang="en-US" sz="2000" dirty="0" smtClean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potrei</a:t>
            </a:r>
            <a:r>
              <a:rPr lang="en-US" sz="2000" dirty="0" smtClean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eliminarlo</a:t>
            </a:r>
            <a:r>
              <a:rPr lang="en-US" sz="2000" dirty="0" smtClean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dirty="0">
              <a:solidFill>
                <a:srgbClr val="FFC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Adoption of a first Gender Equality Plan (2022)</a:t>
            </a:r>
            <a:endParaRPr lang="en-US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60182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ttangolo 8"/>
          <p:cNvSpPr/>
          <p:nvPr/>
        </p:nvSpPr>
        <p:spPr>
          <a:xfrm>
            <a:off x="5892800" y="0"/>
            <a:ext cx="6299200" cy="6858000"/>
          </a:xfrm>
          <a:prstGeom prst="rect">
            <a:avLst/>
          </a:prstGeom>
          <a:solidFill>
            <a:srgbClr val="FB8C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Segnaposto data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A. Badalà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Segnaposto numero diapositiva 11"/>
          <p:cNvSpPr>
            <a:spLocks noGrp="1"/>
          </p:cNvSpPr>
          <p:nvPr>
            <p:ph type="sldNum" sz="quarter" idx="12"/>
          </p:nvPr>
        </p:nvSpPr>
        <p:spPr>
          <a:xfrm>
            <a:off x="9082800" y="6356350"/>
            <a:ext cx="2743200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ABFB6E3-C8E3-4E8B-BF42-7D7CBB7BAD2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CasellaDiTesto 3"/>
          <p:cNvSpPr txBox="1"/>
          <p:nvPr/>
        </p:nvSpPr>
        <p:spPr>
          <a:xfrm>
            <a:off x="117191" y="275230"/>
            <a:ext cx="552160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200" dirty="0" err="1" smtClean="0">
                <a:solidFill>
                  <a:schemeClr val="bg1"/>
                </a:solidFill>
                <a:latin typeface="Arial Black" panose="020B0A04020102020204" pitchFamily="34" charset="0"/>
              </a:rPr>
              <a:t>Affirmative</a:t>
            </a:r>
            <a:r>
              <a:rPr lang="it-IT" sz="32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 </a:t>
            </a:r>
            <a:r>
              <a:rPr lang="it-IT" sz="3200" dirty="0" err="1" smtClean="0">
                <a:solidFill>
                  <a:schemeClr val="bg1"/>
                </a:solidFill>
                <a:latin typeface="Arial Black" panose="020B0A04020102020204" pitchFamily="34" charset="0"/>
              </a:rPr>
              <a:t>Plans</a:t>
            </a:r>
            <a:r>
              <a:rPr lang="it-IT" sz="32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 and GEP </a:t>
            </a:r>
            <a:endParaRPr lang="en-US" sz="3200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pic>
        <p:nvPicPr>
          <p:cNvPr id="8" name="Immagin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99232" y="0"/>
            <a:ext cx="2146768" cy="1317499"/>
          </a:xfrm>
          <a:prstGeom prst="rect">
            <a:avLst/>
          </a:prstGeom>
        </p:spPr>
      </p:pic>
      <p:sp>
        <p:nvSpPr>
          <p:cNvPr id="2" name="Rettangolo 1"/>
          <p:cNvSpPr/>
          <p:nvPr/>
        </p:nvSpPr>
        <p:spPr>
          <a:xfrm>
            <a:off x="6101080" y="1317499"/>
            <a:ext cx="6090920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lang="en-US" sz="2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present  INFN Affirmative Plan acts </a:t>
            </a:r>
            <a:r>
              <a:rPr lang="en-US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 the following areas</a:t>
            </a:r>
            <a:r>
              <a:rPr lang="en-US" sz="2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1) Ensure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basic components for structural 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changes </a:t>
            </a:r>
            <a:r>
              <a:rPr lang="en-US" sz="2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(preparation of gender balance)</a:t>
            </a:r>
          </a:p>
          <a:p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2) Training and 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outreach</a:t>
            </a:r>
          </a:p>
          <a:p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3) Support maternity, ensuring parity and equal opportunity in recruitment and 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selection procedures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, in nominations of decisional bodies, at every professional position and 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level</a:t>
            </a:r>
          </a:p>
          <a:p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4) Adapt human-resources management and working climate to the needs of people in 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their everyday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life</a:t>
            </a:r>
          </a:p>
        </p:txBody>
      </p:sp>
      <p:sp>
        <p:nvSpPr>
          <p:cNvPr id="5" name="CasellaDiTesto 4"/>
          <p:cNvSpPr txBox="1"/>
          <p:nvPr/>
        </p:nvSpPr>
        <p:spPr>
          <a:xfrm>
            <a:off x="220212" y="1370370"/>
            <a:ext cx="5514868" cy="51398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General objectives: </a:t>
            </a:r>
            <a:r>
              <a:rPr lang="en-US" sz="2000" b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(ref.)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Increase </a:t>
            </a:r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transparency in decision-making processes and </a:t>
            </a:r>
            <a:r>
              <a:rPr lang="en-US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improve sharing of information</a:t>
            </a:r>
          </a:p>
          <a:p>
            <a:endParaRPr lang="en-US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Remove </a:t>
            </a:r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apparently-neutral institutional practices having a negative impact on </a:t>
            </a:r>
            <a:r>
              <a:rPr lang="en-US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women-career</a:t>
            </a:r>
            <a:endParaRPr lang="en-US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Promote </a:t>
            </a:r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excellence </a:t>
            </a:r>
            <a:r>
              <a:rPr lang="en-US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by supporting parity and diversity</a:t>
            </a:r>
            <a:endParaRPr lang="en-US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Adopt gender and generational perspectives in research activity</a:t>
            </a:r>
            <a:endParaRPr lang="en-US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Improve people’s life quality by acting on human-resources management and working climate</a:t>
            </a:r>
            <a:endParaRPr lang="en-US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10972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ttangolo 12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B8C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Segnaposto data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A. Badalà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Segnaposto numero diapositiva 11"/>
          <p:cNvSpPr>
            <a:spLocks noGrp="1"/>
          </p:cNvSpPr>
          <p:nvPr>
            <p:ph type="sldNum" sz="quarter" idx="12"/>
          </p:nvPr>
        </p:nvSpPr>
        <p:spPr>
          <a:xfrm>
            <a:off x="9082800" y="6356350"/>
            <a:ext cx="2743200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ABFB6E3-C8E3-4E8B-BF42-7D7CBB7BAD2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CasellaDiTesto 3"/>
          <p:cNvSpPr txBox="1"/>
          <p:nvPr/>
        </p:nvSpPr>
        <p:spPr>
          <a:xfrm>
            <a:off x="944881" y="231522"/>
            <a:ext cx="881887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4800" dirty="0" err="1" smtClean="0">
                <a:latin typeface="Raleway" panose="020B0604020202020204"/>
              </a:rPr>
              <a:t>Structural</a:t>
            </a:r>
            <a:r>
              <a:rPr lang="it-IT" sz="4800" dirty="0" smtClean="0">
                <a:latin typeface="Raleway" panose="020B0604020202020204"/>
              </a:rPr>
              <a:t> </a:t>
            </a:r>
            <a:r>
              <a:rPr lang="it-IT" sz="4800" dirty="0" err="1" smtClean="0">
                <a:latin typeface="Raleway" panose="020B0604020202020204"/>
              </a:rPr>
              <a:t>changes</a:t>
            </a:r>
            <a:r>
              <a:rPr lang="it-IT" sz="4800" dirty="0" smtClean="0">
                <a:latin typeface="Raleway" panose="020B0604020202020204"/>
              </a:rPr>
              <a:t> in INFN </a:t>
            </a:r>
            <a:endParaRPr lang="en-US" sz="4800" dirty="0">
              <a:latin typeface="Raleway" panose="020B0604020202020204"/>
            </a:endParaRPr>
          </a:p>
        </p:txBody>
      </p:sp>
      <p:pic>
        <p:nvPicPr>
          <p:cNvPr id="8" name="Immagin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0416" y="-254980"/>
            <a:ext cx="2146768" cy="1317499"/>
          </a:xfrm>
          <a:prstGeom prst="rect">
            <a:avLst/>
          </a:prstGeom>
        </p:spPr>
      </p:pic>
      <p:sp>
        <p:nvSpPr>
          <p:cNvPr id="3" name="CasellaDiTesto 2"/>
          <p:cNvSpPr txBox="1"/>
          <p:nvPr/>
        </p:nvSpPr>
        <p:spPr>
          <a:xfrm>
            <a:off x="402072" y="1572925"/>
            <a:ext cx="10951728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Some PTAP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objectives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since 2020 are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included in the INFN Performance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Plan:</a:t>
            </a:r>
          </a:p>
          <a:p>
            <a:endParaRPr lang="en-US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Tx/>
              <a:buChar char="-"/>
            </a:pP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Ensuring 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parity and equal opportunity </a:t>
            </a:r>
            <a:r>
              <a:rPr lang="en-US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Ensuring 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equal success rate </a:t>
            </a: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 women and men in recruitment and selection </a:t>
            </a:r>
            <a:r>
              <a:rPr lang="en-US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procedures.</a:t>
            </a:r>
          </a:p>
          <a:p>
            <a:pPr marL="285750" indent="-285750">
              <a:buFontTx/>
              <a:buChar char="-"/>
            </a:pPr>
            <a:endParaRPr lang="en-US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Tx/>
              <a:buChar char="-"/>
            </a:pPr>
            <a:endParaRPr lang="en-US" sz="20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Tx/>
              <a:buChar char="-"/>
            </a:pP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Promoting women in decision making</a:t>
            </a:r>
            <a:r>
              <a:rPr lang="en-US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  <a:r>
              <a:rPr lang="en-US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Ensuring a fraction </a:t>
            </a:r>
            <a:r>
              <a:rPr lang="en-US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</a:t>
            </a:r>
            <a:r>
              <a:rPr lang="en-US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25 % </a:t>
            </a:r>
            <a:r>
              <a:rPr lang="en-US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 </a:t>
            </a: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under-represented gender in scientific committees appointed by </a:t>
            </a:r>
            <a:r>
              <a:rPr lang="en-US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Executive Committee.  The value of the minimum fraction is increased each year.  It is fixed to 30% for 2022. </a:t>
            </a:r>
            <a:endParaRPr lang="en-US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66022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0801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Immagine 25" descr="Immagine che contiene testo, caso&#10;&#10;Descrizione generata automaticamente">
            <a:extLst>
              <a:ext uri="{FF2B5EF4-FFF2-40B4-BE49-F238E27FC236}">
                <a16:creationId xmlns:a16="http://schemas.microsoft.com/office/drawing/2014/main" id="{DE4AF645-D930-CF4D-8AD3-233BEE6DFA4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11006" y="570491"/>
            <a:ext cx="6287509" cy="6287509"/>
          </a:xfrm>
          <a:prstGeom prst="rect">
            <a:avLst/>
          </a:prstGeom>
        </p:spPr>
      </p:pic>
      <p:sp>
        <p:nvSpPr>
          <p:cNvPr id="15" name="CasellaDiTesto 14">
            <a:extLst>
              <a:ext uri="{FF2B5EF4-FFF2-40B4-BE49-F238E27FC236}">
                <a16:creationId xmlns:a16="http://schemas.microsoft.com/office/drawing/2014/main" id="{DA5BA1DB-4EB6-094B-B9B0-25C83912126A}"/>
              </a:ext>
            </a:extLst>
          </p:cNvPr>
          <p:cNvSpPr txBox="1"/>
          <p:nvPr/>
        </p:nvSpPr>
        <p:spPr>
          <a:xfrm>
            <a:off x="7990155" y="1833564"/>
            <a:ext cx="303192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800" b="1" dirty="0" err="1">
                <a:solidFill>
                  <a:schemeClr val="bg1"/>
                </a:solidFill>
                <a:latin typeface="Franklin Gothic Medium" panose="020B0603020102020204" pitchFamily="34" charset="0"/>
              </a:rPr>
              <a:t>Developing</a:t>
            </a:r>
            <a:r>
              <a:rPr lang="it-IT" sz="2800" b="1" dirty="0">
                <a:solidFill>
                  <a:schemeClr val="bg1"/>
                </a:solidFill>
                <a:latin typeface="Franklin Gothic Medium" panose="020B0603020102020204" pitchFamily="34" charset="0"/>
              </a:rPr>
              <a:t> </a:t>
            </a:r>
          </a:p>
          <a:p>
            <a:r>
              <a:rPr lang="it-IT" sz="2000" dirty="0">
                <a:solidFill>
                  <a:srgbClr val="283651"/>
                </a:solidFill>
                <a:latin typeface="Franklin Gothic Medium" panose="020B0603020102020204" pitchFamily="34" charset="0"/>
              </a:rPr>
              <a:t>new </a:t>
            </a:r>
            <a:r>
              <a:rPr lang="it-IT" sz="2000" dirty="0" err="1">
                <a:solidFill>
                  <a:srgbClr val="283651"/>
                </a:solidFill>
                <a:latin typeface="Franklin Gothic Medium" panose="020B0603020102020204" pitchFamily="34" charset="0"/>
              </a:rPr>
              <a:t>frontier</a:t>
            </a:r>
            <a:r>
              <a:rPr lang="it-IT" sz="2000" dirty="0">
                <a:solidFill>
                  <a:srgbClr val="283651"/>
                </a:solidFill>
                <a:latin typeface="Franklin Gothic Medium" panose="020B0603020102020204" pitchFamily="34" charset="0"/>
              </a:rPr>
              <a:t> </a:t>
            </a:r>
            <a:r>
              <a:rPr lang="it-IT" sz="2000" dirty="0" err="1">
                <a:solidFill>
                  <a:srgbClr val="283651"/>
                </a:solidFill>
                <a:latin typeface="Franklin Gothic Medium" panose="020B0603020102020204" pitchFamily="34" charset="0"/>
              </a:rPr>
              <a:t>technologies</a:t>
            </a:r>
            <a:r>
              <a:rPr lang="it-IT" sz="2000" dirty="0">
                <a:solidFill>
                  <a:srgbClr val="283651"/>
                </a:solidFill>
                <a:latin typeface="Franklin Gothic Medium" panose="020B0603020102020204" pitchFamily="34" charset="0"/>
              </a:rPr>
              <a:t> </a:t>
            </a:r>
          </a:p>
        </p:txBody>
      </p:sp>
      <p:sp>
        <p:nvSpPr>
          <p:cNvPr id="8" name="Titolo 1">
            <a:extLst>
              <a:ext uri="{FF2B5EF4-FFF2-40B4-BE49-F238E27FC236}">
                <a16:creationId xmlns:a16="http://schemas.microsoft.com/office/drawing/2014/main" id="{077CA4A3-B6CC-6E40-A742-7685F38A29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2853" y="1833564"/>
            <a:ext cx="3518485" cy="1261884"/>
          </a:xfrm>
        </p:spPr>
        <p:txBody>
          <a:bodyPr/>
          <a:lstStyle/>
          <a:p>
            <a:pPr algn="r">
              <a:lnSpc>
                <a:spcPct val="100000"/>
              </a:lnSpc>
            </a:pPr>
            <a:r>
              <a:rPr lang="it-IT" sz="2800" b="1" dirty="0" err="1">
                <a:solidFill>
                  <a:schemeClr val="bg1"/>
                </a:solidFill>
                <a:latin typeface="Franklin Gothic Medium" panose="020B0603020102020204" pitchFamily="34" charset="0"/>
              </a:rPr>
              <a:t>Pushing</a:t>
            </a:r>
            <a:r>
              <a:rPr lang="it-IT" sz="2800" b="1" dirty="0">
                <a:solidFill>
                  <a:schemeClr val="bg1"/>
                </a:solidFill>
                <a:latin typeface="Franklin Gothic Medium" panose="020B0603020102020204" pitchFamily="34" charset="0"/>
              </a:rPr>
              <a:t> the </a:t>
            </a:r>
            <a:r>
              <a:rPr lang="it-IT" sz="2800" b="1" dirty="0" err="1">
                <a:solidFill>
                  <a:schemeClr val="bg1"/>
                </a:solidFill>
                <a:latin typeface="Franklin Gothic Medium" panose="020B0603020102020204" pitchFamily="34" charset="0"/>
              </a:rPr>
              <a:t>frontiers</a:t>
            </a:r>
            <a:r>
              <a:rPr lang="it-IT" sz="2800" b="1" dirty="0">
                <a:solidFill>
                  <a:schemeClr val="bg1"/>
                </a:solidFill>
                <a:latin typeface="Franklin Gothic Medium" panose="020B0603020102020204" pitchFamily="34" charset="0"/>
              </a:rPr>
              <a:t> of </a:t>
            </a:r>
            <a:r>
              <a:rPr lang="it-IT" sz="2800" b="1" dirty="0" err="1">
                <a:solidFill>
                  <a:schemeClr val="bg1"/>
                </a:solidFill>
                <a:latin typeface="Franklin Gothic Medium" panose="020B0603020102020204" pitchFamily="34" charset="0"/>
              </a:rPr>
              <a:t>knowledge</a:t>
            </a:r>
            <a:r>
              <a:rPr lang="it-IT" sz="2800" b="1" dirty="0">
                <a:solidFill>
                  <a:schemeClr val="bg1"/>
                </a:solidFill>
                <a:latin typeface="Franklin Gothic Medium" panose="020B0603020102020204" pitchFamily="34" charset="0"/>
              </a:rPr>
              <a:t>.</a:t>
            </a:r>
            <a:r>
              <a:rPr lang="it-IT" sz="2800" b="1" dirty="0">
                <a:solidFill>
                  <a:srgbClr val="4297B7"/>
                </a:solidFill>
                <a:latin typeface="Franklin Gothic Medium" panose="020B0603020102020204" pitchFamily="34" charset="0"/>
              </a:rPr>
              <a:t> </a:t>
            </a:r>
            <a:br>
              <a:rPr lang="it-IT" sz="2800" b="1" dirty="0">
                <a:solidFill>
                  <a:srgbClr val="4297B7"/>
                </a:solidFill>
                <a:latin typeface="Franklin Gothic Medium" panose="020B0603020102020204" pitchFamily="34" charset="0"/>
              </a:rPr>
            </a:br>
            <a:r>
              <a:rPr lang="it-IT" sz="2000" b="1" dirty="0">
                <a:solidFill>
                  <a:srgbClr val="283651"/>
                </a:solidFill>
                <a:latin typeface="+mn-lt"/>
              </a:rPr>
              <a:t>The </a:t>
            </a:r>
            <a:r>
              <a:rPr lang="it-IT" sz="2000" b="1" dirty="0" err="1">
                <a:solidFill>
                  <a:srgbClr val="283651"/>
                </a:solidFill>
                <a:latin typeface="+mn-lt"/>
              </a:rPr>
              <a:t>secrets</a:t>
            </a:r>
            <a:r>
              <a:rPr lang="it-IT" sz="2000" b="1" dirty="0">
                <a:solidFill>
                  <a:srgbClr val="283651"/>
                </a:solidFill>
                <a:latin typeface="+mn-lt"/>
              </a:rPr>
              <a:t> of the Big Bang</a:t>
            </a:r>
            <a:endParaRPr lang="it-IT" sz="2000" dirty="0">
              <a:solidFill>
                <a:srgbClr val="283651"/>
              </a:solidFill>
              <a:latin typeface="+mn-lt"/>
            </a:endParaRPr>
          </a:p>
        </p:txBody>
      </p:sp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D6307DF8-10B3-E64F-AFD7-6E5A87862345}"/>
              </a:ext>
            </a:extLst>
          </p:cNvPr>
          <p:cNvSpPr txBox="1"/>
          <p:nvPr/>
        </p:nvSpPr>
        <p:spPr>
          <a:xfrm>
            <a:off x="1618868" y="4664642"/>
            <a:ext cx="3093811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t-IT" sz="2800" b="1" dirty="0">
                <a:solidFill>
                  <a:schemeClr val="bg1"/>
                </a:solidFill>
                <a:latin typeface="Franklin Gothic Medium" panose="020B0603020102020204" pitchFamily="34" charset="0"/>
              </a:rPr>
              <a:t>Train</a:t>
            </a:r>
            <a:r>
              <a:rPr lang="it-IT" sz="2800" b="1" dirty="0">
                <a:solidFill>
                  <a:srgbClr val="4297B7"/>
                </a:solidFill>
                <a:latin typeface="Franklin Gothic Medium" panose="020B0603020102020204" pitchFamily="34" charset="0"/>
              </a:rPr>
              <a:t> </a:t>
            </a:r>
          </a:p>
          <a:p>
            <a:pPr algn="r"/>
            <a:r>
              <a:rPr lang="it-IT" sz="2000" b="1" dirty="0">
                <a:solidFill>
                  <a:srgbClr val="283651"/>
                </a:solidFill>
              </a:rPr>
              <a:t>the </a:t>
            </a:r>
            <a:r>
              <a:rPr lang="it-IT" sz="2000" b="1" dirty="0" err="1">
                <a:solidFill>
                  <a:srgbClr val="283651"/>
                </a:solidFill>
              </a:rPr>
              <a:t>next</a:t>
            </a:r>
            <a:r>
              <a:rPr lang="it-IT" sz="2000" b="1" dirty="0">
                <a:solidFill>
                  <a:srgbClr val="283651"/>
                </a:solidFill>
              </a:rPr>
              <a:t> generation of </a:t>
            </a:r>
            <a:r>
              <a:rPr lang="it-IT" sz="2000" b="1" dirty="0" err="1">
                <a:solidFill>
                  <a:srgbClr val="283651"/>
                </a:solidFill>
              </a:rPr>
              <a:t>scientists</a:t>
            </a:r>
            <a:r>
              <a:rPr lang="it-IT" sz="2000" b="1" dirty="0">
                <a:solidFill>
                  <a:srgbClr val="283651"/>
                </a:solidFill>
              </a:rPr>
              <a:t> and </a:t>
            </a:r>
            <a:r>
              <a:rPr lang="it-IT" sz="2000" b="1" dirty="0" err="1">
                <a:solidFill>
                  <a:srgbClr val="283651"/>
                </a:solidFill>
              </a:rPr>
              <a:t>engineers</a:t>
            </a:r>
            <a:r>
              <a:rPr lang="it-IT" sz="2000" b="1" dirty="0">
                <a:solidFill>
                  <a:srgbClr val="283651"/>
                </a:solidFill>
              </a:rPr>
              <a:t> </a:t>
            </a:r>
          </a:p>
          <a:p>
            <a:pPr algn="r"/>
            <a:endParaRPr lang="it-IT" sz="2800" b="1" dirty="0">
              <a:solidFill>
                <a:srgbClr val="283651"/>
              </a:solidFill>
            </a:endParaRPr>
          </a:p>
          <a:p>
            <a:endParaRPr lang="it-IT" dirty="0"/>
          </a:p>
        </p:txBody>
      </p:sp>
      <p:grpSp>
        <p:nvGrpSpPr>
          <p:cNvPr id="25" name="Gruppo 24">
            <a:extLst>
              <a:ext uri="{FF2B5EF4-FFF2-40B4-BE49-F238E27FC236}">
                <a16:creationId xmlns:a16="http://schemas.microsoft.com/office/drawing/2014/main" id="{FC10484B-E620-7D42-B28F-D454C9DBEEBC}"/>
              </a:ext>
            </a:extLst>
          </p:cNvPr>
          <p:cNvGrpSpPr/>
          <p:nvPr/>
        </p:nvGrpSpPr>
        <p:grpSpPr>
          <a:xfrm>
            <a:off x="7903779" y="4225344"/>
            <a:ext cx="4110005" cy="1544835"/>
            <a:chOff x="9074366" y="2555374"/>
            <a:chExt cx="3001660" cy="1912588"/>
          </a:xfrm>
          <a:solidFill>
            <a:schemeClr val="tx1"/>
          </a:solidFill>
        </p:grpSpPr>
        <p:sp>
          <p:nvSpPr>
            <p:cNvPr id="24" name="Rettangolo 23">
              <a:extLst>
                <a:ext uri="{FF2B5EF4-FFF2-40B4-BE49-F238E27FC236}">
                  <a16:creationId xmlns:a16="http://schemas.microsoft.com/office/drawing/2014/main" id="{6DCAADC5-F468-174A-B193-B5DEA6D4154E}"/>
                </a:ext>
              </a:extLst>
            </p:cNvPr>
            <p:cNvSpPr/>
            <p:nvPr/>
          </p:nvSpPr>
          <p:spPr>
            <a:xfrm>
              <a:off x="9074366" y="2555374"/>
              <a:ext cx="3001660" cy="191258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>
                <a:solidFill>
                  <a:srgbClr val="FF0000"/>
                </a:solidFill>
              </a:endParaRPr>
            </a:p>
          </p:txBody>
        </p:sp>
        <p:sp>
          <p:nvSpPr>
            <p:cNvPr id="13" name="CasellaDiTesto 12">
              <a:extLst>
                <a:ext uri="{FF2B5EF4-FFF2-40B4-BE49-F238E27FC236}">
                  <a16:creationId xmlns:a16="http://schemas.microsoft.com/office/drawing/2014/main" id="{E8C49BCB-2F0A-0D48-AF80-8785FBA23391}"/>
                </a:ext>
              </a:extLst>
            </p:cNvPr>
            <p:cNvSpPr txBox="1"/>
            <p:nvPr/>
          </p:nvSpPr>
          <p:spPr>
            <a:xfrm>
              <a:off x="9178279" y="2634505"/>
              <a:ext cx="2793834" cy="1384995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it-IT" sz="3600" b="1" dirty="0" err="1">
                  <a:solidFill>
                    <a:schemeClr val="bg1"/>
                  </a:solidFill>
                  <a:latin typeface="Franklin Gothic Medium" panose="020B0603020102020204" pitchFamily="34" charset="0"/>
                </a:rPr>
                <a:t>Working</a:t>
              </a:r>
              <a:r>
                <a:rPr lang="it-IT" sz="3600" b="1" dirty="0">
                  <a:solidFill>
                    <a:schemeClr val="bg1"/>
                  </a:solidFill>
                  <a:latin typeface="Franklin Gothic Medium" panose="020B0603020102020204" pitchFamily="34" charset="0"/>
                </a:rPr>
                <a:t> </a:t>
              </a:r>
              <a:r>
                <a:rPr lang="it-IT" sz="3600" b="1" dirty="0" err="1">
                  <a:solidFill>
                    <a:schemeClr val="bg1"/>
                  </a:solidFill>
                  <a:latin typeface="Franklin Gothic Medium" panose="020B0603020102020204" pitchFamily="34" charset="0"/>
                </a:rPr>
                <a:t>together</a:t>
              </a:r>
              <a:r>
                <a:rPr lang="it-IT" sz="3600" b="1" dirty="0">
                  <a:solidFill>
                    <a:schemeClr val="bg1"/>
                  </a:solidFill>
                  <a:latin typeface="Franklin Gothic Medium" panose="020B0603020102020204" pitchFamily="34" charset="0"/>
                </a:rPr>
                <a:t> </a:t>
              </a:r>
              <a:r>
                <a:rPr lang="it-IT" sz="2400" b="1" dirty="0" smtClean="0">
                  <a:solidFill>
                    <a:schemeClr val="bg1"/>
                  </a:solidFill>
                </a:rPr>
                <a:t>with </a:t>
              </a:r>
              <a:r>
                <a:rPr lang="it-IT" sz="2400" b="1" dirty="0" err="1">
                  <a:solidFill>
                    <a:schemeClr val="bg1"/>
                  </a:solidFill>
                </a:rPr>
                <a:t>researchers</a:t>
              </a:r>
              <a:r>
                <a:rPr lang="it-IT" sz="2400" b="1" dirty="0">
                  <a:solidFill>
                    <a:schemeClr val="bg1"/>
                  </a:solidFill>
                </a:rPr>
                <a:t> </a:t>
              </a:r>
              <a:r>
                <a:rPr lang="it-IT" sz="2400" b="1" dirty="0" err="1">
                  <a:solidFill>
                    <a:schemeClr val="bg1"/>
                  </a:solidFill>
                </a:rPr>
                <a:t>coming</a:t>
              </a:r>
              <a:r>
                <a:rPr lang="it-IT" sz="2400" b="1" dirty="0">
                  <a:solidFill>
                    <a:schemeClr val="bg1"/>
                  </a:solidFill>
                </a:rPr>
                <a:t> from </a:t>
              </a:r>
              <a:r>
                <a:rPr lang="it-IT" sz="2400" b="1" dirty="0" err="1">
                  <a:solidFill>
                    <a:schemeClr val="bg1"/>
                  </a:solidFill>
                </a:rPr>
                <a:t>all</a:t>
              </a:r>
              <a:r>
                <a:rPr lang="it-IT" sz="2400" b="1" dirty="0">
                  <a:solidFill>
                    <a:schemeClr val="bg1"/>
                  </a:solidFill>
                </a:rPr>
                <a:t> over the world</a:t>
              </a:r>
              <a:endParaRPr lang="it-IT" dirty="0"/>
            </a:p>
          </p:txBody>
        </p:sp>
      </p:grpSp>
      <p:sp>
        <p:nvSpPr>
          <p:cNvPr id="2" name="CasellaDiTesto 1"/>
          <p:cNvSpPr txBox="1"/>
          <p:nvPr/>
        </p:nvSpPr>
        <p:spPr>
          <a:xfrm>
            <a:off x="3464841" y="247325"/>
            <a:ext cx="53375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The INFN mission</a:t>
            </a:r>
            <a:endParaRPr lang="en-US" sz="3600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pic>
        <p:nvPicPr>
          <p:cNvPr id="20" name="Immagine 1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0416" y="-254980"/>
            <a:ext cx="2146768" cy="1317499"/>
          </a:xfrm>
          <a:prstGeom prst="rect">
            <a:avLst/>
          </a:prstGeom>
        </p:spPr>
      </p:pic>
      <p:sp>
        <p:nvSpPr>
          <p:cNvPr id="3" name="Rettangolo 2"/>
          <p:cNvSpPr/>
          <p:nvPr/>
        </p:nvSpPr>
        <p:spPr>
          <a:xfrm>
            <a:off x="11022075" y="6253655"/>
            <a:ext cx="1169925" cy="525517"/>
          </a:xfrm>
          <a:prstGeom prst="rect">
            <a:avLst/>
          </a:prstGeom>
          <a:solidFill>
            <a:srgbClr val="F0801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01836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egnaposto data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A. Badalà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Segnaposto numero diapositiva 11"/>
          <p:cNvSpPr>
            <a:spLocks noGrp="1"/>
          </p:cNvSpPr>
          <p:nvPr>
            <p:ph type="sldNum" sz="quarter" idx="12"/>
          </p:nvPr>
        </p:nvSpPr>
        <p:spPr>
          <a:xfrm>
            <a:off x="9082800" y="6356350"/>
            <a:ext cx="2743200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ABFB6E3-C8E3-4E8B-BF42-7D7CBB7BAD2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8" name="Immagin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0416" y="-254980"/>
            <a:ext cx="2146768" cy="1317499"/>
          </a:xfrm>
          <a:prstGeom prst="rect">
            <a:avLst/>
          </a:prstGeom>
        </p:spPr>
      </p:pic>
      <p:sp>
        <p:nvSpPr>
          <p:cNvPr id="2" name="Rettangolo 1"/>
          <p:cNvSpPr/>
          <p:nvPr/>
        </p:nvSpPr>
        <p:spPr>
          <a:xfrm>
            <a:off x="624840" y="2063437"/>
            <a:ext cx="10256520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Covering  maternal leave periods of post-doctoral researchers.  During maternity leave a substance equal to 80% of the salary is paid by the  Social Security.  INFN covers the remain 20%.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Medical </a:t>
            </a:r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insurance which covers all the expenses connected to pregnancy and </a:t>
            </a:r>
            <a:r>
              <a:rPr lang="en-US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childbirth for </a:t>
            </a:r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all </a:t>
            </a:r>
            <a:r>
              <a:rPr lang="en-US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INFN staff </a:t>
            </a:r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extended </a:t>
            </a:r>
            <a:r>
              <a:rPr lang="en-US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</a:t>
            </a:r>
            <a:r>
              <a:rPr lang="it-IT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post-</a:t>
            </a:r>
            <a:r>
              <a:rPr lang="it-IT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doctoral</a:t>
            </a:r>
            <a:r>
              <a:rPr lang="it-IT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research</a:t>
            </a:r>
            <a:r>
              <a:rPr lang="it-IT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fellows</a:t>
            </a:r>
            <a:r>
              <a:rPr lang="it-IT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 </a:t>
            </a:r>
            <a:r>
              <a:rPr lang="it-IT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scholarship</a:t>
            </a:r>
            <a:r>
              <a:rPr lang="it-IT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fellows</a:t>
            </a:r>
            <a:r>
              <a:rPr lang="it-IT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Contribution to </a:t>
            </a:r>
            <a:r>
              <a:rPr lang="en-US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cover the </a:t>
            </a:r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nursery school cost </a:t>
            </a:r>
            <a:r>
              <a:rPr lang="en-US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 </a:t>
            </a:r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recently also baby sitting </a:t>
            </a:r>
            <a:r>
              <a:rPr lang="en-US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expenses </a:t>
            </a:r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 children of INFN staff </a:t>
            </a:r>
            <a:r>
              <a:rPr lang="en-US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Preparation and distribution by CUG of a brochure with the indications on  how accessing  to state and INFN benefits for maternity </a:t>
            </a:r>
            <a:endParaRPr lang="en-US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asellaDiTesto 2"/>
          <p:cNvSpPr txBox="1"/>
          <p:nvPr/>
        </p:nvSpPr>
        <p:spPr>
          <a:xfrm>
            <a:off x="2336560" y="94407"/>
            <a:ext cx="70510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smtClean="0">
                <a:solidFill>
                  <a:schemeClr val="bg1"/>
                </a:solidFill>
                <a:latin typeface="Raleway" panose="020B0604020202020204"/>
              </a:rPr>
              <a:t>Support to maternity</a:t>
            </a:r>
            <a:endParaRPr lang="en-US" sz="4800" dirty="0">
              <a:solidFill>
                <a:schemeClr val="bg1"/>
              </a:solidFill>
              <a:latin typeface="Raleway" panose="020B0604020202020204"/>
            </a:endParaRPr>
          </a:p>
        </p:txBody>
      </p:sp>
      <p:sp>
        <p:nvSpPr>
          <p:cNvPr id="4" name="CasellaDiTesto 3"/>
          <p:cNvSpPr txBox="1"/>
          <p:nvPr/>
        </p:nvSpPr>
        <p:spPr>
          <a:xfrm>
            <a:off x="914400" y="1109500"/>
            <a:ext cx="8473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F0801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Italian law support maternity (and now also paternity) in different manner.  Here only INFN supports are listed </a:t>
            </a:r>
            <a:endParaRPr lang="en-US" sz="2000" dirty="0">
              <a:solidFill>
                <a:srgbClr val="F0801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220849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egnaposto data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A. Badalà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Segnaposto numero diapositiva 11"/>
          <p:cNvSpPr>
            <a:spLocks noGrp="1"/>
          </p:cNvSpPr>
          <p:nvPr>
            <p:ph type="sldNum" sz="quarter" idx="12"/>
          </p:nvPr>
        </p:nvSpPr>
        <p:spPr>
          <a:xfrm>
            <a:off x="9082800" y="6356350"/>
            <a:ext cx="2743200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ABFB6E3-C8E3-4E8B-BF42-7D7CBB7BAD2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8" name="Immagin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0416" y="-254980"/>
            <a:ext cx="2146768" cy="1317499"/>
          </a:xfrm>
          <a:prstGeom prst="rect">
            <a:avLst/>
          </a:prstGeom>
        </p:spPr>
      </p:pic>
      <p:sp>
        <p:nvSpPr>
          <p:cNvPr id="2" name="Rettangolo 1"/>
          <p:cNvSpPr/>
          <p:nvPr/>
        </p:nvSpPr>
        <p:spPr>
          <a:xfrm>
            <a:off x="3048000" y="1720840"/>
            <a:ext cx="6096000" cy="341632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>
                <a:solidFill>
                  <a:srgbClr val="1D1D1B"/>
                </a:solidFill>
                <a:latin typeface="FranklinGothic-Book"/>
              </a:rPr>
              <a:t>a budget to</a:t>
            </a:r>
          </a:p>
          <a:p>
            <a:r>
              <a:rPr lang="en-US" dirty="0">
                <a:solidFill>
                  <a:srgbClr val="1D1D1B"/>
                </a:solidFill>
                <a:latin typeface="FranklinGothic-Book"/>
              </a:rPr>
              <a:t>support professional training and awards for young women researchers (10kE). Additional</a:t>
            </a:r>
          </a:p>
          <a:p>
            <a:r>
              <a:rPr lang="en-US" dirty="0">
                <a:solidFill>
                  <a:srgbClr val="1D1D1B"/>
                </a:solidFill>
                <a:latin typeface="FranklinGothic-Book"/>
              </a:rPr>
              <a:t>financial support is given for training courses on gender equality and for a research</a:t>
            </a:r>
          </a:p>
          <a:p>
            <a:r>
              <a:rPr lang="en-US" dirty="0">
                <a:solidFill>
                  <a:srgbClr val="1D1D1B"/>
                </a:solidFill>
                <a:latin typeface="FranklinGothic-Book"/>
              </a:rPr>
              <a:t>mentoring program for women; to cover maternal leave periods of post-doctoral</a:t>
            </a:r>
          </a:p>
          <a:p>
            <a:r>
              <a:rPr lang="en-US" dirty="0">
                <a:solidFill>
                  <a:srgbClr val="1D1D1B"/>
                </a:solidFill>
                <a:latin typeface="FranklinGothic-Book"/>
              </a:rPr>
              <a:t>researchers; to finance an insurance for post-doctoral researchers and research fellows</a:t>
            </a:r>
          </a:p>
          <a:p>
            <a:r>
              <a:rPr lang="en-US" dirty="0">
                <a:solidFill>
                  <a:srgbClr val="1D1D1B"/>
                </a:solidFill>
                <a:latin typeface="FranklinGothic-Book"/>
              </a:rPr>
              <a:t>which covers all the expenses connected to pregnancy and childbirth; to contribute to the</a:t>
            </a:r>
          </a:p>
          <a:p>
            <a:r>
              <a:rPr lang="en-US" dirty="0">
                <a:solidFill>
                  <a:srgbClr val="1D1D1B"/>
                </a:solidFill>
                <a:latin typeface="FranklinGothic-Book"/>
              </a:rPr>
              <a:t>nursery school cost for children of INFN staff.</a:t>
            </a:r>
            <a:endParaRPr lang="en-US" dirty="0"/>
          </a:p>
        </p:txBody>
      </p:sp>
      <p:sp>
        <p:nvSpPr>
          <p:cNvPr id="3" name="CasellaDiTesto 2"/>
          <p:cNvSpPr txBox="1"/>
          <p:nvPr/>
        </p:nvSpPr>
        <p:spPr>
          <a:xfrm>
            <a:off x="1398180" y="1062519"/>
            <a:ext cx="8641080" cy="58785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 budget to</a:t>
            </a:r>
          </a:p>
          <a:p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en-US" sz="2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wards reserved to female students working on theoretical physics </a:t>
            </a:r>
          </a:p>
          <a:p>
            <a:r>
              <a:rPr lang="en-US" sz="2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en-US" sz="2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raining </a:t>
            </a:r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courses on equal opportunity and parity in </a:t>
            </a:r>
            <a:r>
              <a:rPr lang="en-US" sz="2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research, </a:t>
            </a:r>
            <a:r>
              <a:rPr lang="en-US" sz="2000" dirty="0"/>
              <a:t>Training </a:t>
            </a:r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courses to prevent discrimination and harassment </a:t>
            </a:r>
            <a:r>
              <a:rPr lang="en-US" sz="2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 events to prevent violence against women </a:t>
            </a:r>
            <a:endParaRPr lang="en-US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0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en-US" sz="2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research mentoring </a:t>
            </a:r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program for </a:t>
            </a:r>
            <a:r>
              <a:rPr lang="en-US" sz="2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women (recently also for men) (talk today); </a:t>
            </a:r>
          </a:p>
          <a:p>
            <a:endParaRPr lang="en-US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000" dirty="0" smtClean="0">
                <a:solidFill>
                  <a:schemeClr val="bg1"/>
                </a:solidFill>
              </a:rPr>
              <a:t>Preparation (by CUG) of a brochure </a:t>
            </a:r>
            <a:r>
              <a:rPr lang="en-US" sz="2000" dirty="0">
                <a:solidFill>
                  <a:schemeClr val="bg1"/>
                </a:solidFill>
              </a:rPr>
              <a:t>“Unconscious Bias and Discrimination” whose compliance is mandatory for all </a:t>
            </a:r>
            <a:r>
              <a:rPr lang="en-US" sz="2000" dirty="0" smtClean="0">
                <a:solidFill>
                  <a:schemeClr val="bg1"/>
                </a:solidFill>
              </a:rPr>
              <a:t>components </a:t>
            </a:r>
            <a:r>
              <a:rPr lang="en-US" sz="2000" dirty="0">
                <a:solidFill>
                  <a:schemeClr val="bg1"/>
                </a:solidFill>
              </a:rPr>
              <a:t>of recruitment and selection </a:t>
            </a:r>
            <a:r>
              <a:rPr lang="en-US" sz="2000" dirty="0" smtClean="0">
                <a:solidFill>
                  <a:schemeClr val="bg1"/>
                </a:solidFill>
              </a:rPr>
              <a:t>INFN panels </a:t>
            </a:r>
          </a:p>
          <a:p>
            <a:endParaRPr lang="en-US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0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0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Aggiungere</a:t>
            </a:r>
            <a:r>
              <a:rPr lang="en-US" sz="2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qualcosa</a:t>
            </a:r>
            <a:r>
              <a:rPr lang="en-US" sz="2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</a:t>
            </a:r>
            <a:r>
              <a:rPr lang="en-US" sz="2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telelavoro</a:t>
            </a:r>
            <a:r>
              <a:rPr lang="en-US" sz="2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/ smart working e </a:t>
            </a:r>
            <a:r>
              <a:rPr lang="en-US" sz="20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altre</a:t>
            </a:r>
            <a:r>
              <a:rPr lang="en-US" sz="2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iniziative</a:t>
            </a:r>
            <a:r>
              <a:rPr lang="en-US" sz="2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che</a:t>
            </a:r>
            <a:r>
              <a:rPr lang="en-US" sz="2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ora</a:t>
            </a:r>
            <a:r>
              <a:rPr lang="en-US" sz="2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non </a:t>
            </a:r>
            <a:r>
              <a:rPr lang="en-US" sz="20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ricordo</a:t>
            </a:r>
            <a:endParaRPr lang="en-US" sz="20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0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" name="CasellaDiTesto 3"/>
          <p:cNvSpPr txBox="1"/>
          <p:nvPr/>
        </p:nvSpPr>
        <p:spPr>
          <a:xfrm>
            <a:off x="1937842" y="212735"/>
            <a:ext cx="756175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smtClean="0">
                <a:solidFill>
                  <a:srgbClr val="F08010"/>
                </a:solidFill>
                <a:latin typeface="Raleway" panose="020B0604020202020204"/>
              </a:rPr>
              <a:t>Some INFN achievements</a:t>
            </a:r>
            <a:endParaRPr lang="en-US" sz="4800" b="1" dirty="0">
              <a:solidFill>
                <a:srgbClr val="F08010"/>
              </a:solidFill>
              <a:latin typeface="Raleway" panose="020B0604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24644201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egnaposto data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A. Badalà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Segnaposto numero diapositiva 11"/>
          <p:cNvSpPr>
            <a:spLocks noGrp="1"/>
          </p:cNvSpPr>
          <p:nvPr>
            <p:ph type="sldNum" sz="quarter" idx="12"/>
          </p:nvPr>
        </p:nvSpPr>
        <p:spPr>
          <a:xfrm>
            <a:off x="9082800" y="6356350"/>
            <a:ext cx="2743200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ABFB6E3-C8E3-4E8B-BF42-7D7CBB7BAD2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8" name="Immagin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0416" y="-254980"/>
            <a:ext cx="2146768" cy="13174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44800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egnaposto data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A. Badalà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Segnaposto numero diapositiva 11"/>
          <p:cNvSpPr>
            <a:spLocks noGrp="1"/>
          </p:cNvSpPr>
          <p:nvPr>
            <p:ph type="sldNum" sz="quarter" idx="12"/>
          </p:nvPr>
        </p:nvSpPr>
        <p:spPr>
          <a:xfrm>
            <a:off x="9082800" y="6356350"/>
            <a:ext cx="2743200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ABFB6E3-C8E3-4E8B-BF42-7D7CBB7BAD2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8" name="Immagin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0416" y="-254980"/>
            <a:ext cx="2146768" cy="13174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79358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A. Badalà</a:t>
            </a: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ABFB6E3-C8E3-4E8B-BF42-7D7CBB7BAD2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CasellaDiTesto 6"/>
          <p:cNvSpPr txBox="1"/>
          <p:nvPr/>
        </p:nvSpPr>
        <p:spPr>
          <a:xfrm>
            <a:off x="3283973" y="2546191"/>
            <a:ext cx="5112774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it-IT" dirty="0" smtClean="0"/>
          </a:p>
          <a:p>
            <a:r>
              <a:rPr lang="it-IT" sz="4000" dirty="0" smtClean="0">
                <a:latin typeface="Arial Black" panose="020B0A04020102020204" pitchFamily="34" charset="0"/>
              </a:rPr>
              <a:t>Backup </a:t>
            </a:r>
            <a:r>
              <a:rPr lang="it-IT" sz="4000" dirty="0" err="1" smtClean="0">
                <a:latin typeface="Arial Black" panose="020B0A04020102020204" pitchFamily="34" charset="0"/>
              </a:rPr>
              <a:t>slides</a:t>
            </a:r>
            <a:endParaRPr lang="en-US" sz="4000" dirty="0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610825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egnaposto data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A. Badalà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Segnaposto numero diapositiva 11"/>
          <p:cNvSpPr>
            <a:spLocks noGrp="1"/>
          </p:cNvSpPr>
          <p:nvPr>
            <p:ph type="sldNum" sz="quarter" idx="12"/>
          </p:nvPr>
        </p:nvSpPr>
        <p:spPr>
          <a:xfrm>
            <a:off x="9082800" y="6356350"/>
            <a:ext cx="2743200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ABFB6E3-C8E3-4E8B-BF42-7D7CBB7BAD2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25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8" name="Immagin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0416" y="-254980"/>
            <a:ext cx="2146768" cy="1317499"/>
          </a:xfrm>
          <a:prstGeom prst="rect">
            <a:avLst/>
          </a:prstGeom>
        </p:spPr>
      </p:pic>
      <p:pic>
        <p:nvPicPr>
          <p:cNvPr id="2" name="Immagin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4950" y="283778"/>
            <a:ext cx="4528615" cy="6072572"/>
          </a:xfrm>
          <a:prstGeom prst="rect">
            <a:avLst/>
          </a:prstGeom>
        </p:spPr>
      </p:pic>
      <p:sp>
        <p:nvSpPr>
          <p:cNvPr id="3" name="CasellaDiTesto 2"/>
          <p:cNvSpPr txBox="1"/>
          <p:nvPr/>
        </p:nvSpPr>
        <p:spPr>
          <a:xfrm>
            <a:off x="3759774" y="274205"/>
            <a:ext cx="2007581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rgbClr val="F0801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Gender Balance 2020 – Polytechnic of Turin</a:t>
            </a:r>
            <a:endParaRPr lang="en-US" sz="1400" dirty="0">
              <a:solidFill>
                <a:srgbClr val="F0801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CasellaDiTesto 3"/>
          <p:cNvSpPr txBox="1"/>
          <p:nvPr/>
        </p:nvSpPr>
        <p:spPr>
          <a:xfrm>
            <a:off x="5087074" y="2552218"/>
            <a:ext cx="198226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>
                <a:solidFill>
                  <a:schemeClr val="bg1"/>
                </a:solidFill>
              </a:rPr>
              <a:t>Glass </a:t>
            </a:r>
            <a:r>
              <a:rPr lang="it-IT" dirty="0" err="1" smtClean="0">
                <a:solidFill>
                  <a:schemeClr val="bg1"/>
                </a:solidFill>
              </a:rPr>
              <a:t>ceiling</a:t>
            </a:r>
            <a:r>
              <a:rPr lang="it-IT" dirty="0" smtClean="0">
                <a:solidFill>
                  <a:schemeClr val="bg1"/>
                </a:solidFill>
              </a:rPr>
              <a:t> </a:t>
            </a:r>
            <a:r>
              <a:rPr lang="it-IT" dirty="0" err="1" smtClean="0">
                <a:solidFill>
                  <a:schemeClr val="bg1"/>
                </a:solidFill>
              </a:rPr>
              <a:t>index</a:t>
            </a:r>
            <a:r>
              <a:rPr lang="it-IT" dirty="0" smtClean="0">
                <a:solidFill>
                  <a:schemeClr val="bg1"/>
                </a:solidFill>
              </a:rPr>
              <a:t> INFN</a:t>
            </a:r>
          </a:p>
          <a:p>
            <a:r>
              <a:rPr lang="it-IT" dirty="0" err="1" smtClean="0">
                <a:solidFill>
                  <a:schemeClr val="bg1"/>
                </a:solidFill>
              </a:rPr>
              <a:t>Researchers</a:t>
            </a:r>
            <a:r>
              <a:rPr lang="it-IT" dirty="0" smtClean="0">
                <a:solidFill>
                  <a:schemeClr val="bg1"/>
                </a:solidFill>
              </a:rPr>
              <a:t> 1.34</a:t>
            </a:r>
          </a:p>
          <a:p>
            <a:r>
              <a:rPr lang="it-IT" dirty="0" err="1" smtClean="0">
                <a:solidFill>
                  <a:schemeClr val="bg1"/>
                </a:solidFill>
              </a:rPr>
              <a:t>Technologists</a:t>
            </a:r>
            <a:r>
              <a:rPr lang="it-IT" dirty="0" smtClean="0">
                <a:solidFill>
                  <a:schemeClr val="bg1"/>
                </a:solidFill>
              </a:rPr>
              <a:t>  4.4</a:t>
            </a:r>
          </a:p>
          <a:p>
            <a:endParaRPr lang="it-IT" dirty="0">
              <a:solidFill>
                <a:srgbClr val="F08010"/>
              </a:solidFill>
            </a:endParaRPr>
          </a:p>
          <a:p>
            <a:endParaRPr lang="it-IT" dirty="0" smtClean="0">
              <a:solidFill>
                <a:srgbClr val="F08010"/>
              </a:solidFill>
            </a:endParaRPr>
          </a:p>
          <a:p>
            <a:endParaRPr lang="it-IT" dirty="0" smtClean="0">
              <a:solidFill>
                <a:srgbClr val="F08010"/>
              </a:solidFill>
            </a:endParaRPr>
          </a:p>
          <a:p>
            <a:endParaRPr lang="en-US" dirty="0">
              <a:solidFill>
                <a:srgbClr val="F08010"/>
              </a:solidFill>
            </a:endParaRPr>
          </a:p>
        </p:txBody>
      </p:sp>
      <p:sp>
        <p:nvSpPr>
          <p:cNvPr id="5" name="CasellaDiTesto 4"/>
          <p:cNvSpPr txBox="1"/>
          <p:nvPr/>
        </p:nvSpPr>
        <p:spPr>
          <a:xfrm>
            <a:off x="8123274" y="2200940"/>
            <a:ext cx="2711303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>
                <a:solidFill>
                  <a:schemeClr val="bg1"/>
                </a:solidFill>
              </a:rPr>
              <a:t>Glass </a:t>
            </a:r>
            <a:r>
              <a:rPr lang="it-IT" dirty="0" err="1" smtClean="0">
                <a:solidFill>
                  <a:schemeClr val="bg1"/>
                </a:solidFill>
              </a:rPr>
              <a:t>ceiling</a:t>
            </a:r>
            <a:r>
              <a:rPr lang="it-IT" dirty="0" smtClean="0">
                <a:solidFill>
                  <a:schemeClr val="bg1"/>
                </a:solidFill>
              </a:rPr>
              <a:t> </a:t>
            </a:r>
            <a:r>
              <a:rPr lang="it-IT" dirty="0" err="1" smtClean="0">
                <a:solidFill>
                  <a:schemeClr val="bg1"/>
                </a:solidFill>
              </a:rPr>
              <a:t>index</a:t>
            </a:r>
            <a:r>
              <a:rPr lang="it-IT" dirty="0" smtClean="0">
                <a:solidFill>
                  <a:schemeClr val="bg1"/>
                </a:solidFill>
              </a:rPr>
              <a:t> = </a:t>
            </a:r>
            <a:r>
              <a:rPr lang="it-IT" dirty="0" err="1" smtClean="0">
                <a:solidFill>
                  <a:schemeClr val="bg1"/>
                </a:solidFill>
              </a:rPr>
              <a:t>total</a:t>
            </a:r>
            <a:r>
              <a:rPr lang="it-IT" dirty="0" smtClean="0">
                <a:solidFill>
                  <a:schemeClr val="bg1"/>
                </a:solidFill>
              </a:rPr>
              <a:t> </a:t>
            </a:r>
            <a:r>
              <a:rPr lang="it-IT" dirty="0" err="1" smtClean="0">
                <a:solidFill>
                  <a:schemeClr val="bg1"/>
                </a:solidFill>
              </a:rPr>
              <a:t>fraction</a:t>
            </a:r>
            <a:r>
              <a:rPr lang="it-IT" dirty="0" smtClean="0">
                <a:solidFill>
                  <a:schemeClr val="bg1"/>
                </a:solidFill>
              </a:rPr>
              <a:t> </a:t>
            </a:r>
            <a:r>
              <a:rPr lang="it-IT" dirty="0" err="1" smtClean="0">
                <a:solidFill>
                  <a:schemeClr val="bg1"/>
                </a:solidFill>
              </a:rPr>
              <a:t>women</a:t>
            </a:r>
            <a:r>
              <a:rPr lang="it-IT" dirty="0" smtClean="0">
                <a:solidFill>
                  <a:schemeClr val="bg1"/>
                </a:solidFill>
              </a:rPr>
              <a:t>/ </a:t>
            </a:r>
            <a:r>
              <a:rPr lang="it-IT" dirty="0" err="1" smtClean="0">
                <a:solidFill>
                  <a:schemeClr val="bg1"/>
                </a:solidFill>
              </a:rPr>
              <a:t>fraction</a:t>
            </a:r>
            <a:r>
              <a:rPr lang="it-IT" dirty="0" smtClean="0">
                <a:solidFill>
                  <a:schemeClr val="bg1"/>
                </a:solidFill>
              </a:rPr>
              <a:t> </a:t>
            </a:r>
            <a:r>
              <a:rPr lang="it-IT" dirty="0" err="1" smtClean="0">
                <a:solidFill>
                  <a:schemeClr val="bg1"/>
                </a:solidFill>
              </a:rPr>
              <a:t>women</a:t>
            </a:r>
            <a:r>
              <a:rPr lang="it-IT" dirty="0" smtClean="0">
                <a:solidFill>
                  <a:schemeClr val="bg1"/>
                </a:solidFill>
              </a:rPr>
              <a:t> in first </a:t>
            </a:r>
            <a:r>
              <a:rPr lang="it-IT" dirty="0" err="1" smtClean="0">
                <a:solidFill>
                  <a:schemeClr val="bg1"/>
                </a:solidFill>
              </a:rPr>
              <a:t>level</a:t>
            </a:r>
            <a:r>
              <a:rPr lang="it-IT" dirty="0" smtClean="0">
                <a:solidFill>
                  <a:schemeClr val="bg1"/>
                </a:solidFill>
              </a:rPr>
              <a:t> </a:t>
            </a:r>
          </a:p>
          <a:p>
            <a:endParaRPr lang="it-IT" dirty="0">
              <a:solidFill>
                <a:schemeClr val="bg1"/>
              </a:solidFill>
            </a:endParaRPr>
          </a:p>
          <a:p>
            <a:endParaRPr lang="it-IT" dirty="0" smtClean="0">
              <a:solidFill>
                <a:schemeClr val="bg1"/>
              </a:solidFill>
            </a:endParaRPr>
          </a:p>
          <a:p>
            <a:endParaRPr lang="it-IT" dirty="0">
              <a:solidFill>
                <a:schemeClr val="bg1"/>
              </a:solidFill>
            </a:endParaRPr>
          </a:p>
          <a:p>
            <a:r>
              <a:rPr lang="it-IT" dirty="0" smtClean="0">
                <a:solidFill>
                  <a:schemeClr val="bg1"/>
                </a:solidFill>
              </a:rPr>
              <a:t>Glass </a:t>
            </a:r>
            <a:r>
              <a:rPr lang="it-IT" dirty="0" err="1" smtClean="0">
                <a:solidFill>
                  <a:schemeClr val="bg1"/>
                </a:solidFill>
              </a:rPr>
              <a:t>ceiling</a:t>
            </a:r>
            <a:r>
              <a:rPr lang="it-IT" dirty="0" smtClean="0">
                <a:solidFill>
                  <a:schemeClr val="bg1"/>
                </a:solidFill>
              </a:rPr>
              <a:t> </a:t>
            </a:r>
            <a:r>
              <a:rPr lang="it-IT" dirty="0" err="1" smtClean="0">
                <a:solidFill>
                  <a:schemeClr val="bg1"/>
                </a:solidFill>
              </a:rPr>
              <a:t>index</a:t>
            </a:r>
            <a:r>
              <a:rPr lang="it-IT" dirty="0" smtClean="0">
                <a:solidFill>
                  <a:schemeClr val="bg1"/>
                </a:solidFill>
              </a:rPr>
              <a:t> =1 </a:t>
            </a:r>
            <a:r>
              <a:rPr lang="it-IT" dirty="0" err="1" smtClean="0">
                <a:solidFill>
                  <a:schemeClr val="bg1"/>
                </a:solidFill>
              </a:rPr>
              <a:t>means</a:t>
            </a:r>
            <a:r>
              <a:rPr lang="it-IT" dirty="0" smtClean="0">
                <a:solidFill>
                  <a:schemeClr val="bg1"/>
                </a:solidFill>
              </a:rPr>
              <a:t> gender </a:t>
            </a:r>
            <a:r>
              <a:rPr lang="it-IT" dirty="0" err="1" smtClean="0">
                <a:solidFill>
                  <a:schemeClr val="bg1"/>
                </a:solidFill>
              </a:rPr>
              <a:t>parity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0916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egnaposto data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A. Badalà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Segnaposto numero diapositiva 11"/>
          <p:cNvSpPr>
            <a:spLocks noGrp="1"/>
          </p:cNvSpPr>
          <p:nvPr>
            <p:ph type="sldNum" sz="quarter" idx="12"/>
          </p:nvPr>
        </p:nvSpPr>
        <p:spPr>
          <a:xfrm>
            <a:off x="9082800" y="6356350"/>
            <a:ext cx="2743200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ABFB6E3-C8E3-4E8B-BF42-7D7CBB7BAD2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8" name="Immagin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0416" y="-254980"/>
            <a:ext cx="2146768" cy="1317499"/>
          </a:xfrm>
          <a:prstGeom prst="rect">
            <a:avLst/>
          </a:prstGeom>
        </p:spPr>
      </p:pic>
      <p:sp>
        <p:nvSpPr>
          <p:cNvPr id="5" name="CasellaDiTesto 4"/>
          <p:cNvSpPr txBox="1"/>
          <p:nvPr/>
        </p:nvSpPr>
        <p:spPr>
          <a:xfrm>
            <a:off x="95149" y="229791"/>
            <a:ext cx="1056301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F08010"/>
                </a:solidFill>
                <a:latin typeface="Arial Black" panose="020B0A04020102020204" pitchFamily="34" charset="0"/>
              </a:rPr>
              <a:t>The </a:t>
            </a:r>
            <a:r>
              <a:rPr lang="en-US" sz="3600" dirty="0" err="1" smtClean="0">
                <a:solidFill>
                  <a:srgbClr val="F08010"/>
                </a:solidFill>
                <a:latin typeface="Arial Black" panose="020B0A04020102020204" pitchFamily="34" charset="0"/>
              </a:rPr>
              <a:t>Istituto</a:t>
            </a:r>
            <a:r>
              <a:rPr lang="en-US" sz="3600" dirty="0" smtClean="0">
                <a:solidFill>
                  <a:srgbClr val="F08010"/>
                </a:solidFill>
                <a:latin typeface="Arial Black" panose="020B0A04020102020204" pitchFamily="34" charset="0"/>
              </a:rPr>
              <a:t> </a:t>
            </a:r>
            <a:r>
              <a:rPr lang="en-US" sz="3600" dirty="0" err="1" smtClean="0">
                <a:solidFill>
                  <a:srgbClr val="F08010"/>
                </a:solidFill>
                <a:latin typeface="Arial Black" panose="020B0A04020102020204" pitchFamily="34" charset="0"/>
              </a:rPr>
              <a:t>Nazionale</a:t>
            </a:r>
            <a:r>
              <a:rPr lang="en-US" sz="3600" dirty="0" smtClean="0">
                <a:solidFill>
                  <a:srgbClr val="F08010"/>
                </a:solidFill>
                <a:latin typeface="Arial Black" panose="020B0A04020102020204" pitchFamily="34" charset="0"/>
              </a:rPr>
              <a:t> di </a:t>
            </a:r>
            <a:r>
              <a:rPr lang="en-US" sz="3600" dirty="0" err="1" smtClean="0">
                <a:solidFill>
                  <a:srgbClr val="F08010"/>
                </a:solidFill>
                <a:latin typeface="Arial Black" panose="020B0A04020102020204" pitchFamily="34" charset="0"/>
              </a:rPr>
              <a:t>Fisica</a:t>
            </a:r>
            <a:r>
              <a:rPr lang="en-US" sz="3600" dirty="0" smtClean="0">
                <a:solidFill>
                  <a:srgbClr val="F08010"/>
                </a:solidFill>
                <a:latin typeface="Arial Black" panose="020B0A04020102020204" pitchFamily="34" charset="0"/>
              </a:rPr>
              <a:t> </a:t>
            </a:r>
            <a:r>
              <a:rPr lang="en-US" sz="3600" dirty="0" err="1" smtClean="0">
                <a:solidFill>
                  <a:srgbClr val="F08010"/>
                </a:solidFill>
                <a:latin typeface="Arial Black" panose="020B0A04020102020204" pitchFamily="34" charset="0"/>
              </a:rPr>
              <a:t>Nucleare</a:t>
            </a:r>
            <a:endParaRPr lang="en-US" sz="3600" dirty="0">
              <a:solidFill>
                <a:srgbClr val="F08010"/>
              </a:solidFill>
              <a:latin typeface="Arial Black" panose="020B0A04020102020204" pitchFamily="34" charset="0"/>
            </a:endParaRPr>
          </a:p>
        </p:txBody>
      </p:sp>
      <p:pic>
        <p:nvPicPr>
          <p:cNvPr id="6" name="Immagine 5" descr="Immagine che contiene mappa&#10;&#10;Descrizione generata automaticamente">
            <a:extLst>
              <a:ext uri="{FF2B5EF4-FFF2-40B4-BE49-F238E27FC236}">
                <a16:creationId xmlns:a16="http://schemas.microsoft.com/office/drawing/2014/main" id="{61349D5D-907E-7643-A7CC-1C2CCDDBE6F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5153"/>
          <a:stretch/>
        </p:blipFill>
        <p:spPr>
          <a:xfrm>
            <a:off x="176980" y="1220344"/>
            <a:ext cx="6533729" cy="4927801"/>
          </a:xfrm>
          <a:prstGeom prst="rect">
            <a:avLst/>
          </a:prstGeom>
        </p:spPr>
      </p:pic>
      <p:sp>
        <p:nvSpPr>
          <p:cNvPr id="7" name="Titolo 1">
            <a:extLst>
              <a:ext uri="{FF2B5EF4-FFF2-40B4-BE49-F238E27FC236}">
                <a16:creationId xmlns:a16="http://schemas.microsoft.com/office/drawing/2014/main" id="{C80FCCE6-DE02-CE46-8001-21E9F81599D2}"/>
              </a:ext>
            </a:extLst>
          </p:cNvPr>
          <p:cNvSpPr txBox="1">
            <a:spLocks/>
          </p:cNvSpPr>
          <p:nvPr/>
        </p:nvSpPr>
        <p:spPr>
          <a:xfrm>
            <a:off x="-253372" y="3361079"/>
            <a:ext cx="4019127" cy="646331"/>
          </a:xfrm>
          <a:prstGeom prst="rect">
            <a:avLst/>
          </a:prstGeom>
        </p:spPr>
        <p:txBody>
          <a:bodyPr vert="horz" wrap="square" lIns="91440" tIns="45720" rIns="91440" bIns="45720" rtlCol="0" anchor="ctr" anchorCtr="1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 spc="-6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sz="4000" dirty="0">
                <a:solidFill>
                  <a:srgbClr val="283651"/>
                </a:solidFill>
              </a:rPr>
              <a:t>INFN </a:t>
            </a:r>
            <a:r>
              <a:rPr lang="it-IT" altLang="it-IT" sz="4000" b="1" dirty="0" err="1">
                <a:solidFill>
                  <a:srgbClr val="283651"/>
                </a:solidFill>
                <a:latin typeface="Franklin Gothic Medium" panose="020B0603020102020204" pitchFamily="34" charset="0"/>
                <a:cs typeface="Arial" panose="020B0604020202020204" pitchFamily="34" charset="0"/>
              </a:rPr>
              <a:t>facilities</a:t>
            </a:r>
            <a:endParaRPr lang="it-IT" sz="4000" dirty="0">
              <a:solidFill>
                <a:srgbClr val="283651"/>
              </a:solidFill>
              <a:latin typeface="+mn-lt"/>
            </a:endParaRPr>
          </a:p>
        </p:txBody>
      </p:sp>
      <p:sp>
        <p:nvSpPr>
          <p:cNvPr id="9" name="Title 2">
            <a:extLst>
              <a:ext uri="{FF2B5EF4-FFF2-40B4-BE49-F238E27FC236}">
                <a16:creationId xmlns:a16="http://schemas.microsoft.com/office/drawing/2014/main" id="{A1744A67-FB7A-B846-864A-DF4FEFF0E4F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71617" y="1481301"/>
            <a:ext cx="3262466" cy="62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sz="2400">
                <a:solidFill>
                  <a:schemeClr val="tx1"/>
                </a:solidFill>
                <a:latin typeface="Perpetua" panose="02020502060401020303" pitchFamily="18" charset="77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Perpetua" panose="02020502060401020303" pitchFamily="18" charset="77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Perpetua" panose="02020502060401020303" pitchFamily="18" charset="77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Perpetua" panose="02020502060401020303" pitchFamily="18" charset="77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Perpetua" panose="02020502060401020303" pitchFamily="18" charset="77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erpetua" panose="02020502060401020303" pitchFamily="18" charset="77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erpetua" panose="02020502060401020303" pitchFamily="18" charset="77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erpetua" panose="02020502060401020303" pitchFamily="18" charset="77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erpetua" panose="02020502060401020303" pitchFamily="18" charset="77"/>
                <a:ea typeface="ＭＳ Ｐゴシック" panose="020B0600070205080204" pitchFamily="34" charset="-128"/>
              </a:defRPr>
            </a:lvl9pPr>
          </a:lstStyle>
          <a:p>
            <a:r>
              <a:rPr lang="it-IT" altLang="it-IT" sz="4000" b="1" dirty="0">
                <a:solidFill>
                  <a:srgbClr val="F08010"/>
                </a:solidFill>
                <a:latin typeface="+mj-lt"/>
                <a:cs typeface="Arial" panose="020B0604020202020204" pitchFamily="34" charset="0"/>
              </a:rPr>
              <a:t>The INFN </a:t>
            </a:r>
            <a:r>
              <a:rPr lang="it-IT" altLang="it-IT" sz="4000" b="1" dirty="0" err="1">
                <a:solidFill>
                  <a:srgbClr val="F08010"/>
                </a:solidFill>
                <a:latin typeface="+mj-lt"/>
                <a:cs typeface="Arial" panose="020B0604020202020204" pitchFamily="34" charset="0"/>
              </a:rPr>
              <a:t>is</a:t>
            </a:r>
            <a:r>
              <a:rPr lang="it-IT" altLang="it-IT" sz="4000" b="1" dirty="0">
                <a:solidFill>
                  <a:srgbClr val="F08010"/>
                </a:solidFill>
                <a:latin typeface="+mj-lt"/>
                <a:cs typeface="Arial" panose="020B0604020202020204" pitchFamily="34" charset="0"/>
              </a:rPr>
              <a:t> …</a:t>
            </a:r>
            <a:endParaRPr lang="it-IT" altLang="it-IT" sz="4000" dirty="0">
              <a:solidFill>
                <a:srgbClr val="F08010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2" name="Rettangolo 1"/>
          <p:cNvSpPr/>
          <p:nvPr/>
        </p:nvSpPr>
        <p:spPr>
          <a:xfrm>
            <a:off x="7636317" y="2045329"/>
            <a:ext cx="328732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0"/>
              </a:spcBef>
              <a:buFont typeface="Wingdings" pitchFamily="2" charset="2"/>
              <a:buNone/>
            </a:pPr>
            <a:r>
              <a:rPr lang="it-IT" altLang="it-IT" sz="2800" b="1" dirty="0">
                <a:solidFill>
                  <a:schemeClr val="bg1"/>
                </a:solidFill>
                <a:latin typeface="Franklin Gothic Medium" panose="020B0603020102020204" pitchFamily="34" charset="0"/>
              </a:rPr>
              <a:t>a community of </a:t>
            </a:r>
            <a:r>
              <a:rPr lang="it-IT" altLang="it-IT" sz="2800" b="1" dirty="0" err="1" smtClean="0">
                <a:solidFill>
                  <a:schemeClr val="bg1"/>
                </a:solidFill>
                <a:latin typeface="Franklin Gothic Medium" panose="020B0603020102020204" pitchFamily="34" charset="0"/>
              </a:rPr>
              <a:t>about</a:t>
            </a:r>
            <a:r>
              <a:rPr lang="it-IT" altLang="it-IT" sz="2800" b="1" dirty="0" smtClean="0">
                <a:solidFill>
                  <a:schemeClr val="bg1"/>
                </a:solidFill>
                <a:latin typeface="Franklin Gothic Medium" panose="020B0603020102020204" pitchFamily="34" charset="0"/>
              </a:rPr>
              <a:t> 6,500 </a:t>
            </a:r>
            <a:r>
              <a:rPr lang="it-IT" altLang="it-IT" sz="2800" b="1" dirty="0" err="1">
                <a:solidFill>
                  <a:schemeClr val="bg1"/>
                </a:solidFill>
                <a:latin typeface="Franklin Gothic Medium" panose="020B0603020102020204" pitchFamily="34" charset="0"/>
              </a:rPr>
              <a:t>people</a:t>
            </a:r>
            <a:endParaRPr lang="it-IT" altLang="it-IT" sz="2800" dirty="0">
              <a:solidFill>
                <a:schemeClr val="bg1"/>
              </a:solidFill>
              <a:latin typeface="Franklin Gothic Medium" panose="020B0603020102020204" pitchFamily="34" charset="0"/>
            </a:endParaRPr>
          </a:p>
        </p:txBody>
      </p:sp>
      <p:sp>
        <p:nvSpPr>
          <p:cNvPr id="3" name="Rettangolo 2"/>
          <p:cNvSpPr/>
          <p:nvPr/>
        </p:nvSpPr>
        <p:spPr>
          <a:xfrm>
            <a:off x="6826490" y="3563464"/>
            <a:ext cx="520819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chemeClr val="accent2"/>
              </a:buClr>
              <a:buSzPct val="60000"/>
              <a:buFont typeface="Wingdings" pitchFamily="2" charset="2"/>
              <a:buNone/>
            </a:pPr>
            <a:r>
              <a:rPr lang="it-IT" altLang="it-IT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 </a:t>
            </a:r>
            <a:r>
              <a:rPr lang="it-IT" altLang="it-IT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</a:t>
            </a:r>
            <a:r>
              <a:rPr lang="it-IT" altLang="it-IT" sz="2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2500  INFN staff     +</a:t>
            </a:r>
            <a:endParaRPr lang="it-IT" altLang="it-IT" sz="2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  <a:sym typeface="Symbol" panose="05050102010706020507" pitchFamily="18" charset="2"/>
            </a:endParaRPr>
          </a:p>
          <a:p>
            <a:pPr>
              <a:buClr>
                <a:schemeClr val="accent2"/>
              </a:buClr>
              <a:buSzPct val="60000"/>
              <a:buFont typeface="Wingdings" pitchFamily="2" charset="2"/>
              <a:buNone/>
            </a:pPr>
            <a:r>
              <a:rPr lang="it-IT" altLang="it-IT" sz="2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 </a:t>
            </a:r>
            <a:r>
              <a:rPr lang="it-IT" altLang="it-IT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4000 </a:t>
            </a:r>
            <a:r>
              <a:rPr lang="it-IT" altLang="it-IT" sz="2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associate </a:t>
            </a:r>
            <a:r>
              <a:rPr lang="it-IT" altLang="it-IT" sz="28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personel</a:t>
            </a:r>
            <a:r>
              <a:rPr lang="it-IT" altLang="it-IT" sz="2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 </a:t>
            </a:r>
            <a:endParaRPr lang="en-US" sz="2800" dirty="0"/>
          </a:p>
        </p:txBody>
      </p:sp>
      <p:sp>
        <p:nvSpPr>
          <p:cNvPr id="4" name="CasellaDiTesto 3"/>
          <p:cNvSpPr txBox="1"/>
          <p:nvPr/>
        </p:nvSpPr>
        <p:spPr>
          <a:xfrm>
            <a:off x="6983775" y="4992549"/>
            <a:ext cx="4893623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ct val="0"/>
              </a:spcBef>
              <a:buFont typeface="Wingdings" pitchFamily="2" charset="2"/>
              <a:buNone/>
            </a:pPr>
            <a:r>
              <a:rPr lang="it-IT" altLang="it-IT" sz="2000" b="1" dirty="0">
                <a:solidFill>
                  <a:srgbClr val="F08010"/>
                </a:solidFill>
                <a:latin typeface="Franklin Gothic Medium" panose="020B0603020102020204" pitchFamily="34" charset="0"/>
              </a:rPr>
              <a:t>25% </a:t>
            </a:r>
            <a:r>
              <a:rPr lang="it-IT" altLang="it-IT" sz="2000" dirty="0">
                <a:solidFill>
                  <a:srgbClr val="F08010"/>
                </a:solidFill>
                <a:latin typeface="Franklin Gothic Medium" panose="020B0603020102020204" pitchFamily="34" charset="0"/>
              </a:rPr>
              <a:t>of </a:t>
            </a:r>
            <a:r>
              <a:rPr lang="it-IT" altLang="it-IT" sz="2000" dirty="0" err="1">
                <a:solidFill>
                  <a:srgbClr val="F08010"/>
                </a:solidFill>
                <a:latin typeface="Franklin Gothic Medium" panose="020B0603020102020204" pitchFamily="34" charset="0"/>
              </a:rPr>
              <a:t>them</a:t>
            </a:r>
            <a:r>
              <a:rPr lang="it-IT" altLang="it-IT" sz="2000" dirty="0">
                <a:solidFill>
                  <a:srgbClr val="F08010"/>
                </a:solidFill>
                <a:latin typeface="Franklin Gothic Medium" panose="020B0603020102020204" pitchFamily="34" charset="0"/>
              </a:rPr>
              <a:t> </a:t>
            </a:r>
            <a:r>
              <a:rPr lang="it-IT" altLang="it-IT" sz="2000" dirty="0" err="1">
                <a:solidFill>
                  <a:srgbClr val="F08010"/>
                </a:solidFill>
                <a:latin typeface="Franklin Gothic Medium" panose="020B0603020102020204" pitchFamily="34" charset="0"/>
              </a:rPr>
              <a:t>have</a:t>
            </a:r>
            <a:r>
              <a:rPr lang="it-IT" altLang="it-IT" sz="2000" dirty="0">
                <a:solidFill>
                  <a:srgbClr val="F08010"/>
                </a:solidFill>
                <a:latin typeface="Franklin Gothic Medium" panose="020B0603020102020204" pitchFamily="34" charset="0"/>
              </a:rPr>
              <a:t> </a:t>
            </a:r>
            <a:r>
              <a:rPr lang="it-IT" altLang="it-IT" sz="2000" dirty="0" err="1">
                <a:solidFill>
                  <a:srgbClr val="F08010"/>
                </a:solidFill>
                <a:latin typeface="Franklin Gothic Medium" panose="020B0603020102020204" pitchFamily="34" charset="0"/>
              </a:rPr>
              <a:t>PhD</a:t>
            </a:r>
            <a:r>
              <a:rPr lang="it-IT" altLang="it-IT" sz="2000" dirty="0">
                <a:solidFill>
                  <a:srgbClr val="F08010"/>
                </a:solidFill>
                <a:latin typeface="Franklin Gothic Medium" panose="020B0603020102020204" pitchFamily="34" charset="0"/>
              </a:rPr>
              <a:t> </a:t>
            </a:r>
            <a:r>
              <a:rPr lang="it-IT" altLang="it-IT" sz="2000" dirty="0" err="1">
                <a:solidFill>
                  <a:srgbClr val="F08010"/>
                </a:solidFill>
                <a:latin typeface="Franklin Gothic Medium" panose="020B0603020102020204" pitchFamily="34" charset="0"/>
              </a:rPr>
              <a:t>grants</a:t>
            </a:r>
            <a:r>
              <a:rPr lang="it-IT" altLang="it-IT" sz="2000" dirty="0">
                <a:solidFill>
                  <a:srgbClr val="F08010"/>
                </a:solidFill>
                <a:latin typeface="Franklin Gothic Medium" panose="020B0603020102020204" pitchFamily="34" charset="0"/>
              </a:rPr>
              <a:t>, </a:t>
            </a:r>
          </a:p>
          <a:p>
            <a:pPr>
              <a:spcBef>
                <a:spcPct val="0"/>
              </a:spcBef>
              <a:buFont typeface="Wingdings" pitchFamily="2" charset="2"/>
              <a:buNone/>
            </a:pPr>
            <a:r>
              <a:rPr lang="it-IT" altLang="it-IT" sz="2000" dirty="0">
                <a:solidFill>
                  <a:srgbClr val="F08010"/>
                </a:solidFill>
                <a:latin typeface="Franklin Gothic Medium" panose="020B0603020102020204" pitchFamily="34" charset="0"/>
              </a:rPr>
              <a:t>post-doc </a:t>
            </a:r>
            <a:r>
              <a:rPr lang="it-IT" altLang="it-IT" sz="2000" dirty="0" err="1">
                <a:solidFill>
                  <a:srgbClr val="F08010"/>
                </a:solidFill>
                <a:latin typeface="Franklin Gothic Medium" panose="020B0603020102020204" pitchFamily="34" charset="0"/>
              </a:rPr>
              <a:t>scholarships</a:t>
            </a:r>
            <a:r>
              <a:rPr lang="it-IT" altLang="it-IT" sz="2000" dirty="0">
                <a:solidFill>
                  <a:srgbClr val="F08010"/>
                </a:solidFill>
                <a:latin typeface="Franklin Gothic Medium" panose="020B0603020102020204" pitchFamily="34" charset="0"/>
              </a:rPr>
              <a:t> and </a:t>
            </a:r>
            <a:r>
              <a:rPr lang="it-IT" altLang="it-IT" sz="2000" dirty="0" err="1">
                <a:solidFill>
                  <a:srgbClr val="F08010"/>
                </a:solidFill>
                <a:latin typeface="Franklin Gothic Medium" panose="020B0603020102020204" pitchFamily="34" charset="0"/>
              </a:rPr>
              <a:t>research</a:t>
            </a:r>
            <a:r>
              <a:rPr lang="it-IT" altLang="it-IT" sz="2000" dirty="0">
                <a:solidFill>
                  <a:srgbClr val="F08010"/>
                </a:solidFill>
                <a:latin typeface="Franklin Gothic Medium" panose="020B0603020102020204" pitchFamily="34" charset="0"/>
              </a:rPr>
              <a:t> </a:t>
            </a:r>
            <a:r>
              <a:rPr lang="it-IT" altLang="it-IT" sz="2000" dirty="0" err="1">
                <a:solidFill>
                  <a:srgbClr val="F08010"/>
                </a:solidFill>
                <a:latin typeface="Franklin Gothic Medium" panose="020B0603020102020204" pitchFamily="34" charset="0"/>
              </a:rPr>
              <a:t>grants</a:t>
            </a:r>
            <a:endParaRPr lang="it-IT" altLang="it-IT" sz="2000" dirty="0">
              <a:solidFill>
                <a:srgbClr val="F08010"/>
              </a:solidFill>
              <a:latin typeface="Franklin Gothic Medium" panose="020B0603020102020204" pitchFamily="34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78484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egnaposto data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A. Badalà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Segnaposto numero diapositiva 11"/>
          <p:cNvSpPr>
            <a:spLocks noGrp="1"/>
          </p:cNvSpPr>
          <p:nvPr>
            <p:ph type="sldNum" sz="quarter" idx="12"/>
          </p:nvPr>
        </p:nvSpPr>
        <p:spPr>
          <a:xfrm>
            <a:off x="9082800" y="6356350"/>
            <a:ext cx="2743200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ABFB6E3-C8E3-4E8B-BF42-7D7CBB7BAD2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8" name="Immagin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0416" y="-254980"/>
            <a:ext cx="2146768" cy="1317499"/>
          </a:xfrm>
          <a:prstGeom prst="rect">
            <a:avLst/>
          </a:prstGeom>
        </p:spPr>
      </p:pic>
      <p:sp>
        <p:nvSpPr>
          <p:cNvPr id="2" name="Rettangolo 1"/>
          <p:cNvSpPr/>
          <p:nvPr/>
        </p:nvSpPr>
        <p:spPr>
          <a:xfrm>
            <a:off x="857019" y="1576597"/>
            <a:ext cx="9552959" cy="44627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1999 INFN appointed its first </a:t>
            </a: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Equal Opportunity </a:t>
            </a:r>
            <a:r>
              <a:rPr lang="en-US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Committee, currently, following Italian rules for public administration,  this is the “</a:t>
            </a:r>
            <a:r>
              <a:rPr lang="en-US" sz="2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Comitato</a:t>
            </a:r>
            <a:r>
              <a:rPr lang="en-US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Unico</a:t>
            </a: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di </a:t>
            </a:r>
            <a:r>
              <a:rPr lang="en-US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Garanzia</a:t>
            </a: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” (CUG</a:t>
            </a:r>
            <a:r>
              <a:rPr lang="en-US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).</a:t>
            </a:r>
            <a:endParaRPr lang="en-US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4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en-US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lang="en-US" sz="2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Garanteee</a:t>
            </a:r>
            <a:r>
              <a:rPr lang="en-US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Committee </a:t>
            </a:r>
            <a:r>
              <a:rPr lang="en-US" sz="2400" dirty="0">
                <a:solidFill>
                  <a:srgbClr val="F0801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sz="2400" i="1" dirty="0" err="1">
                <a:solidFill>
                  <a:srgbClr val="F0801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Comitato</a:t>
            </a:r>
            <a:r>
              <a:rPr lang="en-US" sz="2400" i="1" dirty="0">
                <a:solidFill>
                  <a:srgbClr val="F0801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i="1" dirty="0" err="1">
                <a:solidFill>
                  <a:srgbClr val="F0801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Unico</a:t>
            </a:r>
            <a:r>
              <a:rPr lang="en-US" sz="2400" i="1" dirty="0">
                <a:solidFill>
                  <a:srgbClr val="F0801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di </a:t>
            </a:r>
            <a:r>
              <a:rPr lang="en-US" sz="2400" i="1" dirty="0" err="1">
                <a:solidFill>
                  <a:srgbClr val="F0801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Garanzia</a:t>
            </a:r>
            <a:r>
              <a:rPr lang="en-US" sz="2400" i="1" dirty="0">
                <a:solidFill>
                  <a:srgbClr val="F0801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CUG</a:t>
            </a:r>
            <a:r>
              <a:rPr lang="en-US" sz="2400" dirty="0">
                <a:solidFill>
                  <a:srgbClr val="F0801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has the task to propose actions to </a:t>
            </a:r>
            <a:r>
              <a:rPr lang="en-US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ensure gender </a:t>
            </a: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equality, contrast job harassment and improve well-being at work. </a:t>
            </a:r>
            <a:endParaRPr lang="en-US" sz="24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en-US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It </a:t>
            </a: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analyses </a:t>
            </a:r>
            <a:r>
              <a:rPr lang="en-US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sex disaggregated </a:t>
            </a: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data, produces </a:t>
            </a:r>
            <a:r>
              <a:rPr lang="en-US" sz="2400" dirty="0" smtClean="0">
                <a:solidFill>
                  <a:srgbClr val="F0801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public</a:t>
            </a:r>
            <a:r>
              <a:rPr lang="en-US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annual </a:t>
            </a: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reports to monitor the time evolution of gender </a:t>
            </a:r>
            <a:r>
              <a:rPr lang="en-US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gap, reviews </a:t>
            </a: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procedures and practices to highlight gender inequalities and gender </a:t>
            </a:r>
            <a:r>
              <a:rPr lang="en-US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biases, proposes </a:t>
            </a: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gender equality strategies and action plans</a:t>
            </a:r>
            <a:r>
              <a:rPr lang="en-US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endParaRPr lang="en-US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asellaDiTesto 2"/>
          <p:cNvSpPr txBox="1"/>
          <p:nvPr/>
        </p:nvSpPr>
        <p:spPr>
          <a:xfrm>
            <a:off x="1183114" y="403769"/>
            <a:ext cx="820472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smtClean="0">
                <a:solidFill>
                  <a:srgbClr val="F08010"/>
                </a:solidFill>
                <a:latin typeface="Raleway" panose="020B0604020202020204"/>
              </a:rPr>
              <a:t>Guarantee committee (CUG)</a:t>
            </a:r>
            <a:endParaRPr lang="en-US" sz="4800" dirty="0">
              <a:solidFill>
                <a:srgbClr val="F08010"/>
              </a:solidFill>
              <a:latin typeface="Raleway" panose="020B0604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1976871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ttangolo 8"/>
          <p:cNvSpPr/>
          <p:nvPr/>
        </p:nvSpPr>
        <p:spPr>
          <a:xfrm>
            <a:off x="-59006" y="-1"/>
            <a:ext cx="3221656" cy="6824445"/>
          </a:xfrm>
          <a:prstGeom prst="rect">
            <a:avLst/>
          </a:prstGeom>
          <a:solidFill>
            <a:srgbClr val="FB8C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Rettangolo 1"/>
          <p:cNvSpPr/>
          <p:nvPr/>
        </p:nvSpPr>
        <p:spPr>
          <a:xfrm>
            <a:off x="3427905" y="1805930"/>
            <a:ext cx="8650068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2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Essential</a:t>
            </a:r>
            <a:r>
              <a:rPr lang="it-IT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2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elements</a:t>
            </a:r>
            <a:r>
              <a:rPr lang="it-IT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of </a:t>
            </a:r>
            <a:r>
              <a:rPr lang="it-IT" sz="2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structural</a:t>
            </a:r>
            <a:r>
              <a:rPr lang="it-IT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2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change</a:t>
            </a:r>
            <a:r>
              <a:rPr lang="it-IT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r>
              <a:rPr lang="it-IT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it-IT" sz="2400" b="1" dirty="0" err="1">
                <a:solidFill>
                  <a:schemeClr val="bg1"/>
                </a:solidFill>
                <a:latin typeface="Raleway" panose="020B0604020202020204"/>
              </a:rPr>
              <a:t>Knowing</a:t>
            </a:r>
            <a:r>
              <a:rPr lang="it-IT" sz="2400" b="1" dirty="0">
                <a:solidFill>
                  <a:schemeClr val="bg1"/>
                </a:solidFill>
                <a:latin typeface="Raleway" panose="020B0604020202020204"/>
              </a:rPr>
              <a:t> the </a:t>
            </a:r>
            <a:r>
              <a:rPr lang="it-IT" sz="2400" b="1" dirty="0" err="1">
                <a:solidFill>
                  <a:schemeClr val="bg1"/>
                </a:solidFill>
                <a:latin typeface="Raleway" panose="020B0604020202020204"/>
              </a:rPr>
              <a:t>institutions</a:t>
            </a:r>
            <a:r>
              <a:rPr lang="it-IT" sz="2400" b="1" dirty="0">
                <a:solidFill>
                  <a:schemeClr val="bg1"/>
                </a:solidFill>
                <a:latin typeface="Raleway" panose="020B0604020202020204"/>
              </a:rPr>
              <a:t> </a:t>
            </a:r>
            <a:r>
              <a:rPr lang="it-IT" sz="2400" dirty="0">
                <a:solidFill>
                  <a:schemeClr val="bg1"/>
                </a:solidFill>
                <a:latin typeface="Raleway" panose="020B0604020202020204"/>
              </a:rPr>
              <a:t>by gender </a:t>
            </a:r>
            <a:r>
              <a:rPr lang="it-IT" sz="2400" dirty="0" err="1">
                <a:solidFill>
                  <a:schemeClr val="bg1"/>
                </a:solidFill>
                <a:latin typeface="Raleway" panose="020B0604020202020204"/>
              </a:rPr>
              <a:t>distributions</a:t>
            </a:r>
            <a:r>
              <a:rPr lang="it-IT" sz="2400" dirty="0">
                <a:solidFill>
                  <a:schemeClr val="bg1"/>
                </a:solidFill>
                <a:latin typeface="Raleway" panose="020B0604020202020204"/>
              </a:rPr>
              <a:t> to </a:t>
            </a:r>
            <a:r>
              <a:rPr lang="it-IT" sz="2400" dirty="0" err="1">
                <a:solidFill>
                  <a:schemeClr val="bg1"/>
                </a:solidFill>
                <a:latin typeface="Raleway" panose="020B0604020202020204"/>
              </a:rPr>
              <a:t>understand</a:t>
            </a:r>
            <a:r>
              <a:rPr lang="it-IT" sz="2400" dirty="0">
                <a:solidFill>
                  <a:schemeClr val="bg1"/>
                </a:solidFill>
                <a:latin typeface="Raleway" panose="020B0604020202020204"/>
              </a:rPr>
              <a:t> the </a:t>
            </a:r>
            <a:r>
              <a:rPr lang="it-IT" sz="2400" dirty="0" err="1">
                <a:solidFill>
                  <a:schemeClr val="bg1"/>
                </a:solidFill>
                <a:latin typeface="Raleway" panose="020B0604020202020204"/>
              </a:rPr>
              <a:t>real</a:t>
            </a:r>
            <a:r>
              <a:rPr lang="it-IT" sz="2400" dirty="0">
                <a:solidFill>
                  <a:schemeClr val="bg1"/>
                </a:solidFill>
                <a:latin typeface="Raleway" panose="020B0604020202020204"/>
              </a:rPr>
              <a:t> state of </a:t>
            </a:r>
            <a:r>
              <a:rPr lang="it-IT" sz="2400" dirty="0" err="1">
                <a:solidFill>
                  <a:schemeClr val="bg1"/>
                </a:solidFill>
                <a:latin typeface="Raleway" panose="020B0604020202020204"/>
              </a:rPr>
              <a:t>parity</a:t>
            </a:r>
            <a:r>
              <a:rPr lang="it-IT" sz="2400" dirty="0">
                <a:solidFill>
                  <a:schemeClr val="bg1"/>
                </a:solidFill>
                <a:latin typeface="Raleway" panose="020B0604020202020204"/>
              </a:rPr>
              <a:t> and to monitor in </a:t>
            </a:r>
            <a:r>
              <a:rPr lang="it-IT" sz="2400" dirty="0" smtClean="0">
                <a:solidFill>
                  <a:schemeClr val="bg1"/>
                </a:solidFill>
                <a:latin typeface="Raleway" panose="020B0604020202020204"/>
              </a:rPr>
              <a:t>time </a:t>
            </a:r>
            <a:r>
              <a:rPr lang="it-IT" sz="2400" dirty="0">
                <a:solidFill>
                  <a:schemeClr val="bg1"/>
                </a:solidFill>
                <a:latin typeface="Raleway" panose="020B0604020202020204"/>
              </a:rPr>
              <a:t>the </a:t>
            </a:r>
            <a:r>
              <a:rPr lang="it-IT" sz="2400" dirty="0" err="1">
                <a:solidFill>
                  <a:schemeClr val="bg1"/>
                </a:solidFill>
                <a:latin typeface="Raleway" panose="020B0604020202020204"/>
              </a:rPr>
              <a:t>dis-parity</a:t>
            </a:r>
            <a:r>
              <a:rPr lang="it-IT" sz="2400" dirty="0">
                <a:solidFill>
                  <a:schemeClr val="bg1"/>
                </a:solidFill>
                <a:latin typeface="Raleway" panose="020B0604020202020204"/>
              </a:rPr>
              <a:t> and the </a:t>
            </a:r>
            <a:r>
              <a:rPr lang="it-IT" sz="2400" dirty="0" err="1">
                <a:solidFill>
                  <a:schemeClr val="bg1"/>
                </a:solidFill>
                <a:latin typeface="Raleway" panose="020B0604020202020204"/>
              </a:rPr>
              <a:t>real</a:t>
            </a:r>
            <a:r>
              <a:rPr lang="it-IT" sz="2400" dirty="0">
                <a:solidFill>
                  <a:schemeClr val="bg1"/>
                </a:solidFill>
                <a:latin typeface="Raleway" panose="020B0604020202020204"/>
              </a:rPr>
              <a:t> </a:t>
            </a:r>
            <a:r>
              <a:rPr lang="it-IT" sz="2400" dirty="0" err="1">
                <a:solidFill>
                  <a:schemeClr val="bg1"/>
                </a:solidFill>
                <a:latin typeface="Raleway" panose="020B0604020202020204"/>
              </a:rPr>
              <a:t>effects</a:t>
            </a:r>
            <a:r>
              <a:rPr lang="it-IT" sz="2400" dirty="0">
                <a:solidFill>
                  <a:schemeClr val="bg1"/>
                </a:solidFill>
                <a:latin typeface="Raleway" panose="020B0604020202020204"/>
              </a:rPr>
              <a:t> of </a:t>
            </a:r>
            <a:r>
              <a:rPr lang="it-IT" sz="2400" dirty="0" err="1">
                <a:solidFill>
                  <a:schemeClr val="bg1"/>
                </a:solidFill>
                <a:latin typeface="Raleway" panose="020B0604020202020204"/>
              </a:rPr>
              <a:t>affirmative</a:t>
            </a:r>
            <a:r>
              <a:rPr lang="it-IT" sz="2400" dirty="0">
                <a:solidFill>
                  <a:schemeClr val="bg1"/>
                </a:solidFill>
                <a:latin typeface="Raleway" panose="020B0604020202020204"/>
              </a:rPr>
              <a:t> </a:t>
            </a:r>
            <a:r>
              <a:rPr lang="it-IT" sz="2400" dirty="0" err="1">
                <a:solidFill>
                  <a:schemeClr val="bg1"/>
                </a:solidFill>
                <a:latin typeface="Raleway" panose="020B0604020202020204"/>
              </a:rPr>
              <a:t>actions</a:t>
            </a:r>
            <a:r>
              <a:rPr lang="it-IT" sz="2400" dirty="0">
                <a:solidFill>
                  <a:prstClr val="black"/>
                </a:solidFill>
                <a:latin typeface="Raleway" panose="020B0604020202020204"/>
              </a:rPr>
              <a:t>.</a:t>
            </a:r>
            <a:r>
              <a:rPr lang="it-IT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it-IT" sz="2400" b="1" dirty="0" err="1" smtClean="0">
                <a:solidFill>
                  <a:srgbClr val="F0801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ﬁx</a:t>
            </a:r>
            <a:r>
              <a:rPr lang="it-IT" sz="2400" b="1" dirty="0" smtClean="0">
                <a:solidFill>
                  <a:srgbClr val="F0801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the </a:t>
            </a:r>
            <a:r>
              <a:rPr lang="it-IT" sz="2400" b="1" dirty="0" err="1" smtClean="0">
                <a:solidFill>
                  <a:srgbClr val="F0801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numbers</a:t>
            </a:r>
            <a:r>
              <a:rPr lang="it-IT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);	</a:t>
            </a:r>
          </a:p>
          <a:p>
            <a:endParaRPr lang="it-IT" sz="24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it-IT" sz="24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Securing</a:t>
            </a:r>
            <a:r>
              <a:rPr lang="it-IT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top-</a:t>
            </a:r>
            <a:r>
              <a:rPr lang="it-IT" sz="24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level</a:t>
            </a:r>
            <a:r>
              <a:rPr lang="it-IT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24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support</a:t>
            </a:r>
            <a:r>
              <a:rPr lang="it-IT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it-IT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it-IT" sz="2400" b="1" dirty="0" err="1" smtClean="0">
                <a:solidFill>
                  <a:srgbClr val="F0801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ﬁx</a:t>
            </a:r>
            <a:r>
              <a:rPr lang="it-IT" sz="2400" b="1" dirty="0" smtClean="0">
                <a:solidFill>
                  <a:srgbClr val="F0801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the </a:t>
            </a:r>
            <a:r>
              <a:rPr lang="it-IT" sz="2400" b="1" dirty="0" err="1" smtClean="0">
                <a:solidFill>
                  <a:srgbClr val="F0801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institutions</a:t>
            </a:r>
            <a:r>
              <a:rPr lang="it-IT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);</a:t>
            </a:r>
          </a:p>
          <a:p>
            <a:r>
              <a:rPr lang="it-IT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it-IT" sz="24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Generating</a:t>
            </a:r>
            <a:r>
              <a:rPr lang="it-IT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24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effective</a:t>
            </a:r>
            <a:r>
              <a:rPr lang="it-IT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management </a:t>
            </a:r>
            <a:r>
              <a:rPr lang="it-IT" sz="24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practices</a:t>
            </a:r>
            <a:r>
              <a:rPr lang="it-IT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2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originating</a:t>
            </a:r>
            <a:r>
              <a:rPr lang="it-IT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from </a:t>
            </a:r>
            <a:r>
              <a:rPr lang="it-IT" sz="2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knowledge</a:t>
            </a:r>
            <a:r>
              <a:rPr lang="it-IT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and </a:t>
            </a:r>
            <a:r>
              <a:rPr lang="it-IT" sz="2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awareness</a:t>
            </a:r>
            <a:r>
              <a:rPr lang="it-IT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of gender </a:t>
            </a:r>
            <a:r>
              <a:rPr lang="it-IT" sz="2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issues</a:t>
            </a:r>
            <a:r>
              <a:rPr lang="it-IT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it-IT" sz="2400" b="1" dirty="0" err="1" smtClean="0">
                <a:solidFill>
                  <a:srgbClr val="F0801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ﬁx</a:t>
            </a:r>
            <a:r>
              <a:rPr lang="it-IT" sz="2400" b="1" dirty="0" smtClean="0">
                <a:solidFill>
                  <a:srgbClr val="F0801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the </a:t>
            </a:r>
            <a:r>
              <a:rPr lang="it-IT" sz="2400" b="1" dirty="0" err="1" smtClean="0">
                <a:solidFill>
                  <a:srgbClr val="F0801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knowledge</a:t>
            </a:r>
            <a:r>
              <a:rPr lang="it-IT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);</a:t>
            </a:r>
            <a:endParaRPr lang="en-US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asellaDiTesto 2"/>
          <p:cNvSpPr txBox="1"/>
          <p:nvPr/>
        </p:nvSpPr>
        <p:spPr>
          <a:xfrm>
            <a:off x="4326470" y="156607"/>
            <a:ext cx="595394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smtClean="0">
                <a:solidFill>
                  <a:srgbClr val="F08010"/>
                </a:solidFill>
                <a:latin typeface="Raleway" panose="020B0604020202020204"/>
              </a:rPr>
              <a:t>Structural change in research institutions</a:t>
            </a:r>
            <a:endParaRPr lang="en-US" sz="4800" dirty="0">
              <a:solidFill>
                <a:srgbClr val="F08010"/>
              </a:solidFill>
              <a:latin typeface="Raleway" panose="020B0604020202020204"/>
            </a:endParaRPr>
          </a:p>
        </p:txBody>
      </p:sp>
      <p:pic>
        <p:nvPicPr>
          <p:cNvPr id="12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6740" y="2445856"/>
            <a:ext cx="1801440" cy="2431272"/>
          </a:xfrm>
          <a:prstGeom prst="rect">
            <a:avLst/>
          </a:prstGeom>
        </p:spPr>
      </p:pic>
      <p:sp>
        <p:nvSpPr>
          <p:cNvPr id="13" name="CasellaDiTesto 12"/>
          <p:cNvSpPr txBox="1"/>
          <p:nvPr/>
        </p:nvSpPr>
        <p:spPr>
          <a:xfrm>
            <a:off x="147504" y="253432"/>
            <a:ext cx="2773312" cy="1938992"/>
          </a:xfrm>
          <a:prstGeom prst="rect">
            <a:avLst/>
          </a:prstGeom>
          <a:noFill/>
          <a:ln w="57150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it-IT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Identifying</a:t>
            </a:r>
            <a:r>
              <a:rPr lang="it-IT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and </a:t>
            </a:r>
            <a:r>
              <a:rPr lang="it-IT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removing</a:t>
            </a:r>
            <a:r>
              <a:rPr lang="it-IT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structural</a:t>
            </a:r>
            <a:r>
              <a:rPr lang="it-IT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barriers</a:t>
            </a:r>
            <a:r>
              <a:rPr lang="it-IT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/>
              <a:t>t</a:t>
            </a:r>
            <a:r>
              <a:rPr lang="en-US" sz="2000" dirty="0" smtClean="0"/>
              <a:t>o </a:t>
            </a:r>
            <a:r>
              <a:rPr lang="en-US" sz="2000" dirty="0"/>
              <a:t>enhance excellence, gender equality and efficiency in research and innovation </a:t>
            </a:r>
            <a:r>
              <a:rPr lang="it-IT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</a:p>
        </p:txBody>
      </p:sp>
      <p:sp>
        <p:nvSpPr>
          <p:cNvPr id="14" name="Rettangolo 13"/>
          <p:cNvSpPr/>
          <p:nvPr/>
        </p:nvSpPr>
        <p:spPr>
          <a:xfrm>
            <a:off x="0" y="5067513"/>
            <a:ext cx="306832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https://ec.europa.eu/research/science-society/document_library/pdf_06/structural-changes-final-report_en.pdf</a:t>
            </a:r>
          </a:p>
        </p:txBody>
      </p:sp>
      <p:pic>
        <p:nvPicPr>
          <p:cNvPr id="8" name="Immagin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0416" y="-254980"/>
            <a:ext cx="2146768" cy="13174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38120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egnaposto data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A. Badalà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Segnaposto numero diapositiva 11"/>
          <p:cNvSpPr>
            <a:spLocks noGrp="1"/>
          </p:cNvSpPr>
          <p:nvPr>
            <p:ph type="sldNum" sz="quarter" idx="12"/>
          </p:nvPr>
        </p:nvSpPr>
        <p:spPr>
          <a:xfrm>
            <a:off x="9082800" y="6356350"/>
            <a:ext cx="2743200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ABFB6E3-C8E3-4E8B-BF42-7D7CBB7BAD2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8" name="Immagin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0416" y="-254980"/>
            <a:ext cx="2146768" cy="1317499"/>
          </a:xfrm>
          <a:prstGeom prst="rect">
            <a:avLst/>
          </a:prstGeom>
        </p:spPr>
      </p:pic>
      <p:sp>
        <p:nvSpPr>
          <p:cNvPr id="2" name="CasellaDiTesto 1"/>
          <p:cNvSpPr txBox="1"/>
          <p:nvPr/>
        </p:nvSpPr>
        <p:spPr>
          <a:xfrm>
            <a:off x="5546378" y="2139774"/>
            <a:ext cx="490802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08010"/>
                </a:solidFill>
                <a:latin typeface="Arial Black" panose="020B0A04020102020204" pitchFamily="34" charset="0"/>
              </a:rPr>
              <a:t>Statics of INFN staff at 31-12-2021</a:t>
            </a:r>
            <a:endParaRPr lang="en-US" sz="3200" dirty="0">
              <a:solidFill>
                <a:srgbClr val="F08010"/>
              </a:solidFill>
              <a:latin typeface="Arial Black" panose="020B0A04020102020204" pitchFamily="34" charset="0"/>
            </a:endParaRPr>
          </a:p>
        </p:txBody>
      </p:sp>
      <p:pic>
        <p:nvPicPr>
          <p:cNvPr id="6" name="Immagine 5">
            <a:extLst>
              <a:ext uri="{FF2B5EF4-FFF2-40B4-BE49-F238E27FC236}">
                <a16:creationId xmlns:a16="http://schemas.microsoft.com/office/drawing/2014/main" id="{1FCE9952-9673-2A46-AE92-2168D551310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6655" y="916123"/>
            <a:ext cx="4287801" cy="5020844"/>
          </a:xfrm>
          <a:prstGeom prst="rect">
            <a:avLst/>
          </a:prstGeom>
          <a:solidFill>
            <a:srgbClr val="F08010"/>
          </a:solidFill>
        </p:spPr>
      </p:pic>
      <p:sp>
        <p:nvSpPr>
          <p:cNvPr id="3" name="CasellaDiTesto 2"/>
          <p:cNvSpPr txBox="1"/>
          <p:nvPr/>
        </p:nvSpPr>
        <p:spPr>
          <a:xfrm>
            <a:off x="5643315" y="3322040"/>
            <a:ext cx="52791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Analysis made by INFN-CUG  and to be  reported in “CUG Annual </a:t>
            </a:r>
            <a:r>
              <a:rPr lang="en-US" dirty="0">
                <a:solidFill>
                  <a:schemeClr val="bg1"/>
                </a:solidFill>
                <a:latin typeface="Arial Black" panose="020B0A04020102020204" pitchFamily="34" charset="0"/>
              </a:rPr>
              <a:t>R</a:t>
            </a:r>
            <a:r>
              <a:rPr lang="en-US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eport 2022” </a:t>
            </a:r>
            <a:endParaRPr lang="en-US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45900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tangolo 3"/>
          <p:cNvSpPr/>
          <p:nvPr/>
        </p:nvSpPr>
        <p:spPr>
          <a:xfrm>
            <a:off x="6382461" y="0"/>
            <a:ext cx="5890885" cy="6858000"/>
          </a:xfrm>
          <a:prstGeom prst="rect">
            <a:avLst/>
          </a:prstGeom>
          <a:solidFill>
            <a:srgbClr val="FB8C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CasellaDiTesto 1"/>
          <p:cNvSpPr txBox="1"/>
          <p:nvPr/>
        </p:nvSpPr>
        <p:spPr>
          <a:xfrm>
            <a:off x="212988" y="122653"/>
            <a:ext cx="726636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sz="4800" b="1" dirty="0" err="1" smtClean="0">
                <a:solidFill>
                  <a:prstClr val="white"/>
                </a:solidFill>
                <a:latin typeface="Raleway" panose="020B0604020202020204" charset="0"/>
              </a:rPr>
              <a:t>Women</a:t>
            </a:r>
            <a:r>
              <a:rPr kumimoji="0" lang="it-IT" sz="4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604020202020204" charset="0"/>
                <a:ea typeface="+mn-ea"/>
                <a:cs typeface="+mn-cs"/>
              </a:rPr>
              <a:t> </a:t>
            </a:r>
            <a:r>
              <a:rPr kumimoji="0" lang="it-IT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604020202020204" charset="0"/>
                <a:ea typeface="+mn-ea"/>
                <a:cs typeface="+mn-cs"/>
              </a:rPr>
              <a:t>in INFN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aleway" panose="020B0604020202020204" charset="0"/>
              <a:ea typeface="+mn-ea"/>
              <a:cs typeface="+mn-cs"/>
            </a:endParaRPr>
          </a:p>
        </p:txBody>
      </p:sp>
      <p:graphicFrame>
        <p:nvGraphicFramePr>
          <p:cNvPr id="3" name="Tabel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04432587"/>
              </p:ext>
            </p:extLst>
          </p:nvPr>
        </p:nvGraphicFramePr>
        <p:xfrm>
          <a:off x="365092" y="1648150"/>
          <a:ext cx="5546610" cy="2682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51034">
                  <a:extLst>
                    <a:ext uri="{9D8B030D-6E8A-4147-A177-3AD203B41FA5}">
                      <a16:colId xmlns:a16="http://schemas.microsoft.com/office/drawing/2014/main" val="139245599"/>
                    </a:ext>
                  </a:extLst>
                </a:gridCol>
                <a:gridCol w="829339">
                  <a:extLst>
                    <a:ext uri="{9D8B030D-6E8A-4147-A177-3AD203B41FA5}">
                      <a16:colId xmlns:a16="http://schemas.microsoft.com/office/drawing/2014/main" val="1986192172"/>
                    </a:ext>
                  </a:extLst>
                </a:gridCol>
                <a:gridCol w="882502">
                  <a:extLst>
                    <a:ext uri="{9D8B030D-6E8A-4147-A177-3AD203B41FA5}">
                      <a16:colId xmlns:a16="http://schemas.microsoft.com/office/drawing/2014/main" val="254292469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1977092829"/>
                    </a:ext>
                  </a:extLst>
                </a:gridCol>
                <a:gridCol w="969335">
                  <a:extLst>
                    <a:ext uri="{9D8B030D-6E8A-4147-A177-3AD203B41FA5}">
                      <a16:colId xmlns:a16="http://schemas.microsoft.com/office/drawing/2014/main" val="44150961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Permanent</a:t>
                      </a:r>
                      <a:r>
                        <a:rPr lang="en-US" sz="20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Contract</a:t>
                      </a:r>
                      <a:endParaRPr lang="en-US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TOT</a:t>
                      </a:r>
                      <a:endParaRPr lang="en-US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</a:t>
                      </a:r>
                      <a:endParaRPr lang="en-US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</a:t>
                      </a:r>
                      <a:endParaRPr lang="en-US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F/TOT (%)</a:t>
                      </a:r>
                      <a:endParaRPr lang="en-US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2960696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it-IT" sz="20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Researchers</a:t>
                      </a:r>
                      <a:endParaRPr lang="en-US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661</a:t>
                      </a:r>
                      <a:endParaRPr lang="en-US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512</a:t>
                      </a:r>
                      <a:endParaRPr lang="en-US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149</a:t>
                      </a:r>
                      <a:endParaRPr lang="en-US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22</a:t>
                      </a:r>
                      <a:endParaRPr lang="en-US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5649889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it-IT" sz="20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Technologists</a:t>
                      </a:r>
                      <a:endParaRPr lang="en-US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392</a:t>
                      </a:r>
                      <a:endParaRPr lang="en-US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2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316</a:t>
                      </a:r>
                      <a:endParaRPr lang="en-US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2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76</a:t>
                      </a:r>
                      <a:endParaRPr lang="en-US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19</a:t>
                      </a:r>
                      <a:endParaRPr lang="en-US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2480742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it-IT" sz="20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Technicians</a:t>
                      </a:r>
                      <a:endParaRPr lang="en-US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2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619</a:t>
                      </a:r>
                      <a:endParaRPr lang="en-US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2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582</a:t>
                      </a:r>
                      <a:endParaRPr lang="en-US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2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37</a:t>
                      </a:r>
                      <a:endParaRPr lang="en-US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2000" b="1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</a:t>
                      </a:r>
                      <a:endParaRPr lang="en-US" sz="2000" b="1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0655959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it-IT" sz="20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Administrative</a:t>
                      </a:r>
                      <a:r>
                        <a:rPr lang="it-IT" sz="2000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</a:t>
                      </a:r>
                      <a:endParaRPr lang="en-US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328</a:t>
                      </a:r>
                      <a:endParaRPr lang="en-US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68</a:t>
                      </a:r>
                      <a:endParaRPr lang="en-US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260</a:t>
                      </a:r>
                      <a:endParaRPr lang="en-US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79</a:t>
                      </a:r>
                      <a:endParaRPr lang="en-US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3281312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it-IT" sz="20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TOTAL</a:t>
                      </a:r>
                      <a:endParaRPr lang="en-US" sz="20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20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2000</a:t>
                      </a:r>
                      <a:endParaRPr lang="en-US" sz="20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20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1478</a:t>
                      </a:r>
                      <a:endParaRPr lang="en-US" sz="20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20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522</a:t>
                      </a:r>
                      <a:endParaRPr lang="en-US" sz="20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20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26</a:t>
                      </a:r>
                      <a:endParaRPr lang="en-US" sz="20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61426476"/>
                  </a:ext>
                </a:extLst>
              </a:tr>
            </a:tbl>
          </a:graphicData>
        </a:graphic>
      </p:graphicFrame>
      <p:sp>
        <p:nvSpPr>
          <p:cNvPr id="12" name="Rettangolo 11"/>
          <p:cNvSpPr/>
          <p:nvPr/>
        </p:nvSpPr>
        <p:spPr>
          <a:xfrm>
            <a:off x="205604" y="4576492"/>
            <a:ext cx="6023019" cy="1015663"/>
          </a:xfrm>
          <a:prstGeom prst="rect">
            <a:avLst/>
          </a:prstGeom>
          <a:ln w="57150">
            <a:noFill/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kumimoji="0" lang="it-IT" sz="200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Excluding</a:t>
            </a:r>
            <a:r>
              <a:rPr kumimoji="0" lang="it-IT" sz="200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it-IT" sz="200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administrative</a:t>
            </a:r>
            <a:r>
              <a:rPr lang="it-IT" sz="2000" noProof="0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it-IT" sz="2000" noProof="0" dirty="0" smtClean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staff, i.e. </a:t>
            </a:r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only role where they are not </a:t>
            </a:r>
            <a:r>
              <a:rPr lang="en-US" sz="2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under-represented,</a:t>
            </a:r>
            <a:endParaRPr lang="it-IT" sz="2000" dirty="0">
              <a:solidFill>
                <a:schemeClr val="bg1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lvl="0">
              <a:defRPr/>
            </a:pPr>
            <a:r>
              <a:rPr lang="it-IT" sz="2000" dirty="0" smtClean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it-IT" sz="2000" dirty="0">
                <a:solidFill>
                  <a:srgbClr val="F0801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w</a:t>
            </a:r>
            <a:r>
              <a:rPr kumimoji="0" lang="it-IT" sz="200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0801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omen</a:t>
            </a:r>
            <a:r>
              <a:rPr kumimoji="0" lang="it-IT" sz="2000" i="0" u="none" strike="noStrike" kern="1200" cap="none" spc="0" normalizeH="0" noProof="0" dirty="0" smtClean="0">
                <a:ln>
                  <a:noFill/>
                </a:ln>
                <a:solidFill>
                  <a:srgbClr val="F0801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are 16% of </a:t>
            </a:r>
            <a:r>
              <a:rPr kumimoji="0" lang="it-IT" sz="2000" i="0" u="none" strike="noStrike" kern="1200" cap="none" spc="0" normalizeH="0" noProof="0" dirty="0" err="1" smtClean="0">
                <a:ln>
                  <a:noFill/>
                </a:ln>
                <a:solidFill>
                  <a:srgbClr val="F0801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permanent</a:t>
            </a:r>
            <a:r>
              <a:rPr kumimoji="0" lang="it-IT" sz="2000" i="0" u="none" strike="noStrike" kern="1200" cap="none" spc="0" normalizeH="0" noProof="0" dirty="0" smtClean="0">
                <a:ln>
                  <a:noFill/>
                </a:ln>
                <a:solidFill>
                  <a:srgbClr val="F0801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it-IT" sz="2000" i="0" u="none" strike="noStrike" kern="1200" cap="none" spc="0" normalizeH="0" noProof="0" dirty="0" err="1" smtClean="0">
                <a:ln>
                  <a:noFill/>
                </a:ln>
                <a:solidFill>
                  <a:srgbClr val="F0801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contract</a:t>
            </a:r>
            <a:r>
              <a:rPr kumimoji="0" lang="it-IT" sz="2000" i="0" u="none" strike="noStrike" kern="1200" cap="none" spc="0" normalizeH="0" noProof="0" dirty="0" smtClean="0">
                <a:ln>
                  <a:noFill/>
                </a:ln>
                <a:solidFill>
                  <a:srgbClr val="F0801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it-IT" sz="2000" i="0" u="none" strike="noStrike" kern="1200" cap="none" spc="0" normalizeH="0" noProof="0" dirty="0" err="1" smtClean="0">
                <a:ln>
                  <a:noFill/>
                </a:ln>
                <a:solidFill>
                  <a:srgbClr val="F0801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employees</a:t>
            </a:r>
            <a:endParaRPr lang="it-IT" sz="2000" noProof="0" dirty="0" smtClean="0">
              <a:solidFill>
                <a:srgbClr val="F08010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8" name="Segnaposto data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A. </a:t>
            </a:r>
            <a:r>
              <a:rPr kumimoji="0" lang="en-US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Badalà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Segnaposto numero diapositiva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ABFB6E3-C8E3-4E8B-BF42-7D7CBB7BAD2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Immagin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0416" y="-254980"/>
            <a:ext cx="2146768" cy="1317499"/>
          </a:xfrm>
          <a:prstGeom prst="rect">
            <a:avLst/>
          </a:prstGeom>
        </p:spPr>
      </p:pic>
      <p:sp>
        <p:nvSpPr>
          <p:cNvPr id="6" name="CasellaDiTesto 5"/>
          <p:cNvSpPr txBox="1"/>
          <p:nvPr/>
        </p:nvSpPr>
        <p:spPr>
          <a:xfrm>
            <a:off x="212988" y="1071676"/>
            <a:ext cx="1533833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it-IT" sz="2000" b="1" dirty="0" smtClean="0">
                <a:solidFill>
                  <a:srgbClr val="F0801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31-12-2021</a:t>
            </a:r>
            <a:endParaRPr lang="en-US" sz="2000" b="1" dirty="0">
              <a:solidFill>
                <a:srgbClr val="F0801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8" name="Tabella 1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09836851"/>
              </p:ext>
            </p:extLst>
          </p:nvPr>
        </p:nvGraphicFramePr>
        <p:xfrm>
          <a:off x="6534565" y="1648150"/>
          <a:ext cx="5546610" cy="2682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51034">
                  <a:extLst>
                    <a:ext uri="{9D8B030D-6E8A-4147-A177-3AD203B41FA5}">
                      <a16:colId xmlns:a16="http://schemas.microsoft.com/office/drawing/2014/main" val="139245599"/>
                    </a:ext>
                  </a:extLst>
                </a:gridCol>
                <a:gridCol w="829339">
                  <a:extLst>
                    <a:ext uri="{9D8B030D-6E8A-4147-A177-3AD203B41FA5}">
                      <a16:colId xmlns:a16="http://schemas.microsoft.com/office/drawing/2014/main" val="1986192172"/>
                    </a:ext>
                  </a:extLst>
                </a:gridCol>
                <a:gridCol w="882502">
                  <a:extLst>
                    <a:ext uri="{9D8B030D-6E8A-4147-A177-3AD203B41FA5}">
                      <a16:colId xmlns:a16="http://schemas.microsoft.com/office/drawing/2014/main" val="254292469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1977092829"/>
                    </a:ext>
                  </a:extLst>
                </a:gridCol>
                <a:gridCol w="969335">
                  <a:extLst>
                    <a:ext uri="{9D8B030D-6E8A-4147-A177-3AD203B41FA5}">
                      <a16:colId xmlns:a16="http://schemas.microsoft.com/office/drawing/2014/main" val="44150961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00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Fixed</a:t>
                      </a:r>
                      <a:r>
                        <a:rPr lang="en-US" sz="20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  <a:r>
                        <a:rPr lang="en-US" sz="2000" baseline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Term </a:t>
                      </a:r>
                      <a:r>
                        <a:rPr lang="en-US" sz="2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Contract</a:t>
                      </a:r>
                      <a:endParaRPr lang="en-US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TOT</a:t>
                      </a:r>
                      <a:endParaRPr lang="en-US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</a:t>
                      </a:r>
                      <a:endParaRPr lang="en-US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</a:t>
                      </a:r>
                      <a:endParaRPr lang="en-US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F/TOT (%)</a:t>
                      </a:r>
                      <a:endParaRPr lang="en-US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2960696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it-IT" sz="20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Researchers</a:t>
                      </a:r>
                      <a:endParaRPr lang="en-US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26</a:t>
                      </a:r>
                      <a:endParaRPr lang="en-US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26</a:t>
                      </a:r>
                      <a:endParaRPr lang="en-US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  <a:endParaRPr lang="en-US" sz="2000" b="1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  <a:endParaRPr lang="en-US" sz="2000" b="1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5649889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it-IT" sz="20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Technologists</a:t>
                      </a:r>
                      <a:endParaRPr lang="en-US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46 </a:t>
                      </a:r>
                      <a:endParaRPr lang="en-US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2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30</a:t>
                      </a:r>
                      <a:endParaRPr lang="en-US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2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</a:t>
                      </a:r>
                      <a:endParaRPr lang="en-US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35</a:t>
                      </a:r>
                      <a:endParaRPr lang="en-US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24807423"/>
                  </a:ext>
                </a:extLst>
              </a:tr>
              <a:tr h="335177">
                <a:tc>
                  <a:txBody>
                    <a:bodyPr/>
                    <a:lstStyle/>
                    <a:p>
                      <a:r>
                        <a:rPr lang="it-IT" sz="20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Technicians</a:t>
                      </a:r>
                      <a:endParaRPr lang="en-US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2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45</a:t>
                      </a:r>
                      <a:endParaRPr lang="en-US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2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42</a:t>
                      </a:r>
                      <a:endParaRPr lang="en-US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2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  <a:endParaRPr lang="en-US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20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</a:t>
                      </a:r>
                      <a:endParaRPr lang="en-US" sz="20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0655959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it-IT" sz="20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Administratives</a:t>
                      </a:r>
                      <a:endParaRPr lang="en-US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45</a:t>
                      </a:r>
                      <a:endParaRPr lang="en-US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</a:t>
                      </a:r>
                      <a:endParaRPr lang="en-US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35</a:t>
                      </a:r>
                      <a:endParaRPr lang="en-US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78</a:t>
                      </a:r>
                      <a:endParaRPr lang="en-US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3281312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it-IT" sz="20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TOTAL</a:t>
                      </a:r>
                      <a:endParaRPr lang="en-US" sz="20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20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162</a:t>
                      </a:r>
                      <a:endParaRPr lang="en-US" sz="20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2000" b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108</a:t>
                      </a:r>
                      <a:endParaRPr lang="en-US" sz="20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2000" b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54</a:t>
                      </a:r>
                      <a:endParaRPr lang="en-US" sz="20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20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33</a:t>
                      </a:r>
                      <a:endParaRPr lang="en-US" sz="20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61426476"/>
                  </a:ext>
                </a:extLst>
              </a:tr>
            </a:tbl>
          </a:graphicData>
        </a:graphic>
      </p:graphicFrame>
      <p:sp>
        <p:nvSpPr>
          <p:cNvPr id="9" name="CasellaDiTesto 8"/>
          <p:cNvSpPr txBox="1"/>
          <p:nvPr/>
        </p:nvSpPr>
        <p:spPr>
          <a:xfrm>
            <a:off x="6655981" y="4697038"/>
            <a:ext cx="5146159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Excluding administrative staff women are 12% of  fixed term contract employees.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No female researcher is present. 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Good fraction of female in technologist role.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256286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tangolo 2"/>
          <p:cNvSpPr/>
          <p:nvPr/>
        </p:nvSpPr>
        <p:spPr>
          <a:xfrm>
            <a:off x="-111760" y="0"/>
            <a:ext cx="12192000" cy="6858000"/>
          </a:xfrm>
          <a:prstGeom prst="rect">
            <a:avLst/>
          </a:prstGeom>
          <a:solidFill>
            <a:srgbClr val="FB8C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Segnaposto data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A. Badalà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Segnaposto numero diapositiva 13"/>
          <p:cNvSpPr>
            <a:spLocks noGrp="1"/>
          </p:cNvSpPr>
          <p:nvPr>
            <p:ph type="sldNum" sz="quarter" idx="12"/>
          </p:nvPr>
        </p:nvSpPr>
        <p:spPr>
          <a:xfrm>
            <a:off x="9082800" y="6356350"/>
            <a:ext cx="2743200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ABFB6E3-C8E3-4E8B-BF42-7D7CBB7BAD2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0" name="Immagin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0416" y="-254980"/>
            <a:ext cx="2146768" cy="1317499"/>
          </a:xfrm>
          <a:prstGeom prst="rect">
            <a:avLst/>
          </a:prstGeom>
        </p:spPr>
      </p:pic>
      <p:sp>
        <p:nvSpPr>
          <p:cNvPr id="4" name="CasellaDiTesto 3"/>
          <p:cNvSpPr txBox="1"/>
          <p:nvPr/>
        </p:nvSpPr>
        <p:spPr>
          <a:xfrm>
            <a:off x="2134407" y="112788"/>
            <a:ext cx="708071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4800" dirty="0" smtClean="0">
                <a:solidFill>
                  <a:schemeClr val="bg1"/>
                </a:solidFill>
                <a:latin typeface="Raleway" panose="020B0604020202020204"/>
              </a:rPr>
              <a:t>INFN </a:t>
            </a:r>
            <a:r>
              <a:rPr lang="it-IT" sz="4800" dirty="0" err="1" smtClean="0">
                <a:solidFill>
                  <a:schemeClr val="bg1"/>
                </a:solidFill>
                <a:latin typeface="Raleway" panose="020B0604020202020204"/>
              </a:rPr>
              <a:t>people</a:t>
            </a:r>
            <a:r>
              <a:rPr lang="it-IT" sz="4800" dirty="0" smtClean="0">
                <a:solidFill>
                  <a:schemeClr val="bg1"/>
                </a:solidFill>
                <a:latin typeface="Raleway" panose="020B0604020202020204"/>
              </a:rPr>
              <a:t> in training</a:t>
            </a:r>
            <a:endParaRPr lang="en-US" sz="4800" dirty="0">
              <a:solidFill>
                <a:schemeClr val="bg1"/>
              </a:solidFill>
              <a:latin typeface="Raleway" panose="020B0604020202020204"/>
            </a:endParaRPr>
          </a:p>
        </p:txBody>
      </p:sp>
      <p:sp>
        <p:nvSpPr>
          <p:cNvPr id="5" name="CasellaDiTesto 4"/>
          <p:cNvSpPr txBox="1"/>
          <p:nvPr/>
        </p:nvSpPr>
        <p:spPr>
          <a:xfrm>
            <a:off x="113025" y="5386988"/>
            <a:ext cx="593252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50</a:t>
            </a:r>
            <a:r>
              <a:rPr lang="it-IT" sz="2000" dirty="0">
                <a:latin typeface="Arial" panose="020B0604020202020204" pitchFamily="34" charset="0"/>
                <a:cs typeface="Arial" panose="020B0604020202020204" pitchFamily="34" charset="0"/>
              </a:rPr>
              <a:t>% </a:t>
            </a:r>
            <a:r>
              <a:rPr lang="it-IT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of  </a:t>
            </a:r>
            <a:r>
              <a:rPr lang="it-IT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scholarship</a:t>
            </a:r>
            <a:r>
              <a:rPr lang="it-IT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fellows</a:t>
            </a:r>
            <a:r>
              <a:rPr lang="it-IT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is</a:t>
            </a:r>
            <a:r>
              <a:rPr lang="it-IT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older</a:t>
            </a:r>
            <a:r>
              <a:rPr lang="it-IT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than</a:t>
            </a:r>
            <a:r>
              <a:rPr lang="it-IT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30 </a:t>
            </a:r>
            <a:r>
              <a:rPr lang="it-IT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years</a:t>
            </a:r>
            <a:r>
              <a:rPr lang="it-IT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it-IT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Five</a:t>
            </a:r>
            <a:r>
              <a:rPr lang="it-IT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people</a:t>
            </a:r>
            <a:r>
              <a:rPr lang="it-IT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are </a:t>
            </a:r>
            <a:r>
              <a:rPr lang="it-IT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older</a:t>
            </a:r>
            <a:r>
              <a:rPr lang="it-IT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than</a:t>
            </a:r>
            <a:r>
              <a:rPr lang="it-IT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it-IT" sz="2000" dirty="0">
                <a:latin typeface="Arial" panose="020B0604020202020204" pitchFamily="34" charset="0"/>
                <a:cs typeface="Arial" panose="020B0604020202020204" pitchFamily="34" charset="0"/>
              </a:rPr>
              <a:t>40 </a:t>
            </a:r>
            <a:r>
              <a:rPr lang="it-IT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years</a:t>
            </a:r>
            <a:r>
              <a:rPr lang="it-IT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pic>
        <p:nvPicPr>
          <p:cNvPr id="13" name="Immagine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0676" y="1694905"/>
            <a:ext cx="5458264" cy="3561345"/>
          </a:xfrm>
          <a:prstGeom prst="rect">
            <a:avLst/>
          </a:prstGeom>
        </p:spPr>
      </p:pic>
      <p:pic>
        <p:nvPicPr>
          <p:cNvPr id="16" name="Immagine 1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75884" y="1767458"/>
            <a:ext cx="5850115" cy="3551174"/>
          </a:xfrm>
          <a:prstGeom prst="rect">
            <a:avLst/>
          </a:prstGeom>
        </p:spPr>
      </p:pic>
      <p:sp>
        <p:nvSpPr>
          <p:cNvPr id="7" name="CasellaDiTesto 6"/>
          <p:cNvSpPr txBox="1"/>
          <p:nvPr/>
        </p:nvSpPr>
        <p:spPr>
          <a:xfrm>
            <a:off x="682122" y="1185897"/>
            <a:ext cx="466717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dirty="0">
                <a:latin typeface="Arial" panose="020B0604020202020204" pitchFamily="34" charset="0"/>
                <a:cs typeface="Arial" panose="020B0604020202020204" pitchFamily="34" charset="0"/>
              </a:rPr>
              <a:t>112 </a:t>
            </a:r>
            <a:r>
              <a:rPr lang="it-IT" sz="2000" dirty="0" err="1">
                <a:latin typeface="Arial" panose="020B0604020202020204" pitchFamily="34" charset="0"/>
                <a:cs typeface="Arial" panose="020B0604020202020204" pitchFamily="34" charset="0"/>
              </a:rPr>
              <a:t>Scholarship</a:t>
            </a:r>
            <a:r>
              <a:rPr lang="it-IT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fellows</a:t>
            </a:r>
            <a:r>
              <a:rPr lang="it-IT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it-IT" sz="2000" dirty="0">
                <a:latin typeface="Arial" panose="020B0604020202020204" pitchFamily="34" charset="0"/>
                <a:cs typeface="Arial" panose="020B0604020202020204" pitchFamily="34" charset="0"/>
              </a:rPr>
              <a:t>(41F + 71M) </a:t>
            </a:r>
          </a:p>
        </p:txBody>
      </p:sp>
      <p:sp>
        <p:nvSpPr>
          <p:cNvPr id="17" name="CasellaDiTesto 16"/>
          <p:cNvSpPr txBox="1"/>
          <p:nvPr/>
        </p:nvSpPr>
        <p:spPr>
          <a:xfrm>
            <a:off x="6143183" y="1259369"/>
            <a:ext cx="530896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dirty="0">
                <a:latin typeface="Arial" panose="020B0604020202020204" pitchFamily="34" charset="0"/>
                <a:cs typeface="Arial" panose="020B0604020202020204" pitchFamily="34" charset="0"/>
              </a:rPr>
              <a:t>334 post-doc </a:t>
            </a:r>
            <a:r>
              <a:rPr lang="it-IT" sz="2000" dirty="0" err="1">
                <a:latin typeface="Arial" panose="020B0604020202020204" pitchFamily="34" charset="0"/>
                <a:cs typeface="Arial" panose="020B0604020202020204" pitchFamily="34" charset="0"/>
              </a:rPr>
              <a:t>research</a:t>
            </a:r>
            <a:r>
              <a:rPr lang="it-IT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fellows</a:t>
            </a:r>
            <a:r>
              <a:rPr lang="it-IT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2000" dirty="0">
                <a:latin typeface="Arial" panose="020B0604020202020204" pitchFamily="34" charset="0"/>
                <a:cs typeface="Arial" panose="020B0604020202020204" pitchFamily="34" charset="0"/>
              </a:rPr>
              <a:t>(104F + </a:t>
            </a:r>
            <a:r>
              <a:rPr lang="it-IT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230M)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CasellaDiTesto 18"/>
          <p:cNvSpPr txBox="1"/>
          <p:nvPr/>
        </p:nvSpPr>
        <p:spPr>
          <a:xfrm>
            <a:off x="6705459" y="5554059"/>
            <a:ext cx="41844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>
                <a:latin typeface="Arial" panose="020B0604020202020204" pitchFamily="34" charset="0"/>
                <a:cs typeface="Arial" panose="020B0604020202020204" pitchFamily="34" charset="0"/>
              </a:rPr>
              <a:t>~ 11% of post-doc </a:t>
            </a:r>
            <a:r>
              <a:rPr lang="it-IT" dirty="0" err="1">
                <a:latin typeface="Arial" panose="020B0604020202020204" pitchFamily="34" charset="0"/>
                <a:cs typeface="Arial" panose="020B0604020202020204" pitchFamily="34" charset="0"/>
              </a:rPr>
              <a:t>research</a:t>
            </a:r>
            <a:r>
              <a:rPr lang="it-IT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dirty="0" err="1">
                <a:latin typeface="Arial" panose="020B0604020202020204" pitchFamily="34" charset="0"/>
                <a:cs typeface="Arial" panose="020B0604020202020204" pitchFamily="34" charset="0"/>
              </a:rPr>
              <a:t>people</a:t>
            </a:r>
            <a:r>
              <a:rPr lang="it-IT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dirty="0" err="1">
                <a:latin typeface="Arial" panose="020B0604020202020204" pitchFamily="34" charset="0"/>
                <a:cs typeface="Arial" panose="020B0604020202020204" pitchFamily="34" charset="0"/>
              </a:rPr>
              <a:t>is</a:t>
            </a:r>
            <a:r>
              <a:rPr lang="it-IT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dirty="0" err="1">
                <a:latin typeface="Arial" panose="020B0604020202020204" pitchFamily="34" charset="0"/>
                <a:cs typeface="Arial" panose="020B0604020202020204" pitchFamily="34" charset="0"/>
              </a:rPr>
              <a:t>older</a:t>
            </a:r>
            <a:r>
              <a:rPr lang="it-IT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dirty="0" err="1">
                <a:latin typeface="Arial" panose="020B0604020202020204" pitchFamily="34" charset="0"/>
                <a:cs typeface="Arial" panose="020B0604020202020204" pitchFamily="34" charset="0"/>
              </a:rPr>
              <a:t>than</a:t>
            </a:r>
            <a:r>
              <a:rPr lang="it-IT" dirty="0">
                <a:latin typeface="Arial" panose="020B0604020202020204" pitchFamily="34" charset="0"/>
                <a:cs typeface="Arial" panose="020B0604020202020204" pitchFamily="34" charset="0"/>
              </a:rPr>
              <a:t>  40 </a:t>
            </a:r>
            <a:r>
              <a:rPr lang="it-IT" dirty="0" err="1">
                <a:latin typeface="Arial" panose="020B0604020202020204" pitchFamily="34" charset="0"/>
                <a:cs typeface="Arial" panose="020B0604020202020204" pitchFamily="34" charset="0"/>
              </a:rPr>
              <a:t>years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2672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egnaposto data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A. Badalà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Segnaposto numero diapositiva 11"/>
          <p:cNvSpPr>
            <a:spLocks noGrp="1"/>
          </p:cNvSpPr>
          <p:nvPr>
            <p:ph type="sldNum" sz="quarter" idx="12"/>
          </p:nvPr>
        </p:nvSpPr>
        <p:spPr>
          <a:xfrm>
            <a:off x="9082800" y="6356350"/>
            <a:ext cx="2743200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ABFB6E3-C8E3-4E8B-BF42-7D7CBB7BAD2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8" name="Immagin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0416" y="-254980"/>
            <a:ext cx="2146768" cy="1317499"/>
          </a:xfrm>
          <a:prstGeom prst="rect">
            <a:avLst/>
          </a:prstGeom>
        </p:spPr>
      </p:pic>
      <p:pic>
        <p:nvPicPr>
          <p:cNvPr id="2" name="Immagin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675" y="3665106"/>
            <a:ext cx="3551765" cy="2502884"/>
          </a:xfrm>
          <a:prstGeom prst="rect">
            <a:avLst/>
          </a:prstGeom>
        </p:spPr>
      </p:pic>
      <p:pic>
        <p:nvPicPr>
          <p:cNvPr id="3" name="Immagine 2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73"/>
          <a:stretch/>
        </p:blipFill>
        <p:spPr>
          <a:xfrm>
            <a:off x="362030" y="1231336"/>
            <a:ext cx="3541410" cy="2433770"/>
          </a:xfrm>
          <a:prstGeom prst="rect">
            <a:avLst/>
          </a:prstGeom>
        </p:spPr>
      </p:pic>
      <p:sp>
        <p:nvSpPr>
          <p:cNvPr id="6" name="CasellaDiTesto 5"/>
          <p:cNvSpPr txBox="1"/>
          <p:nvPr/>
        </p:nvSpPr>
        <p:spPr>
          <a:xfrm>
            <a:off x="1968062" y="302066"/>
            <a:ext cx="742107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4800" b="1" dirty="0" err="1" smtClean="0">
                <a:solidFill>
                  <a:schemeClr val="bg1"/>
                </a:solidFill>
                <a:latin typeface="Raleway" panose="020B0604020202020204"/>
              </a:rPr>
              <a:t>Mean</a:t>
            </a:r>
            <a:r>
              <a:rPr lang="it-IT" sz="4800" b="1" dirty="0" smtClean="0">
                <a:solidFill>
                  <a:schemeClr val="bg1"/>
                </a:solidFill>
                <a:latin typeface="Raleway" panose="020B0604020202020204"/>
              </a:rPr>
              <a:t> </a:t>
            </a:r>
            <a:r>
              <a:rPr lang="it-IT" sz="4800" b="1" dirty="0" err="1" smtClean="0">
                <a:solidFill>
                  <a:schemeClr val="bg1"/>
                </a:solidFill>
                <a:latin typeface="Raleway" panose="020B0604020202020204"/>
              </a:rPr>
              <a:t>age</a:t>
            </a:r>
            <a:r>
              <a:rPr lang="it-IT" sz="4800" b="1" dirty="0" smtClean="0">
                <a:solidFill>
                  <a:schemeClr val="bg1"/>
                </a:solidFill>
                <a:latin typeface="Raleway" panose="020B0604020202020204"/>
              </a:rPr>
              <a:t> of INFN staff</a:t>
            </a:r>
            <a:endParaRPr lang="en-US" sz="4800" b="1" dirty="0">
              <a:solidFill>
                <a:schemeClr val="bg1"/>
              </a:solidFill>
              <a:latin typeface="Raleway" panose="020B0604020202020204"/>
            </a:endParaRPr>
          </a:p>
        </p:txBody>
      </p:sp>
      <p:sp>
        <p:nvSpPr>
          <p:cNvPr id="14" name="CasellaDiTesto 13"/>
          <p:cNvSpPr txBox="1"/>
          <p:nvPr/>
        </p:nvSpPr>
        <p:spPr>
          <a:xfrm>
            <a:off x="838200" y="1639138"/>
            <a:ext cx="22597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Researchers 2021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CasellaDiTesto 14"/>
          <p:cNvSpPr txBox="1"/>
          <p:nvPr/>
        </p:nvSpPr>
        <p:spPr>
          <a:xfrm>
            <a:off x="1661727" y="3883179"/>
            <a:ext cx="22597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Researchers 2003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CasellaDiTesto 10"/>
          <p:cNvSpPr txBox="1"/>
          <p:nvPr/>
        </p:nvSpPr>
        <p:spPr>
          <a:xfrm>
            <a:off x="5068428" y="4316383"/>
            <a:ext cx="4146784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lang="en-GB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number of “young” female researchers </a:t>
            </a:r>
            <a:r>
              <a:rPr lang="en-GB" sz="2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is largely reduced respect to 2003 and they are so few that </a:t>
            </a:r>
            <a:r>
              <a:rPr lang="en-GB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</a:t>
            </a:r>
            <a:r>
              <a:rPr lang="en-GB" sz="2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some INFN </a:t>
            </a:r>
            <a:r>
              <a:rPr lang="en-GB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divisions there is none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20" name="Tabella 1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97601862"/>
              </p:ext>
            </p:extLst>
          </p:nvPr>
        </p:nvGraphicFramePr>
        <p:xfrm>
          <a:off x="4824496" y="1329605"/>
          <a:ext cx="4883668" cy="223723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99824">
                  <a:extLst>
                    <a:ext uri="{9D8B030D-6E8A-4147-A177-3AD203B41FA5}">
                      <a16:colId xmlns:a16="http://schemas.microsoft.com/office/drawing/2014/main" val="287276519"/>
                    </a:ext>
                  </a:extLst>
                </a:gridCol>
                <a:gridCol w="1451376">
                  <a:extLst>
                    <a:ext uri="{9D8B030D-6E8A-4147-A177-3AD203B41FA5}">
                      <a16:colId xmlns:a16="http://schemas.microsoft.com/office/drawing/2014/main" val="3005030679"/>
                    </a:ext>
                  </a:extLst>
                </a:gridCol>
                <a:gridCol w="1632468">
                  <a:extLst>
                    <a:ext uri="{9D8B030D-6E8A-4147-A177-3AD203B41FA5}">
                      <a16:colId xmlns:a16="http://schemas.microsoft.com/office/drawing/2014/main" val="1271785463"/>
                    </a:ext>
                  </a:extLst>
                </a:gridCol>
              </a:tblGrid>
              <a:tr h="376936"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2000" dirty="0" err="1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Role</a:t>
                      </a:r>
                      <a:endParaRPr lang="en-US" sz="20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2000" b="1" dirty="0" err="1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Mean</a:t>
                      </a:r>
                      <a:r>
                        <a:rPr lang="it-IT" sz="2000" b="1" baseline="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it-IT" sz="2000" b="1" baseline="0" dirty="0" err="1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age</a:t>
                      </a:r>
                      <a:r>
                        <a:rPr lang="it-IT" sz="2000" b="1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b="1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(years) </a:t>
                      </a:r>
                      <a:endParaRPr lang="en-US" sz="20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n-US" sz="20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904911843"/>
                  </a:ext>
                </a:extLst>
              </a:tr>
              <a:tr h="376936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2000" b="1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M</a:t>
                      </a:r>
                      <a:r>
                        <a:rPr lang="en-US" sz="2000" b="1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</a:t>
                      </a:r>
                      <a:endParaRPr lang="en-US" sz="2000" dirty="0" smtClean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b="1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F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98969257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2000" dirty="0" err="1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Researcher</a:t>
                      </a:r>
                      <a:endParaRPr lang="en-US" sz="20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20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53</a:t>
                      </a:r>
                      <a:endParaRPr lang="en-US" sz="20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20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53</a:t>
                      </a:r>
                      <a:endParaRPr lang="en-US" sz="20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97916508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2000" dirty="0" err="1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Technologist</a:t>
                      </a:r>
                      <a:endParaRPr lang="en-US" sz="20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20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50</a:t>
                      </a:r>
                      <a:endParaRPr lang="en-US" sz="20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20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48</a:t>
                      </a:r>
                      <a:r>
                        <a:rPr lang="it-IT" sz="20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20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19715591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2000" dirty="0" err="1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Technician</a:t>
                      </a:r>
                      <a:endParaRPr lang="en-US" sz="20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20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52</a:t>
                      </a:r>
                      <a:endParaRPr lang="en-US" sz="20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20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55</a:t>
                      </a:r>
                      <a:endParaRPr lang="en-US" sz="20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68491537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2000" dirty="0" err="1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Administrative</a:t>
                      </a:r>
                      <a:endParaRPr lang="en-US" sz="20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20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50</a:t>
                      </a:r>
                      <a:endParaRPr lang="en-US" sz="20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20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51</a:t>
                      </a:r>
                      <a:endParaRPr lang="en-US" sz="20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87712409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329703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4_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5_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6_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3_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1849</Words>
  <Application>Microsoft Office PowerPoint</Application>
  <PresentationFormat>Widescreen</PresentationFormat>
  <Paragraphs>346</Paragraphs>
  <Slides>25</Slides>
  <Notes>7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12</vt:i4>
      </vt:variant>
      <vt:variant>
        <vt:lpstr>Tema</vt:lpstr>
      </vt:variant>
      <vt:variant>
        <vt:i4>6</vt:i4>
      </vt:variant>
      <vt:variant>
        <vt:lpstr>Titoli diapositive</vt:lpstr>
      </vt:variant>
      <vt:variant>
        <vt:i4>25</vt:i4>
      </vt:variant>
    </vt:vector>
  </HeadingPairs>
  <TitlesOfParts>
    <vt:vector size="43" baseType="lpstr">
      <vt:lpstr>ＭＳ Ｐゴシック</vt:lpstr>
      <vt:lpstr>Arial</vt:lpstr>
      <vt:lpstr>Arial Black</vt:lpstr>
      <vt:lpstr>Arial Unicode MS</vt:lpstr>
      <vt:lpstr>Calibri</vt:lpstr>
      <vt:lpstr>Calibri Light</vt:lpstr>
      <vt:lpstr>Franklin Gothic Medium</vt:lpstr>
      <vt:lpstr>FranklinGothic-Book</vt:lpstr>
      <vt:lpstr>Raleway</vt:lpstr>
      <vt:lpstr>Symbol</vt:lpstr>
      <vt:lpstr>Times New Roman</vt:lpstr>
      <vt:lpstr>Wingdings</vt:lpstr>
      <vt:lpstr>1_Tema di Office</vt:lpstr>
      <vt:lpstr>2_Tema di Office</vt:lpstr>
      <vt:lpstr>4_Tema di Office</vt:lpstr>
      <vt:lpstr>5_Tema di Office</vt:lpstr>
      <vt:lpstr>6_Tema di Office</vt:lpstr>
      <vt:lpstr>3_Tema di Office</vt:lpstr>
      <vt:lpstr>Presentazione standard di PowerPoint</vt:lpstr>
      <vt:lpstr>Pushing the frontiers of knowledge.  The secrets of the Big Bang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PCangela</dc:creator>
  <cp:lastModifiedBy>PCangela</cp:lastModifiedBy>
  <cp:revision>259</cp:revision>
  <dcterms:created xsi:type="dcterms:W3CDTF">2022-06-20T18:45:15Z</dcterms:created>
  <dcterms:modified xsi:type="dcterms:W3CDTF">2022-06-30T10:40:51Z</dcterms:modified>
</cp:coreProperties>
</file>