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3" r:id="rId3"/>
    <p:sldId id="274" r:id="rId4"/>
    <p:sldId id="256" r:id="rId5"/>
    <p:sldId id="267" r:id="rId6"/>
    <p:sldId id="266" r:id="rId7"/>
    <p:sldId id="261" r:id="rId8"/>
    <p:sldId id="257" r:id="rId9"/>
    <p:sldId id="271" r:id="rId10"/>
    <p:sldId id="270" r:id="rId11"/>
    <p:sldId id="268" r:id="rId12"/>
    <p:sldId id="258" r:id="rId13"/>
    <p:sldId id="259" r:id="rId14"/>
    <p:sldId id="265" r:id="rId15"/>
    <p:sldId id="262" r:id="rId16"/>
    <p:sldId id="275" r:id="rId17"/>
    <p:sldId id="276" r:id="rId18"/>
    <p:sldId id="27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78"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BB6E0E6-783D-4F34-9404-DF98EB4DF9E9}" type="datetimeFigureOut">
              <a:rPr lang="it-IT" smtClean="0"/>
              <a:t>25/05/2016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73479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BB6E0E6-783D-4F34-9404-DF98EB4DF9E9}" type="datetimeFigureOut">
              <a:rPr lang="it-IT" smtClean="0"/>
              <a:t>25/05/2016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147078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BB6E0E6-783D-4F34-9404-DF98EB4DF9E9}" type="datetimeFigureOut">
              <a:rPr lang="it-IT" smtClean="0"/>
              <a:t>25/05/2016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64729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Date Placeholder 3"/>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5" name="Footer Placeholder 4"/>
          <p:cNvSpPr>
            <a:spLocks noGrp="1"/>
          </p:cNvSpPr>
          <p:nvPr>
            <p:ph type="ftr" sz="quarter" idx="11"/>
          </p:nvPr>
        </p:nvSpPr>
        <p:spPr/>
        <p:txBody>
          <a:bodyPr/>
          <a:lstStyle/>
          <a:p>
            <a:endParaRPr lang="it-IT">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solidFill>
                  <a:srgbClr val="93A299">
                    <a:lumMod val="50000"/>
                  </a:srgbClr>
                </a:solidFill>
              </a:rPr>
              <a:pPr/>
              <a:t>‹N›</a:t>
            </a:fld>
            <a:endParaRPr lang="en-US" dirty="0">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it-IT" smtClean="0"/>
              <a:t>Fare clic per modificare stile</a:t>
            </a:r>
            <a:endParaRPr lang="en-US" dirty="0"/>
          </a:p>
        </p:txBody>
      </p:sp>
    </p:spTree>
    <p:extLst>
      <p:ext uri="{BB962C8B-B14F-4D97-AF65-F5344CB8AC3E}">
        <p14:creationId xmlns:p14="http://schemas.microsoft.com/office/powerpoint/2010/main" val="136178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5" name="Footer Placeholder 4"/>
          <p:cNvSpPr>
            <a:spLocks noGrp="1"/>
          </p:cNvSpPr>
          <p:nvPr>
            <p:ph type="ftr" sz="quarter" idx="11"/>
          </p:nvPr>
        </p:nvSpPr>
        <p:spPr/>
        <p:txBody>
          <a:bodyPr/>
          <a:lstStyle/>
          <a:p>
            <a:endParaRPr lang="it-IT">
              <a:solidFill>
                <a:srgbClr val="564B3C"/>
              </a:solidFill>
            </a:endParaRPr>
          </a:p>
        </p:txBody>
      </p:sp>
      <p:sp>
        <p:nvSpPr>
          <p:cNvPr id="6" name="Slide Number Placeholder 5"/>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151490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Date Placeholder 3"/>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Footer Placeholder 4"/>
          <p:cNvSpPr>
            <a:spLocks noGrp="1"/>
          </p:cNvSpPr>
          <p:nvPr>
            <p:ph type="ftr" sz="quarter" idx="11"/>
          </p:nvPr>
        </p:nvSpPr>
        <p:spPr/>
        <p:txBody>
          <a:bodyPr/>
          <a:lstStyle/>
          <a:p>
            <a:endParaRPr lang="it-IT">
              <a:solidFill>
                <a:srgbClr val="564B3C"/>
              </a:solidFill>
            </a:endParaRPr>
          </a:p>
        </p:txBody>
      </p:sp>
      <p:sp>
        <p:nvSpPr>
          <p:cNvPr id="6" name="Slide Number Placeholder 5"/>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it-IT" smtClean="0"/>
              <a:t>Fare clic per modificare stile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280146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it-IT" smtClean="0"/>
              <a:t>Fare clic per modificare stile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6" name="Footer Placeholder 5"/>
          <p:cNvSpPr>
            <a:spLocks noGrp="1"/>
          </p:cNvSpPr>
          <p:nvPr>
            <p:ph type="ftr" sz="quarter" idx="11"/>
          </p:nvPr>
        </p:nvSpPr>
        <p:spPr/>
        <p:txBody>
          <a:bodyPr/>
          <a:lstStyle/>
          <a:p>
            <a:endParaRPr lang="it-IT">
              <a:solidFill>
                <a:srgbClr val="564B3C"/>
              </a:solidFill>
            </a:endParaRPr>
          </a:p>
        </p:txBody>
      </p:sp>
      <p:sp>
        <p:nvSpPr>
          <p:cNvPr id="7" name="Slide Number Placeholder 6"/>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1023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8" name="Footer Placeholder 7"/>
          <p:cNvSpPr>
            <a:spLocks noGrp="1"/>
          </p:cNvSpPr>
          <p:nvPr>
            <p:ph type="ftr" sz="quarter" idx="11"/>
          </p:nvPr>
        </p:nvSpPr>
        <p:spPr/>
        <p:txBody>
          <a:bodyPr/>
          <a:lstStyle/>
          <a:p>
            <a:endParaRPr lang="it-IT">
              <a:solidFill>
                <a:srgbClr val="564B3C"/>
              </a:solidFill>
            </a:endParaRPr>
          </a:p>
        </p:txBody>
      </p:sp>
      <p:sp>
        <p:nvSpPr>
          <p:cNvPr id="9" name="Slide Number Placeholder 8"/>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407003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4" name="Footer Placeholder 3"/>
          <p:cNvSpPr>
            <a:spLocks noGrp="1"/>
          </p:cNvSpPr>
          <p:nvPr>
            <p:ph type="ftr" sz="quarter" idx="11"/>
          </p:nvPr>
        </p:nvSpPr>
        <p:spPr/>
        <p:txBody>
          <a:bodyPr/>
          <a:lstStyle/>
          <a:p>
            <a:endParaRPr lang="it-IT">
              <a:solidFill>
                <a:srgbClr val="564B3C"/>
              </a:solidFill>
            </a:endParaRPr>
          </a:p>
        </p:txBody>
      </p:sp>
      <p:sp>
        <p:nvSpPr>
          <p:cNvPr id="5" name="Slide Number Placeholder 4"/>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225057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Date Placeholder 1"/>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3" name="Footer Placeholder 2"/>
          <p:cNvSpPr>
            <a:spLocks noGrp="1"/>
          </p:cNvSpPr>
          <p:nvPr>
            <p:ph type="ftr" sz="quarter" idx="11"/>
          </p:nvPr>
        </p:nvSpPr>
        <p:spPr/>
        <p:txBody>
          <a:bodyPr/>
          <a:lstStyle/>
          <a:p>
            <a:endParaRPr lang="it-IT">
              <a:solidFill>
                <a:srgbClr val="564B3C"/>
              </a:solidFill>
            </a:endParaRPr>
          </a:p>
        </p:txBody>
      </p:sp>
      <p:sp>
        <p:nvSpPr>
          <p:cNvPr id="4" name="Slide Number Placeholder 3"/>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2929213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6" name="Footer Placeholder 5"/>
          <p:cNvSpPr>
            <a:spLocks noGrp="1"/>
          </p:cNvSpPr>
          <p:nvPr>
            <p:ph type="ftr" sz="quarter" idx="11"/>
          </p:nvPr>
        </p:nvSpPr>
        <p:spPr/>
        <p:txBody>
          <a:bodyPr/>
          <a:lstStyle/>
          <a:p>
            <a:endParaRPr lang="it-IT">
              <a:solidFill>
                <a:srgbClr val="564B3C"/>
              </a:solidFill>
            </a:endParaRPr>
          </a:p>
        </p:txBody>
      </p:sp>
      <p:sp>
        <p:nvSpPr>
          <p:cNvPr id="7" name="Slide Number Placeholder 6"/>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it-IT" smtClean="0"/>
              <a:t>Fare clic per modificare stile</a:t>
            </a:r>
            <a:endParaRPr lang="en-US" dirty="0"/>
          </a:p>
        </p:txBody>
      </p:sp>
    </p:spTree>
    <p:extLst>
      <p:ext uri="{BB962C8B-B14F-4D97-AF65-F5344CB8AC3E}">
        <p14:creationId xmlns:p14="http://schemas.microsoft.com/office/powerpoint/2010/main" val="343200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BB6E0E6-783D-4F34-9404-DF98EB4DF9E9}" type="datetimeFigureOut">
              <a:rPr lang="it-IT" smtClean="0"/>
              <a:t>25/05/2016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3061868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5" name="Date Placeholder 4"/>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7" name="Slide Number Placeholder 6"/>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Footer Placeholder 5"/>
          <p:cNvSpPr>
            <a:spLocks noGrp="1"/>
          </p:cNvSpPr>
          <p:nvPr>
            <p:ph type="ftr" sz="quarter" idx="11"/>
          </p:nvPr>
        </p:nvSpPr>
        <p:spPr/>
        <p:txBody>
          <a:bodyPr/>
          <a:lstStyle/>
          <a:p>
            <a:endParaRPr lang="it-IT">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it-IT" smtClean="0"/>
              <a:t>Fare clic per modificare stile</a:t>
            </a:r>
            <a:endParaRPr lang="en-US" dirty="0"/>
          </a:p>
        </p:txBody>
      </p:sp>
    </p:spTree>
    <p:extLst>
      <p:ext uri="{BB962C8B-B14F-4D97-AF65-F5344CB8AC3E}">
        <p14:creationId xmlns:p14="http://schemas.microsoft.com/office/powerpoint/2010/main" val="2639449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5" name="Footer Placeholder 4"/>
          <p:cNvSpPr>
            <a:spLocks noGrp="1"/>
          </p:cNvSpPr>
          <p:nvPr>
            <p:ph type="ftr" sz="quarter" idx="11"/>
          </p:nvPr>
        </p:nvSpPr>
        <p:spPr/>
        <p:txBody>
          <a:bodyPr/>
          <a:lstStyle/>
          <a:p>
            <a:endParaRPr lang="it-IT">
              <a:solidFill>
                <a:srgbClr val="564B3C"/>
              </a:solidFill>
            </a:endParaRPr>
          </a:p>
        </p:txBody>
      </p:sp>
      <p:sp>
        <p:nvSpPr>
          <p:cNvPr id="6" name="Slide Number Placeholder 5"/>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2739528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5" name="Footer Placeholder 4"/>
          <p:cNvSpPr>
            <a:spLocks noGrp="1"/>
          </p:cNvSpPr>
          <p:nvPr>
            <p:ph type="ftr" sz="quarter" idx="11"/>
          </p:nvPr>
        </p:nvSpPr>
        <p:spPr/>
        <p:txBody>
          <a:bodyPr/>
          <a:lstStyle/>
          <a:p>
            <a:endParaRPr lang="it-IT">
              <a:solidFill>
                <a:srgbClr val="564B3C"/>
              </a:solidFill>
            </a:endParaRPr>
          </a:p>
        </p:txBody>
      </p:sp>
      <p:sp>
        <p:nvSpPr>
          <p:cNvPr id="6" name="Slide Number Placeholder 5"/>
          <p:cNvSpPr>
            <a:spLocks noGrp="1"/>
          </p:cNvSpPr>
          <p:nvPr>
            <p:ph type="sldNum" sz="quarter" idx="12"/>
          </p:nvPr>
        </p:nvSpPr>
        <p:spPr/>
        <p:txBody>
          <a:bodyPr/>
          <a:lstStyle/>
          <a:p>
            <a:fld id="{4E1CC7A2-95B1-284F-8644-2EB322F4FE3C}" type="slidenum">
              <a:rPr lang="it-IT" smtClean="0">
                <a:solidFill>
                  <a:srgbClr val="564B3C"/>
                </a:solidFill>
              </a:rPr>
              <a:pPr/>
              <a:t>‹N›</a:t>
            </a:fld>
            <a:endParaRPr lang="it-IT">
              <a:solidFill>
                <a:srgbClr val="564B3C"/>
              </a:solidFill>
            </a:endParaRPr>
          </a:p>
        </p:txBody>
      </p:sp>
    </p:spTree>
    <p:extLst>
      <p:ext uri="{BB962C8B-B14F-4D97-AF65-F5344CB8AC3E}">
        <p14:creationId xmlns:p14="http://schemas.microsoft.com/office/powerpoint/2010/main" val="236246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magini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1534FED5-D993-F54F-A0B3-F5AF057061EC}" type="datetimeFigureOut">
              <a:rPr lang="it-IT" smtClean="0">
                <a:solidFill>
                  <a:srgbClr val="564B3C"/>
                </a:solidFill>
              </a:rPr>
              <a:pPr/>
              <a:t>25/05/2016</a:t>
            </a:fld>
            <a:endParaRPr lang="it-IT">
              <a:solidFill>
                <a:srgbClr val="564B3C"/>
              </a:solidFill>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it-IT">
              <a:solidFill>
                <a:srgbClr val="564B3C"/>
              </a:solidFill>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E1CC7A2-95B1-284F-8644-2EB322F4FE3C}" type="slidenum">
              <a:rPr lang="it-IT" smtClean="0">
                <a:solidFill>
                  <a:srgbClr val="564B3C"/>
                </a:solidFill>
              </a:rPr>
              <a:pPr/>
              <a:t>‹N›</a:t>
            </a:fld>
            <a:endParaRPr lang="it-IT">
              <a:solidFill>
                <a:srgbClr val="564B3C"/>
              </a:solidFill>
            </a:endParaRP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Tree>
    <p:extLst>
      <p:ext uri="{BB962C8B-B14F-4D97-AF65-F5344CB8AC3E}">
        <p14:creationId xmlns:p14="http://schemas.microsoft.com/office/powerpoint/2010/main" val="365712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BB6E0E6-783D-4F34-9404-DF98EB4DF9E9}" type="datetimeFigureOut">
              <a:rPr lang="it-IT" smtClean="0"/>
              <a:t>25/05/2016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255818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BB6E0E6-783D-4F34-9404-DF98EB4DF9E9}" type="datetimeFigureOut">
              <a:rPr lang="it-IT" smtClean="0"/>
              <a:t>25/05/2016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424606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BB6E0E6-783D-4F34-9404-DF98EB4DF9E9}" type="datetimeFigureOut">
              <a:rPr lang="it-IT" smtClean="0"/>
              <a:t>25/05/2016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115275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BB6E0E6-783D-4F34-9404-DF98EB4DF9E9}" type="datetimeFigureOut">
              <a:rPr lang="it-IT" smtClean="0"/>
              <a:t>25/05/2016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27409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6E0E6-783D-4F34-9404-DF98EB4DF9E9}" type="datetimeFigureOut">
              <a:rPr lang="it-IT" smtClean="0"/>
              <a:t>25/05/2016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29465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BB6E0E6-783D-4F34-9404-DF98EB4DF9E9}" type="datetimeFigureOut">
              <a:rPr lang="it-IT" smtClean="0"/>
              <a:t>25/05/2016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414787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BB6E0E6-783D-4F34-9404-DF98EB4DF9E9}" type="datetimeFigureOut">
              <a:rPr lang="it-IT" smtClean="0"/>
              <a:t>25/05/2016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6DFAC2-7288-4219-A72E-3877F3C840B3}" type="slidenum">
              <a:rPr lang="it-IT" smtClean="0"/>
              <a:t>‹N›</a:t>
            </a:fld>
            <a:endParaRPr lang="it-IT"/>
          </a:p>
        </p:txBody>
      </p:sp>
    </p:spTree>
    <p:extLst>
      <p:ext uri="{BB962C8B-B14F-4D97-AF65-F5344CB8AC3E}">
        <p14:creationId xmlns:p14="http://schemas.microsoft.com/office/powerpoint/2010/main" val="385439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6E0E6-783D-4F34-9404-DF98EB4DF9E9}" type="datetimeFigureOut">
              <a:rPr lang="it-IT" smtClean="0"/>
              <a:t>25/05/2016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DFAC2-7288-4219-A72E-3877F3C840B3}" type="slidenum">
              <a:rPr lang="it-IT" smtClean="0"/>
              <a:t>‹N›</a:t>
            </a:fld>
            <a:endParaRPr lang="it-IT"/>
          </a:p>
        </p:txBody>
      </p:sp>
    </p:spTree>
    <p:extLst>
      <p:ext uri="{BB962C8B-B14F-4D97-AF65-F5344CB8AC3E}">
        <p14:creationId xmlns:p14="http://schemas.microsoft.com/office/powerpoint/2010/main" val="233082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457200"/>
            <a:fld id="{1534FED5-D993-F54F-A0B3-F5AF057061EC}" type="datetimeFigureOut">
              <a:rPr lang="it-IT" smtClean="0">
                <a:solidFill>
                  <a:srgbClr val="564B3C"/>
                </a:solidFill>
              </a:rPr>
              <a:pPr defTabSz="457200"/>
              <a:t>25/05/2016</a:t>
            </a:fld>
            <a:endParaRPr lang="it-IT">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457200"/>
            <a:endParaRPr lang="it-IT">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defTabSz="457200"/>
            <a:fld id="{4E1CC7A2-95B1-284F-8644-2EB322F4FE3C}" type="slidenum">
              <a:rPr lang="it-IT" smtClean="0">
                <a:solidFill>
                  <a:srgbClr val="564B3C"/>
                </a:solidFill>
              </a:rPr>
              <a:pPr defTabSz="457200"/>
              <a:t>‹N›</a:t>
            </a:fld>
            <a:endParaRPr lang="it-IT">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it-IT" smtClean="0"/>
              <a:t>Fare clic per modificare stile</a:t>
            </a:r>
            <a:endParaRPr lang="en-US" dirty="0"/>
          </a:p>
        </p:txBody>
      </p:sp>
    </p:spTree>
    <p:extLst>
      <p:ext uri="{BB962C8B-B14F-4D97-AF65-F5344CB8AC3E}">
        <p14:creationId xmlns:p14="http://schemas.microsoft.com/office/powerpoint/2010/main" val="631247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06729" y="772937"/>
            <a:ext cx="4526280" cy="459097"/>
          </a:xfrm>
        </p:spPr>
        <p:txBody>
          <a:bodyPr>
            <a:normAutofit/>
          </a:bodyPr>
          <a:lstStyle/>
          <a:p>
            <a:r>
              <a:rPr lang="it-IT" dirty="0" smtClean="0"/>
              <a:t>Benedetta </a:t>
            </a:r>
            <a:r>
              <a:rPr lang="it-IT" dirty="0" smtClean="0"/>
              <a:t>Magri, </a:t>
            </a:r>
            <a:r>
              <a:rPr lang="it-IT" dirty="0" err="1" smtClean="0"/>
              <a:t>itcilo</a:t>
            </a:r>
            <a:endParaRPr lang="it-IT" dirty="0"/>
          </a:p>
        </p:txBody>
      </p:sp>
      <p:sp>
        <p:nvSpPr>
          <p:cNvPr id="2" name="Titolo 1"/>
          <p:cNvSpPr>
            <a:spLocks noGrp="1"/>
          </p:cNvSpPr>
          <p:nvPr>
            <p:ph type="ctrTitle"/>
          </p:nvPr>
        </p:nvSpPr>
        <p:spPr>
          <a:xfrm>
            <a:off x="483669" y="188712"/>
            <a:ext cx="7772400" cy="475431"/>
          </a:xfrm>
        </p:spPr>
        <p:txBody>
          <a:bodyPr>
            <a:normAutofit fontScale="90000"/>
          </a:bodyPr>
          <a:lstStyle/>
          <a:p>
            <a:r>
              <a:rPr lang="it-IT" sz="3200" dirty="0" smtClean="0"/>
              <a:t>VALORIZZARE LE DIFFERENZE</a:t>
            </a:r>
            <a:endParaRPr lang="it-IT" sz="32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727" y="1878188"/>
            <a:ext cx="6334125" cy="3562350"/>
          </a:xfrm>
          <a:prstGeom prst="rect">
            <a:avLst/>
          </a:prstGeom>
        </p:spPr>
      </p:pic>
      <p:sp>
        <p:nvSpPr>
          <p:cNvPr id="6" name="CasellaDiTesto 5"/>
          <p:cNvSpPr txBox="1"/>
          <p:nvPr/>
        </p:nvSpPr>
        <p:spPr>
          <a:xfrm>
            <a:off x="563077" y="5870691"/>
            <a:ext cx="7613583" cy="646331"/>
          </a:xfrm>
          <a:prstGeom prst="rect">
            <a:avLst/>
          </a:prstGeom>
          <a:noFill/>
        </p:spPr>
        <p:txBody>
          <a:bodyPr wrap="square" rtlCol="0">
            <a:spAutoFit/>
          </a:bodyPr>
          <a:lstStyle/>
          <a:p>
            <a:pPr algn="ctr"/>
            <a:r>
              <a:rPr lang="it-IT" b="1" dirty="0" smtClean="0"/>
              <a:t>Consapevolezza sociale, equità e nuovi percorsi </a:t>
            </a:r>
          </a:p>
          <a:p>
            <a:pPr algn="ctr"/>
            <a:r>
              <a:rPr lang="it-IT" b="1" dirty="0" smtClean="0"/>
              <a:t>nella ricerca dai «</a:t>
            </a:r>
            <a:r>
              <a:rPr lang="it-IT" b="1" dirty="0" err="1" smtClean="0"/>
              <a:t>bias</a:t>
            </a:r>
            <a:r>
              <a:rPr lang="it-IT" b="1" dirty="0" smtClean="0"/>
              <a:t>» cognitivi ai cambiamenti strutturali </a:t>
            </a:r>
            <a:endParaRPr lang="it-IT" b="1" dirty="0"/>
          </a:p>
        </p:txBody>
      </p:sp>
    </p:spTree>
    <p:extLst>
      <p:ext uri="{BB962C8B-B14F-4D97-AF65-F5344CB8AC3E}">
        <p14:creationId xmlns:p14="http://schemas.microsoft.com/office/powerpoint/2010/main" val="389468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64144" y="194732"/>
            <a:ext cx="7546206" cy="1322157"/>
          </a:xfrm>
          <a:prstGeom prst="rect">
            <a:avLst/>
          </a:prstGeom>
        </p:spPr>
        <p:txBody>
          <a:bodyPr wrap="square">
            <a:spAutoFit/>
          </a:bodyPr>
          <a:lstStyle/>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CONCETTO DI MAINSTREAMING</a:t>
            </a:r>
          </a:p>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Politica di </a:t>
            </a:r>
            <a:r>
              <a:rPr lang="it-IT" sz="1100" dirty="0" err="1">
                <a:latin typeface="Calibri" panose="020F0502020204030204" pitchFamily="34" charset="0"/>
                <a:ea typeface="Calibri" panose="020F0502020204030204" pitchFamily="34" charset="0"/>
                <a:cs typeface="Times New Roman" panose="02020603050405020304" pitchFamily="18" charset="0"/>
              </a:rPr>
              <a:t>mainstreaming</a:t>
            </a:r>
            <a:r>
              <a:rPr lang="it-IT" sz="1100" dirty="0">
                <a:latin typeface="Calibri" panose="020F0502020204030204" pitchFamily="34" charset="0"/>
                <a:ea typeface="Calibri" panose="020F0502020204030204" pitchFamily="34" charset="0"/>
                <a:cs typeface="Times New Roman" panose="02020603050405020304" pitchFamily="18" charset="0"/>
              </a:rPr>
              <a:t>: andare a guardare come le grandi regole quotidiane hanno poi un impatto diverso su diverse persone e pensare prima, e non dopo, alle azioni positive.</a:t>
            </a:r>
          </a:p>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Innanzi tutto, attenzione a cercare il più possibile di eliminare dalla cultura dominante (</a:t>
            </a:r>
            <a:r>
              <a:rPr lang="it-IT" sz="1100" dirty="0" err="1">
                <a:latin typeface="Calibri" panose="020F0502020204030204" pitchFamily="34" charset="0"/>
                <a:ea typeface="Calibri" panose="020F0502020204030204" pitchFamily="34" charset="0"/>
                <a:cs typeface="Times New Roman" panose="02020603050405020304" pitchFamily="18" charset="0"/>
              </a:rPr>
              <a:t>mainstream</a:t>
            </a:r>
            <a:r>
              <a:rPr lang="it-IT" sz="1100" dirty="0">
                <a:latin typeface="Calibri" panose="020F0502020204030204" pitchFamily="34" charset="0"/>
                <a:ea typeface="Calibri" panose="020F0502020204030204" pitchFamily="34" charset="0"/>
                <a:cs typeface="Times New Roman" panose="02020603050405020304" pitchFamily="18" charset="0"/>
              </a:rPr>
              <a:t>) delle forme di discriminazione consci o inconsci, e di cambiare le strutture in maniera da evitare quelli …  che tendono a rafforzarla.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304" y="2333288"/>
            <a:ext cx="4639378" cy="3479534"/>
          </a:xfrm>
          <a:prstGeom prst="rect">
            <a:avLst/>
          </a:prstGeom>
        </p:spPr>
      </p:pic>
      <p:sp>
        <p:nvSpPr>
          <p:cNvPr id="6" name="CasellaDiTesto 5"/>
          <p:cNvSpPr txBox="1"/>
          <p:nvPr/>
        </p:nvSpPr>
        <p:spPr>
          <a:xfrm>
            <a:off x="2094373" y="5814666"/>
            <a:ext cx="3884058" cy="310742"/>
          </a:xfrm>
          <a:prstGeom prst="rect">
            <a:avLst/>
          </a:prstGeom>
          <a:noFill/>
        </p:spPr>
        <p:txBody>
          <a:bodyPr wrap="square" rtlCol="0">
            <a:spAutoFit/>
          </a:bodyPr>
          <a:lstStyle/>
          <a:p>
            <a:r>
              <a:rPr lang="it-IT" sz="1400" dirty="0" smtClean="0"/>
              <a:t>Il MAINSTREAM è di là, ve lo dico io.</a:t>
            </a:r>
            <a:endParaRPr lang="it-IT" sz="1400" dirty="0"/>
          </a:p>
        </p:txBody>
      </p:sp>
    </p:spTree>
    <p:extLst>
      <p:ext uri="{BB962C8B-B14F-4D97-AF65-F5344CB8AC3E}">
        <p14:creationId xmlns:p14="http://schemas.microsoft.com/office/powerpoint/2010/main" val="365673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1440" y="174005"/>
            <a:ext cx="4572000" cy="5313709"/>
          </a:xfrm>
          <a:prstGeom prst="rect">
            <a:avLst/>
          </a:prstGeom>
        </p:spPr>
        <p:txBody>
          <a:bodyPr>
            <a:spAutoFit/>
          </a:bodyPr>
          <a:lstStyle/>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Poi un lavoro in due gruppi di </a:t>
            </a:r>
            <a:r>
              <a:rPr lang="it-IT" sz="1200" i="1" dirty="0" err="1" smtClean="0">
                <a:effectLst/>
                <a:latin typeface="Calibri" panose="020F0502020204030204" pitchFamily="34" charset="0"/>
                <a:ea typeface="Calibri" panose="020F0502020204030204" pitchFamily="34" charset="0"/>
                <a:cs typeface="Times New Roman" panose="02020603050405020304" pitchFamily="18" charset="0"/>
              </a:rPr>
              <a:t>role</a:t>
            </a:r>
            <a:r>
              <a:rPr lang="it-IT" sz="1200" i="1" dirty="0" smtClean="0">
                <a:effectLst/>
                <a:latin typeface="Calibri" panose="020F0502020204030204" pitchFamily="34" charset="0"/>
                <a:ea typeface="Calibri" panose="020F0502020204030204" pitchFamily="34" charset="0"/>
                <a:cs typeface="Times New Roman" panose="02020603050405020304" pitchFamily="18" charset="0"/>
              </a:rPr>
              <a:t> play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in cui si dovevano sostenere due tesi:</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GENERE è UNA COSA NATURALE/GENETICA,  emotività uguale  donna e razionalità uguale uomo</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it-IT" sz="1200" dirty="0">
                <a:latin typeface="Calibri" panose="020F0502020204030204" pitchFamily="34" charset="0"/>
                <a:ea typeface="Calibri" panose="020F0502020204030204" pitchFamily="34" charset="0"/>
                <a:cs typeface="Times New Roman" panose="02020603050405020304" pitchFamily="18" charset="0"/>
              </a:rPr>
              <a:t>GENERE è UNA </a:t>
            </a:r>
            <a:r>
              <a:rPr lang="it-IT" sz="1200" dirty="0" smtClean="0">
                <a:latin typeface="Calibri" panose="020F0502020204030204" pitchFamily="34" charset="0"/>
                <a:ea typeface="Calibri" panose="020F0502020204030204" pitchFamily="34" charset="0"/>
                <a:cs typeface="Times New Roman" panose="02020603050405020304" pitchFamily="18" charset="0"/>
              </a:rPr>
              <a:t>COSA che dipende da condizionamenti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ambientali per cui le emozioni trasversali DETERMINISMO</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endParaRPr lang="it-IT" sz="12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it-IT" sz="1200" b="1" dirty="0" smtClean="0">
                <a:latin typeface="Calibri" panose="020F0502020204030204" pitchFamily="34" charset="0"/>
                <a:ea typeface="Calibri" panose="020F0502020204030204" pitchFamily="34" charset="0"/>
                <a:cs typeface="Times New Roman" panose="02020603050405020304" pitchFamily="18" charset="0"/>
              </a:rPr>
              <a:t>Dividersi in due gruppi, in </a:t>
            </a:r>
            <a:r>
              <a:rPr lang="it-IT" sz="1200" b="1" dirty="0">
                <a:latin typeface="Calibri" panose="020F0502020204030204" pitchFamily="34" charset="0"/>
                <a:ea typeface="Calibri" panose="020F0502020204030204" pitchFamily="34" charset="0"/>
                <a:cs typeface="Times New Roman" panose="02020603050405020304" pitchFamily="18" charset="0"/>
              </a:rPr>
              <a:t>piedi: si chiama “TIRARSI DELLE FRECCE”</a:t>
            </a:r>
          </a:p>
          <a:p>
            <a:pPr marL="457200" algn="just">
              <a:lnSpc>
                <a:spcPct val="107000"/>
              </a:lnSpc>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sz="1100" u="sng" dirty="0">
                <a:latin typeface="Calibri" panose="020F0502020204030204" pitchFamily="34" charset="0"/>
                <a:ea typeface="Calibri" panose="020F0502020204030204" pitchFamily="34" charset="0"/>
                <a:cs typeface="Times New Roman" panose="02020603050405020304" pitchFamily="18" charset="0"/>
              </a:rPr>
              <a:t>TIRAR LE FRECCE E NON CERCARE DI EVITARLE</a:t>
            </a:r>
            <a:endParaRPr lang="it-IT" sz="1050" u="sng"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Il primo gruppo doveva sforzarsi di calarsi in un ruolo diverso dalle proprio convinzioni (fuori dal gioco….si spera) sostenendo </a:t>
            </a:r>
            <a:r>
              <a:rPr lang="it-IT" sz="1200" dirty="0" smtClean="0">
                <a:latin typeface="Calibri" panose="020F0502020204030204" pitchFamily="34" charset="0"/>
                <a:ea typeface="Calibri" panose="020F0502020204030204" pitchFamily="34" charset="0"/>
                <a:cs typeface="Times New Roman" panose="02020603050405020304" pitchFamily="18" charset="0"/>
              </a:rPr>
              <a:t>la tesi 1) </a:t>
            </a:r>
            <a:r>
              <a:rPr lang="it-IT" sz="1200" strike="sngStrike" dirty="0" smtClean="0">
                <a:effectLst/>
                <a:latin typeface="Calibri" panose="020F0502020204030204" pitchFamily="34" charset="0"/>
                <a:ea typeface="Calibri" panose="020F0502020204030204" pitchFamily="34" charset="0"/>
                <a:cs typeface="Times New Roman" panose="02020603050405020304" pitchFamily="18" charset="0"/>
              </a:rPr>
              <a:t>PREGIUDIZI E STEREOTIPI….</a:t>
            </a:r>
            <a:endParaRPr lang="it-IT" sz="1100" strike="sngStrike"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Il secondo gruppo era coerente con ciò che pensava davvero </a:t>
            </a:r>
            <a:r>
              <a:rPr lang="it-IT" sz="1200" strike="sngStrike" dirty="0" smtClean="0">
                <a:effectLst/>
                <a:latin typeface="Calibri" panose="020F0502020204030204" pitchFamily="34" charset="0"/>
                <a:ea typeface="Calibri" panose="020F0502020204030204" pitchFamily="34" charset="0"/>
                <a:cs typeface="Times New Roman" panose="02020603050405020304" pitchFamily="18" charset="0"/>
              </a:rPr>
              <a:t>l’altro </a:t>
            </a:r>
            <a:endParaRPr lang="it-IT" sz="1100" strike="sngStrike"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Gruppi in cui sono stati individuati similitudini e  differenze tra i colleghi …molte volte non ci si rende conto che nel parlare con gli altri ed ascoltarsi si hanno tante cose in comune …e che era più difficile trovare le differenze …….e che è molto </a:t>
            </a:r>
            <a:r>
              <a:rPr lang="it-IT" sz="1200" dirty="0" smtClean="0">
                <a:latin typeface="Calibri" panose="020F0502020204030204" pitchFamily="34" charset="0"/>
                <a:ea typeface="Calibri" panose="020F0502020204030204" pitchFamily="34" charset="0"/>
                <a:cs typeface="Times New Roman" panose="02020603050405020304" pitchFamily="18" charset="0"/>
              </a:rPr>
              <a:t>difficile mettersi nei panni dell’altro anche solo per cercare di capirne le motivazioni di alcuni atteggiamenti.</a:t>
            </a:r>
            <a:endParaRPr lang="it-IT"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337" y="0"/>
            <a:ext cx="3829652" cy="5106202"/>
          </a:xfrm>
          <a:prstGeom prst="rect">
            <a:avLst/>
          </a:prstGeom>
        </p:spPr>
      </p:pic>
      <p:sp>
        <p:nvSpPr>
          <p:cNvPr id="7" name="Rettangolo 6"/>
          <p:cNvSpPr/>
          <p:nvPr/>
        </p:nvSpPr>
        <p:spPr>
          <a:xfrm>
            <a:off x="5144734" y="5106202"/>
            <a:ext cx="3601499" cy="487569"/>
          </a:xfrm>
          <a:prstGeom prst="rect">
            <a:avLst/>
          </a:prstGeom>
        </p:spPr>
        <p:txBody>
          <a:bodyPr wrap="none">
            <a:spAutoFit/>
          </a:bodyPr>
          <a:lstStyle/>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TIRAR LE FRECCE E NON CERCARE DI </a:t>
            </a:r>
            <a:r>
              <a:rPr lang="it-IT"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EVITARLE: </a:t>
            </a:r>
          </a:p>
          <a:p>
            <a:pPr marL="457200" lvl="0" algn="just">
              <a:lnSpc>
                <a:spcPct val="107000"/>
              </a:lnSpc>
            </a:pPr>
            <a:r>
              <a:rPr lang="it-IT"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Qui alla Sapienza eravamo nel posto giusto</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023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18149" y="433538"/>
            <a:ext cx="7421077" cy="1969642"/>
          </a:xfrm>
          <a:prstGeom prst="rect">
            <a:avLst/>
          </a:prstGeom>
        </p:spPr>
        <p:txBody>
          <a:bodyPr wrap="square">
            <a:spAutoFit/>
          </a:bodyPr>
          <a:lstStyle/>
          <a:p>
            <a:pPr marL="457200" algn="just">
              <a:lnSpc>
                <a:spcPct val="107000"/>
              </a:lnSpc>
              <a:spcAft>
                <a:spcPts val="0"/>
              </a:spcAft>
            </a:pPr>
            <a:r>
              <a:rPr lang="it-IT" b="1" u="sng" dirty="0" smtClean="0">
                <a:effectLst/>
                <a:latin typeface="Calibri" panose="020F0502020204030204" pitchFamily="34" charset="0"/>
                <a:ea typeface="Calibri" panose="020F0502020204030204" pitchFamily="34" charset="0"/>
                <a:cs typeface="Times New Roman" panose="02020603050405020304" pitchFamily="18" charset="0"/>
              </a:rPr>
              <a:t>TRIZ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it-IT" sz="1200" dirty="0" smtClean="0">
                <a:latin typeface="Calibri" panose="020F0502020204030204" pitchFamily="34" charset="0"/>
                <a:ea typeface="Calibri" panose="020F0502020204030204" pitchFamily="34" charset="0"/>
                <a:cs typeface="Times New Roman" panose="02020603050405020304" pitchFamily="18" charset="0"/>
              </a:rPr>
              <a:t>Acronimo che viene dal russo)</a:t>
            </a: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METOLOGIA CHE CERCA DI RISOLVERE I PROBLEMI PARTENDO DALLE PESSIME PRATICHE</a:t>
            </a:r>
          </a:p>
          <a:p>
            <a:pPr marL="457200" algn="just">
              <a:lnSpc>
                <a:spcPct val="107000"/>
              </a:lnSpc>
              <a:spcAft>
                <a:spcPts val="0"/>
              </a:spcAft>
            </a:pPr>
            <a:endParaRPr lang="it-IT"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Divisi in 5 gruppi</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Per affrontare i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5 obiettivi principali del PTAP </a:t>
            </a:r>
          </a:p>
          <a:p>
            <a:pPr marL="457200" algn="just">
              <a:lnSpc>
                <a:spcPct val="107000"/>
              </a:lnSpc>
              <a:spcAft>
                <a:spcPts val="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1- LEGGERE gli obiettivi</a:t>
            </a:r>
          </a:p>
          <a:p>
            <a:pPr marL="457200" algn="just">
              <a:lnSpc>
                <a:spcPct val="107000"/>
              </a:lnSpc>
              <a:spcAft>
                <a:spcPts val="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2- PENSARE MOLTO CREATIVAMENTE a come far sì che questo piano non funzioni</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663" y="2403180"/>
            <a:ext cx="5149516" cy="2896603"/>
          </a:xfrm>
          <a:prstGeom prst="rect">
            <a:avLst/>
          </a:prstGeom>
        </p:spPr>
      </p:pic>
      <p:sp>
        <p:nvSpPr>
          <p:cNvPr id="2" name="Fumetto 3 1"/>
          <p:cNvSpPr/>
          <p:nvPr/>
        </p:nvSpPr>
        <p:spPr>
          <a:xfrm>
            <a:off x="7093818" y="2281187"/>
            <a:ext cx="1732547" cy="612648"/>
          </a:xfrm>
          <a:prstGeom prst="wedgeEllipseCallout">
            <a:avLst>
              <a:gd name="adj1" fmla="val -101886"/>
              <a:gd name="adj2" fmla="val 86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Devo dire qualcosa?</a:t>
            </a:r>
            <a:endParaRPr lang="it-IT" dirty="0"/>
          </a:p>
        </p:txBody>
      </p:sp>
    </p:spTree>
    <p:extLst>
      <p:ext uri="{BB962C8B-B14F-4D97-AF65-F5344CB8AC3E}">
        <p14:creationId xmlns:p14="http://schemas.microsoft.com/office/powerpoint/2010/main" val="39809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13" y="3276463"/>
            <a:ext cx="5448965" cy="3065043"/>
          </a:xfrm>
          <a:prstGeom prst="rect">
            <a:avLst/>
          </a:prstGeom>
        </p:spPr>
      </p:pic>
      <p:sp>
        <p:nvSpPr>
          <p:cNvPr id="5" name="CasellaDiTesto 4"/>
          <p:cNvSpPr txBox="1"/>
          <p:nvPr/>
        </p:nvSpPr>
        <p:spPr>
          <a:xfrm>
            <a:off x="2063386" y="6397379"/>
            <a:ext cx="3902479" cy="307777"/>
          </a:xfrm>
          <a:prstGeom prst="rect">
            <a:avLst/>
          </a:prstGeom>
          <a:noFill/>
        </p:spPr>
        <p:txBody>
          <a:bodyPr wrap="none" rtlCol="0">
            <a:spAutoFit/>
          </a:bodyPr>
          <a:lstStyle/>
          <a:p>
            <a:r>
              <a:rPr lang="it-IT" sz="1400" dirty="0" smtClean="0"/>
              <a:t>TRIZ molto promettente, oppure preoccupante??...</a:t>
            </a:r>
            <a:endParaRPr lang="it-IT" sz="1400" dirty="0"/>
          </a:p>
        </p:txBody>
      </p:sp>
      <p:sp>
        <p:nvSpPr>
          <p:cNvPr id="2" name="Rettangolo 1"/>
          <p:cNvSpPr/>
          <p:nvPr/>
        </p:nvSpPr>
        <p:spPr>
          <a:xfrm>
            <a:off x="182880" y="154005"/>
            <a:ext cx="8566484" cy="3122458"/>
          </a:xfrm>
          <a:prstGeom prst="rect">
            <a:avLst/>
          </a:prstGeom>
        </p:spPr>
        <p:txBody>
          <a:bodyPr wrap="square">
            <a:spAutoFit/>
          </a:bodyPr>
          <a:lstStyle/>
          <a:p>
            <a:pPr marL="457200" lvl="0" algn="just">
              <a:lnSpc>
                <a:spcPct val="107000"/>
              </a:lnSpc>
            </a:pPr>
            <a:r>
              <a:rPr lang="it-IT"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TRIZ</a:t>
            </a:r>
          </a:p>
          <a:p>
            <a:pPr marL="457200" lvl="0" algn="just">
              <a:lnSpc>
                <a:spcPct val="107000"/>
              </a:lnSpc>
            </a:pPr>
            <a:r>
              <a:rPr lang="it-IT"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MODERNIZZARE </a:t>
            </a: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GESTIONE DEL PERSONALE E L’AMBIENTE DI LAVORO (conciliazione vita privata e lavorativa)</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AZIONI NEGATIVE</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prima attività del gruppo era quella di intraprendere azioni per non conseguire l’obiettivo </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Esempio: reperibilità 365 h 24</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Accorpamenti …I GRANDI ASSORBONO I PIU’ PICCOLI</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Riduzione percentuale del telelavoro</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Togliere i sussidi</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Togliere i rappresentanti del personale</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AZIONI POSITIVE:</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telelavoro aumentare percentuale e farlo elastico ad hoc a seconda delle esigenze </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meeting tra colleghi misti di varie sezioni per aumentare le relazioni e i confronti per problematiche e buone prassi </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commissione mobilità per strutture</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gn="just">
              <a:lnSpc>
                <a:spcPct val="107000"/>
              </a:lnSpc>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commissione di valutazione per gli accorpamenti (tre) per capire il reale vantaggio economico dell’ente (2016…stato dell’arte)</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Fumetto 3 2"/>
          <p:cNvSpPr/>
          <p:nvPr/>
        </p:nvSpPr>
        <p:spPr>
          <a:xfrm>
            <a:off x="6247431" y="3276463"/>
            <a:ext cx="2541069" cy="791207"/>
          </a:xfrm>
          <a:prstGeom prst="wedgeEllipseCallout">
            <a:avLst>
              <a:gd name="adj1" fmla="val -83713"/>
              <a:gd name="adj2" fmla="val 364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Hai sentito che a quelli del CUG danno l’aumento di 2 </a:t>
            </a:r>
            <a:r>
              <a:rPr lang="it-IT" sz="1200" dirty="0" err="1" smtClean="0"/>
              <a:t>cents</a:t>
            </a:r>
            <a:r>
              <a:rPr lang="it-IT" sz="1200" dirty="0" smtClean="0"/>
              <a:t>? </a:t>
            </a:r>
            <a:endParaRPr lang="it-IT" sz="1200" dirty="0"/>
          </a:p>
        </p:txBody>
      </p:sp>
    </p:spTree>
    <p:extLst>
      <p:ext uri="{BB962C8B-B14F-4D97-AF65-F5344CB8AC3E}">
        <p14:creationId xmlns:p14="http://schemas.microsoft.com/office/powerpoint/2010/main" val="188996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99" y="3618534"/>
            <a:ext cx="2367815" cy="2642135"/>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38" y="0"/>
            <a:ext cx="3163502" cy="2372626"/>
          </a:xfrm>
          <a:prstGeom prst="rect">
            <a:avLst/>
          </a:prstGeom>
        </p:spPr>
      </p:pic>
      <p:sp>
        <p:nvSpPr>
          <p:cNvPr id="8" name="CasellaDiTesto 7"/>
          <p:cNvSpPr txBox="1"/>
          <p:nvPr/>
        </p:nvSpPr>
        <p:spPr>
          <a:xfrm>
            <a:off x="626560" y="2477476"/>
            <a:ext cx="2275751" cy="307777"/>
          </a:xfrm>
          <a:prstGeom prst="rect">
            <a:avLst/>
          </a:prstGeom>
          <a:noFill/>
        </p:spPr>
        <p:txBody>
          <a:bodyPr wrap="none" rtlCol="0">
            <a:spAutoFit/>
          </a:bodyPr>
          <a:lstStyle/>
          <a:p>
            <a:r>
              <a:rPr lang="it-IT" sz="1400" dirty="0" smtClean="0"/>
              <a:t>Convergenze di punti di vista</a:t>
            </a:r>
            <a:endParaRPr lang="it-IT" sz="1400" dirty="0"/>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034" y="3015414"/>
            <a:ext cx="2983831" cy="1678405"/>
          </a:xfrm>
          <a:prstGeom prst="rect">
            <a:avLst/>
          </a:prstGeom>
        </p:spPr>
      </p:pic>
      <p:sp>
        <p:nvSpPr>
          <p:cNvPr id="10" name="CasellaDiTesto 9"/>
          <p:cNvSpPr txBox="1"/>
          <p:nvPr/>
        </p:nvSpPr>
        <p:spPr>
          <a:xfrm>
            <a:off x="2523914" y="4923981"/>
            <a:ext cx="3140219" cy="523220"/>
          </a:xfrm>
          <a:prstGeom prst="rect">
            <a:avLst/>
          </a:prstGeom>
          <a:noFill/>
        </p:spPr>
        <p:txBody>
          <a:bodyPr wrap="none" rtlCol="0">
            <a:spAutoFit/>
          </a:bodyPr>
          <a:lstStyle/>
          <a:p>
            <a:r>
              <a:rPr lang="it-IT" sz="1400" dirty="0" smtClean="0"/>
              <a:t>«Ricercatori, tecnologi, tecnici: </a:t>
            </a:r>
          </a:p>
          <a:p>
            <a:r>
              <a:rPr lang="it-IT" sz="1400" dirty="0" smtClean="0"/>
              <a:t>brutte bestie che girano per i corridoi…» </a:t>
            </a:r>
            <a:endParaRPr lang="it-IT" sz="1400" dirty="0"/>
          </a:p>
        </p:txBody>
      </p:sp>
      <p:sp>
        <p:nvSpPr>
          <p:cNvPr id="2" name="CasellaDiTesto 1"/>
          <p:cNvSpPr txBox="1"/>
          <p:nvPr/>
        </p:nvSpPr>
        <p:spPr>
          <a:xfrm>
            <a:off x="5768788" y="6076003"/>
            <a:ext cx="1782476" cy="369332"/>
          </a:xfrm>
          <a:prstGeom prst="rect">
            <a:avLst/>
          </a:prstGeom>
          <a:noFill/>
        </p:spPr>
        <p:txBody>
          <a:bodyPr wrap="none" rtlCol="0">
            <a:spAutoFit/>
          </a:bodyPr>
          <a:lstStyle/>
          <a:p>
            <a:r>
              <a:rPr lang="it-IT" dirty="0" smtClean="0"/>
              <a:t>FOTO «UTILI» …..</a:t>
            </a:r>
            <a:endParaRPr lang="it-IT" dirty="0"/>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65" y="0"/>
            <a:ext cx="3740735" cy="4985148"/>
          </a:xfrm>
          <a:prstGeom prst="rect">
            <a:avLst/>
          </a:prstGeom>
        </p:spPr>
      </p:pic>
    </p:spTree>
    <p:extLst>
      <p:ext uri="{BB962C8B-B14F-4D97-AF65-F5344CB8AC3E}">
        <p14:creationId xmlns:p14="http://schemas.microsoft.com/office/powerpoint/2010/main" val="155262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1"/>
            <a:ext cx="5670048" cy="318886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829" y="77001"/>
            <a:ext cx="3170760" cy="5637849"/>
          </a:xfrm>
          <a:prstGeom prst="rect">
            <a:avLst/>
          </a:prstGeom>
        </p:spPr>
      </p:pic>
    </p:spTree>
    <p:extLst>
      <p:ext uri="{BB962C8B-B14F-4D97-AF65-F5344CB8AC3E}">
        <p14:creationId xmlns:p14="http://schemas.microsoft.com/office/powerpoint/2010/main" val="309318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03" y="165684"/>
            <a:ext cx="3562350" cy="63341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640" y="165684"/>
            <a:ext cx="3562350" cy="6334125"/>
          </a:xfrm>
          <a:prstGeom prst="rect">
            <a:avLst/>
          </a:prstGeom>
        </p:spPr>
      </p:pic>
    </p:spTree>
    <p:extLst>
      <p:ext uri="{BB962C8B-B14F-4D97-AF65-F5344CB8AC3E}">
        <p14:creationId xmlns:p14="http://schemas.microsoft.com/office/powerpoint/2010/main" val="356763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en-GB" sz="1400" dirty="0" smtClean="0"/>
              <a:t>Come </a:t>
            </a:r>
            <a:r>
              <a:rPr lang="en-GB" sz="1400" dirty="0" err="1" smtClean="0"/>
              <a:t>chiudiamo</a:t>
            </a:r>
            <a:r>
              <a:rPr lang="en-GB" sz="1400" dirty="0" smtClean="0"/>
              <a:t>??</a:t>
            </a:r>
          </a:p>
          <a:p>
            <a:endParaRPr lang="en-GB" dirty="0"/>
          </a:p>
          <a:p>
            <a:pPr marL="0" indent="0">
              <a:buNone/>
            </a:pPr>
            <a:r>
              <a:rPr lang="en-GB" dirty="0" smtClean="0"/>
              <a:t> Vi </a:t>
            </a:r>
            <a:r>
              <a:rPr lang="en-GB" dirty="0" err="1" smtClean="0"/>
              <a:t>aspettiamo</a:t>
            </a:r>
            <a:r>
              <a:rPr lang="en-GB" dirty="0" smtClean="0"/>
              <a:t> </a:t>
            </a:r>
            <a:r>
              <a:rPr lang="en-GB" dirty="0" err="1" smtClean="0"/>
              <a:t>numerosi</a:t>
            </a:r>
            <a:r>
              <a:rPr lang="en-GB" dirty="0" smtClean="0"/>
              <a:t> </a:t>
            </a:r>
            <a:r>
              <a:rPr lang="en-GB" dirty="0" err="1" smtClean="0"/>
              <a:t>ai</a:t>
            </a:r>
            <a:r>
              <a:rPr lang="en-GB" dirty="0" smtClean="0"/>
              <a:t> </a:t>
            </a:r>
            <a:r>
              <a:rPr lang="en-GB" dirty="0" err="1" smtClean="0"/>
              <a:t>prossimi</a:t>
            </a:r>
            <a:r>
              <a:rPr lang="en-GB" dirty="0" smtClean="0"/>
              <a:t> </a:t>
            </a:r>
            <a:r>
              <a:rPr lang="en-GB" dirty="0" err="1" smtClean="0"/>
              <a:t>corsi</a:t>
            </a:r>
            <a:r>
              <a:rPr lang="en-GB" dirty="0" smtClean="0"/>
              <a:t> </a:t>
            </a:r>
            <a:endParaRPr lang="en-GB" dirty="0"/>
          </a:p>
        </p:txBody>
      </p:sp>
    </p:spTree>
    <p:extLst>
      <p:ext uri="{BB962C8B-B14F-4D97-AF65-F5344CB8AC3E}">
        <p14:creationId xmlns:p14="http://schemas.microsoft.com/office/powerpoint/2010/main" val="127078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a:t>
            </a:r>
            <a:endParaRPr lang="it-IT" dirty="0"/>
          </a:p>
        </p:txBody>
      </p:sp>
      <p:sp>
        <p:nvSpPr>
          <p:cNvPr id="3" name="Segnaposto contenuto 2"/>
          <p:cNvSpPr>
            <a:spLocks noGrp="1"/>
          </p:cNvSpPr>
          <p:nvPr>
            <p:ph idx="1"/>
          </p:nvPr>
        </p:nvSpPr>
        <p:spPr>
          <a:xfrm>
            <a:off x="457200" y="1752600"/>
            <a:ext cx="8229600" cy="3088907"/>
          </a:xfrm>
        </p:spPr>
        <p:txBody>
          <a:bodyPr>
            <a:normAutofit/>
          </a:bodyPr>
          <a:lstStyle/>
          <a:p>
            <a:pPr marL="0" indent="0">
              <a:buNone/>
            </a:pPr>
            <a:r>
              <a:rPr lang="it-IT" sz="1600" u="sng" dirty="0" smtClean="0"/>
              <a:t>27 aprile 2016</a:t>
            </a:r>
            <a:endParaRPr lang="it-IT" sz="1600" u="sng" dirty="0" smtClean="0"/>
          </a:p>
          <a:p>
            <a:pPr marL="457200" indent="-457200">
              <a:buAutoNum type="arabicPeriod"/>
            </a:pPr>
            <a:r>
              <a:rPr lang="it-IT" sz="1600" dirty="0" smtClean="0"/>
              <a:t>Perché ci interessa il tema?</a:t>
            </a:r>
          </a:p>
          <a:p>
            <a:pPr marL="457200" indent="-457200">
              <a:buAutoNum type="arabicPeriod"/>
            </a:pPr>
            <a:r>
              <a:rPr lang="it-IT" sz="1600" dirty="0" smtClean="0"/>
              <a:t>Che sappiamo sulle questioni di genere nella scienza e nell’INFN? Dati e ricerche </a:t>
            </a:r>
          </a:p>
          <a:p>
            <a:pPr marL="457200" indent="-457200">
              <a:buAutoNum type="arabicPeriod"/>
            </a:pPr>
            <a:r>
              <a:rPr lang="it-IT" sz="1600" dirty="0" smtClean="0"/>
              <a:t>Quali le cause? </a:t>
            </a:r>
          </a:p>
          <a:p>
            <a:pPr marL="457200" indent="-457200">
              <a:buAutoNum type="arabicPeriod"/>
            </a:pPr>
            <a:r>
              <a:rPr lang="it-IT" sz="1600" dirty="0" smtClean="0"/>
              <a:t>Come operano gli stereotipi</a:t>
            </a:r>
          </a:p>
          <a:p>
            <a:pPr marL="0" indent="0">
              <a:buNone/>
            </a:pPr>
            <a:r>
              <a:rPr lang="it-IT" sz="1600" u="sng" dirty="0" smtClean="0"/>
              <a:t>28 </a:t>
            </a:r>
            <a:r>
              <a:rPr lang="it-IT" sz="1600" u="sng" dirty="0"/>
              <a:t>aprile </a:t>
            </a:r>
            <a:r>
              <a:rPr lang="it-IT" sz="1600" u="sng" dirty="0" smtClean="0"/>
              <a:t>2016</a:t>
            </a:r>
            <a:endParaRPr lang="it-IT" sz="1600" u="sng" dirty="0" smtClean="0"/>
          </a:p>
          <a:p>
            <a:pPr marL="457200" indent="-457200">
              <a:buAutoNum type="arabicPeriod"/>
            </a:pPr>
            <a:r>
              <a:rPr lang="it-IT" sz="1600" dirty="0" smtClean="0"/>
              <a:t>Che fare? Dalle persone alle strutture</a:t>
            </a:r>
          </a:p>
          <a:p>
            <a:pPr marL="457200" indent="-457200">
              <a:buAutoNum type="arabicPeriod"/>
            </a:pPr>
            <a:r>
              <a:rPr lang="it-IT" sz="1600" dirty="0" smtClean="0"/>
              <a:t>Pratiche di gestione della diversità</a:t>
            </a:r>
          </a:p>
          <a:p>
            <a:pPr marL="457200" indent="-457200">
              <a:buAutoNum type="arabicPeriod"/>
            </a:pPr>
            <a:r>
              <a:rPr lang="it-IT" sz="1600" dirty="0" smtClean="0"/>
              <a:t>Piani futuri: il PTAP dell’INFN</a:t>
            </a:r>
          </a:p>
          <a:p>
            <a:pPr marL="0" indent="0">
              <a:buNone/>
            </a:pPr>
            <a:endParaRPr lang="it-IT" sz="1600" dirty="0" smtClean="0"/>
          </a:p>
          <a:p>
            <a:pPr marL="0" indent="0">
              <a:buNone/>
            </a:pPr>
            <a:endParaRPr lang="it-IT" sz="16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95" y="4694069"/>
            <a:ext cx="6984306" cy="1879986"/>
          </a:xfrm>
          <a:prstGeom prst="rect">
            <a:avLst/>
          </a:prstGeom>
        </p:spPr>
      </p:pic>
    </p:spTree>
    <p:extLst>
      <p:ext uri="{BB962C8B-B14F-4D97-AF65-F5344CB8AC3E}">
        <p14:creationId xmlns:p14="http://schemas.microsoft.com/office/powerpoint/2010/main" val="284723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31007" y="123425"/>
            <a:ext cx="8768614" cy="5646995"/>
          </a:xfrm>
          <a:prstGeom prst="rect">
            <a:avLst/>
          </a:prstGeom>
        </p:spPr>
        <p:txBody>
          <a:bodyPr wrap="square">
            <a:spAutoFit/>
          </a:bodyPr>
          <a:lstStyle/>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Il 27 – 28 aprile 2016 si è tenuto a Roma alla Sapienza il corso </a:t>
            </a:r>
            <a:r>
              <a:rPr lang="it-IT" sz="1200" dirty="0"/>
              <a:t>VALORIZZARE LE </a:t>
            </a:r>
            <a:r>
              <a:rPr lang="it-IT" sz="1200" dirty="0" smtClean="0"/>
              <a:t>DIFFERENZE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tenuto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da Benedetta Magri</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H</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anno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partecipato componenti del CUG e diversi colleghi e colleghe  provenienti da tutta Italia.</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i="1" dirty="0" smtClean="0">
                <a:effectLst/>
                <a:latin typeface="Calibri" panose="020F0502020204030204" pitchFamily="34" charset="0"/>
                <a:ea typeface="Calibri" panose="020F0502020204030204" pitchFamily="34" charset="0"/>
                <a:cs typeface="Times New Roman" panose="02020603050405020304" pitchFamily="18" charset="0"/>
              </a:rPr>
              <a:t>Guest </a:t>
            </a:r>
            <a:r>
              <a:rPr lang="it-IT" sz="1200" i="1" dirty="0" err="1" smtClean="0">
                <a:effectLst/>
                <a:latin typeface="Calibri" panose="020F0502020204030204" pitchFamily="34" charset="0"/>
                <a:ea typeface="Calibri" panose="020F0502020204030204" pitchFamily="34" charset="0"/>
                <a:cs typeface="Times New Roman" panose="02020603050405020304" pitchFamily="18" charset="0"/>
              </a:rPr>
              <a:t>stars</a:t>
            </a:r>
            <a:r>
              <a:rPr lang="it-IT"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sz="1200" dirty="0" smtClean="0">
                <a:latin typeface="Calibri" panose="020F0502020204030204" pitchFamily="34" charset="0"/>
                <a:ea typeface="Calibri" panose="020F0502020204030204" pitchFamily="34" charset="0"/>
                <a:cs typeface="Times New Roman" panose="02020603050405020304" pitchFamily="18" charset="0"/>
              </a:rPr>
              <a:t>Fabio </a:t>
            </a:r>
            <a:r>
              <a:rPr lang="it-IT" sz="1200" dirty="0" err="1" smtClean="0">
                <a:effectLst/>
                <a:latin typeface="Calibri" panose="020F0502020204030204" pitchFamily="34" charset="0"/>
                <a:ea typeface="Calibri" panose="020F0502020204030204" pitchFamily="34" charset="0"/>
                <a:cs typeface="Times New Roman" panose="02020603050405020304" pitchFamily="18" charset="0"/>
              </a:rPr>
              <a:t>Zwirner</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(componente di giunta), </a:t>
            </a:r>
            <a:r>
              <a:rPr lang="it-IT" sz="1200" dirty="0" smtClean="0">
                <a:latin typeface="Calibri" panose="020F0502020204030204" pitchFamily="34" charset="0"/>
                <a:ea typeface="Calibri" panose="020F0502020204030204" pitchFamily="34" charset="0"/>
                <a:cs typeface="Times New Roman" panose="02020603050405020304" pitchFamily="18" charset="0"/>
              </a:rPr>
              <a:t>Ettore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Ronconi (affari legali)</a:t>
            </a:r>
            <a:r>
              <a:rPr lang="it-IT" sz="1200" dirty="0">
                <a:latin typeface="Calibri" panose="020F0502020204030204" pitchFamily="34" charset="0"/>
                <a:ea typeface="Calibri" panose="020F0502020204030204" pitchFamily="34" charset="0"/>
                <a:cs typeface="Times New Roman" panose="02020603050405020304" pitchFamily="18" charset="0"/>
              </a:rPr>
              <a:t>, Simona Fiori (</a:t>
            </a:r>
            <a:r>
              <a:rPr lang="it-IT" sz="1200" dirty="0" smtClean="0">
                <a:latin typeface="Calibri" panose="020F0502020204030204" pitchFamily="34" charset="0"/>
                <a:ea typeface="Calibri" panose="020F0502020204030204" pitchFamily="34" charset="0"/>
                <a:cs typeface="Times New Roman" panose="02020603050405020304" pitchFamily="18" charset="0"/>
              </a:rPr>
              <a:t>affari </a:t>
            </a:r>
            <a:r>
              <a:rPr lang="it-IT" sz="1200" dirty="0">
                <a:latin typeface="Calibri" panose="020F0502020204030204" pitchFamily="34" charset="0"/>
                <a:ea typeface="Calibri" panose="020F0502020204030204" pitchFamily="34" charset="0"/>
                <a:cs typeface="Times New Roman" panose="02020603050405020304" pitchFamily="18" charset="0"/>
              </a:rPr>
              <a:t>amministrativi)</a:t>
            </a:r>
            <a:r>
              <a:rPr lang="it-IT" sz="1200" dirty="0" smtClean="0">
                <a:latin typeface="Calibri" panose="020F0502020204030204" pitchFamily="34" charset="0"/>
                <a:ea typeface="Calibri" panose="020F0502020204030204" pitchFamily="34" charset="0"/>
                <a:cs typeface="Times New Roman" panose="02020603050405020304" pitchFamily="18" charset="0"/>
              </a:rPr>
              <a:t>, Marco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Serra (sistema informativo), Valeria De Nicola (affari contrattuali) e Adolfo Esposito (salute e ambiente)</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Durante il corso si è parlato di segregazione occupazionale, </a:t>
            </a:r>
            <a:r>
              <a:rPr lang="it-IT" sz="1200" dirty="0" err="1" smtClean="0">
                <a:effectLst/>
                <a:latin typeface="Calibri" panose="020F0502020204030204" pitchFamily="34" charset="0"/>
                <a:ea typeface="Calibri" panose="020F0502020204030204" pitchFamily="34" charset="0"/>
                <a:cs typeface="Times New Roman" panose="02020603050405020304" pitchFamily="18" charset="0"/>
              </a:rPr>
              <a:t>deep</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smtClean="0">
                <a:effectLst/>
                <a:latin typeface="Calibri" panose="020F0502020204030204" pitchFamily="34" charset="0"/>
                <a:ea typeface="Calibri" panose="020F0502020204030204" pitchFamily="34" charset="0"/>
                <a:cs typeface="Times New Roman" panose="02020603050405020304" pitchFamily="18" charset="0"/>
              </a:rPr>
              <a:t>democracy</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(ascoltare capire le motivazioni e mediare per trovare nuove soluzioni), distorsione cognitiva (prospettiva limitata o generalizzante), TRIZ (risolvere  i problemi partendo dalla PESSIME PRATICHE), </a:t>
            </a:r>
            <a:r>
              <a:rPr lang="it-IT" sz="1200" dirty="0" err="1" smtClean="0">
                <a:effectLst/>
                <a:latin typeface="Calibri" panose="020F0502020204030204" pitchFamily="34" charset="0"/>
                <a:ea typeface="Calibri" panose="020F0502020204030204" pitchFamily="34" charset="0"/>
                <a:cs typeface="Times New Roman" panose="02020603050405020304" pitchFamily="18" charset="0"/>
              </a:rPr>
              <a:t>liberating</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smtClean="0">
                <a:effectLst/>
                <a:latin typeface="Calibri" panose="020F0502020204030204" pitchFamily="34" charset="0"/>
                <a:ea typeface="Calibri" panose="020F0502020204030204" pitchFamily="34" charset="0"/>
                <a:cs typeface="Times New Roman" panose="02020603050405020304" pitchFamily="18" charset="0"/>
              </a:rPr>
              <a:t>structure</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(strutture liberatorie), etc.</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Il corso prevedeva una parte di teoria e una parte pratica </a:t>
            </a:r>
            <a:r>
              <a:rPr lang="it-IT" sz="1200" dirty="0" smtClean="0">
                <a:latin typeface="Calibri" panose="020F0502020204030204" pitchFamily="34" charset="0"/>
                <a:ea typeface="Calibri" panose="020F0502020204030204" pitchFamily="34" charset="0"/>
                <a:cs typeface="Times New Roman" panose="02020603050405020304" pitchFamily="18" charset="0"/>
              </a:rPr>
              <a:t>con lavori in</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 gruppi che hanno affrontato le varie tematiche proposte dalla docente riguardanti PREGIUDIZI –STEREOTIPI </a:t>
            </a:r>
          </a:p>
          <a:p>
            <a:pPr algn="just">
              <a:lnSpc>
                <a:spcPct val="107000"/>
              </a:lnSpc>
              <a:spcAft>
                <a:spcPts val="800"/>
              </a:spcAft>
            </a:pPr>
            <a:r>
              <a:rPr lang="it-IT" sz="1200" u="sng" dirty="0" smtClean="0">
                <a:latin typeface="Calibri" panose="020F0502020204030204" pitchFamily="34" charset="0"/>
                <a:ea typeface="Calibri" panose="020F0502020204030204" pitchFamily="34" charset="0"/>
                <a:cs typeface="Times New Roman" panose="02020603050405020304" pitchFamily="18" charset="0"/>
              </a:rPr>
              <a:t>DISTORSIONE COGNITIVA O STEREOTIPO</a:t>
            </a:r>
            <a:r>
              <a:rPr lang="it-IT" sz="1200" dirty="0" smtClean="0">
                <a:latin typeface="Calibri" panose="020F0502020204030204" pitchFamily="34" charset="0"/>
                <a:ea typeface="Calibri" panose="020F0502020204030204" pitchFamily="34" charset="0"/>
                <a:cs typeface="Times New Roman" panose="02020603050405020304" pitchFamily="18" charset="0"/>
              </a:rPr>
              <a:t>: riconosciuti come CAUSE DI FONDO DELLA DISEGUALIANZA E DELLE DISCRIMINAZIONI NEL MONDO DEL LAVORO, rappresentano gli OSTACOLI maggiori per riuscire ad avere degli ambienti lavorativi dove tutto il personale si senta ugualmente valorizzato e tutti e tutte abbiano le stesse opportunità di manifestare/contribuire al meglio delle proprie competenze/specificità. </a:t>
            </a:r>
          </a:p>
          <a:p>
            <a:pPr algn="just">
              <a:lnSpc>
                <a:spcPct val="107000"/>
              </a:lnSpc>
              <a:spcAft>
                <a:spcPts val="80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La questione tocca sia i diritti che gli aspetti della qualità della vita quotidiana dei rapporti lavorativi ma anche della produttività.</a:t>
            </a:r>
          </a:p>
          <a:p>
            <a:pPr algn="just">
              <a:lnSpc>
                <a:spcPct val="107000"/>
              </a:lnSpc>
              <a:spcAft>
                <a:spcPts val="800"/>
              </a:spcAft>
            </a:pPr>
            <a:r>
              <a:rPr lang="it-IT" sz="1200" u="sng" dirty="0" smtClean="0">
                <a:latin typeface="Calibri" panose="020F0502020204030204" pitchFamily="34" charset="0"/>
                <a:ea typeface="Calibri" panose="020F0502020204030204" pitchFamily="34" charset="0"/>
                <a:cs typeface="Times New Roman" panose="02020603050405020304" pitchFamily="18" charset="0"/>
              </a:rPr>
              <a:t>DALLE PERSONE ALLE STRUTTURE</a:t>
            </a:r>
            <a:r>
              <a:rPr lang="it-IT" sz="1200" dirty="0" smtClean="0">
                <a:latin typeface="Calibri" panose="020F0502020204030204" pitchFamily="34" charset="0"/>
                <a:ea typeface="Calibri" panose="020F0502020204030204" pitchFamily="34" charset="0"/>
                <a:cs typeface="Times New Roman" panose="02020603050405020304" pitchFamily="18" charset="0"/>
              </a:rPr>
              <a:t>: come i comportamenti individuali si riflettono nelle strutture organizzative che sono sì realtà astratte ma manifestano/rappresentano le mentalità, i pregiudizi che si sono costruiti nelle culture. Questo vale ANCHE PER LE ISTITUZIONI SCIENTIFICHE che si ritiene siano neutre ma che sono comunque dei contesti lavorativi formati da persone.</a:t>
            </a:r>
          </a:p>
          <a:p>
            <a:pPr algn="just">
              <a:lnSpc>
                <a:spcPct val="107000"/>
              </a:lnSpc>
              <a:spcAft>
                <a:spcPts val="80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CHE TUTTI E TUTTE ABBIAMO L’OPPORTUNITA’ DI ESPRIMERSI SU UN TEMA CHE NON E’ NEL NOSTRO LAVORO DI TUTTI I GIORNI (un tema che non è qualcosa che si discute tutti i giorni con gli studenti, colleghi o ricercatori). Benché non sia un tema di tutti i giorni, ha un importanza molto grande e lo dimostra il fatto che ci sia, all’interno dell’INFN, uno specifico piano (PTAP) che chiede a tutti e tutte di contribuire, di dire quello che pensano.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56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03672" y="140807"/>
            <a:ext cx="4726037" cy="369332"/>
          </a:xfrm>
          <a:prstGeom prst="rect">
            <a:avLst/>
          </a:prstGeom>
          <a:noFill/>
        </p:spPr>
        <p:txBody>
          <a:bodyPr wrap="none" rtlCol="0">
            <a:spAutoFit/>
          </a:bodyPr>
          <a:lstStyle/>
          <a:p>
            <a:r>
              <a:rPr lang="it-IT" dirty="0" smtClean="0"/>
              <a:t>«Interrogazione» sui «numeri» presenti nel PTAP</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54" y="837197"/>
            <a:ext cx="8510016" cy="4786884"/>
          </a:xfrm>
          <a:prstGeom prst="rect">
            <a:avLst/>
          </a:prstGeom>
        </p:spPr>
      </p:pic>
      <p:sp>
        <p:nvSpPr>
          <p:cNvPr id="3" name="CasellaDiTesto 2"/>
          <p:cNvSpPr txBox="1"/>
          <p:nvPr/>
        </p:nvSpPr>
        <p:spPr>
          <a:xfrm>
            <a:off x="3137782" y="510139"/>
            <a:ext cx="1857816" cy="369332"/>
          </a:xfrm>
          <a:prstGeom prst="rect">
            <a:avLst/>
          </a:prstGeom>
          <a:noFill/>
        </p:spPr>
        <p:txBody>
          <a:bodyPr wrap="none" rtlCol="0">
            <a:spAutoFit/>
          </a:bodyPr>
          <a:lstStyle/>
          <a:p>
            <a:r>
              <a:rPr lang="it-IT" dirty="0" smtClean="0"/>
              <a:t>V(u)</a:t>
            </a:r>
            <a:r>
              <a:rPr lang="it-IT" dirty="0" err="1" smtClean="0"/>
              <a:t>oto</a:t>
            </a:r>
            <a:r>
              <a:rPr lang="it-IT" dirty="0" smtClean="0"/>
              <a:t> a perdere</a:t>
            </a:r>
            <a:endParaRPr lang="it-IT" dirty="0"/>
          </a:p>
        </p:txBody>
      </p:sp>
    </p:spTree>
    <p:extLst>
      <p:ext uri="{BB962C8B-B14F-4D97-AF65-F5344CB8AC3E}">
        <p14:creationId xmlns:p14="http://schemas.microsoft.com/office/powerpoint/2010/main" val="324548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8384" y="231006"/>
            <a:ext cx="8459816" cy="707886"/>
          </a:xfrm>
          <a:prstGeom prst="rect">
            <a:avLst/>
          </a:prstGeom>
          <a:noFill/>
        </p:spPr>
        <p:txBody>
          <a:bodyPr wrap="none" rtlCol="0">
            <a:spAutoFit/>
          </a:bodyPr>
          <a:lstStyle/>
          <a:p>
            <a:r>
              <a:rPr lang="it-IT" sz="1600" dirty="0" smtClean="0"/>
              <a:t>CON IL VICINO DI BANCO:</a:t>
            </a:r>
          </a:p>
          <a:p>
            <a:r>
              <a:rPr lang="it-IT" sz="1200" dirty="0" smtClean="0"/>
              <a:t>Chiedere perché ti interessa il corso, perché sei qui. Non tanto voglio capire di più ma qual è proprio la cosa più difficile da capire, da </a:t>
            </a:r>
          </a:p>
          <a:p>
            <a:r>
              <a:rPr lang="it-IT" sz="1200" dirty="0" smtClean="0"/>
              <a:t>Imparare rispetto al tema della diversità di genere o comunque la diversità generale.</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908" y="1323474"/>
            <a:ext cx="5505651" cy="4129238"/>
          </a:xfrm>
          <a:prstGeom prst="rect">
            <a:avLst/>
          </a:prstGeom>
        </p:spPr>
      </p:pic>
    </p:spTree>
    <p:extLst>
      <p:ext uri="{BB962C8B-B14F-4D97-AF65-F5344CB8AC3E}">
        <p14:creationId xmlns:p14="http://schemas.microsoft.com/office/powerpoint/2010/main" val="168290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68365" y="179576"/>
            <a:ext cx="4572000" cy="685188"/>
          </a:xfrm>
          <a:prstGeom prst="rect">
            <a:avLst/>
          </a:prstGeom>
        </p:spPr>
        <p:txBody>
          <a:bodyPr>
            <a:spAutoFit/>
          </a:bodyPr>
          <a:lstStyle/>
          <a:p>
            <a:pPr lvl="0" algn="just">
              <a:lnSpc>
                <a:spcPct val="107000"/>
              </a:lnSpc>
              <a:spcAft>
                <a:spcPts val="800"/>
              </a:spcAft>
            </a:pPr>
            <a:r>
              <a:rPr lang="it-I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Ci è stato chiesto INDIVIDUALMENTE di associare ad alcuni nomi (PERSONA - MASCHIO – FEMMINA – UOMO – DONNA – CURARE – DISABILE – SCIENZIATO) altre parole …</a:t>
            </a:r>
            <a:endParaRPr lang="it-IT"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1186" y="943276"/>
            <a:ext cx="4138863" cy="3104147"/>
          </a:xfrm>
          <a:prstGeom prst="rect">
            <a:avLst/>
          </a:prstGeom>
        </p:spPr>
      </p:pic>
      <p:sp>
        <p:nvSpPr>
          <p:cNvPr id="2" name="Rettangolo 1"/>
          <p:cNvSpPr/>
          <p:nvPr/>
        </p:nvSpPr>
        <p:spPr>
          <a:xfrm>
            <a:off x="866274" y="4384308"/>
            <a:ext cx="7209322" cy="1839734"/>
          </a:xfrm>
          <a:prstGeom prst="rect">
            <a:avLst/>
          </a:prstGeom>
        </p:spPr>
        <p:txBody>
          <a:bodyPr wrap="square">
            <a:spAutoFit/>
          </a:bodyPr>
          <a:lstStyle/>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Un’unica regola: PROVARE A NON PENSARE – LASCIARE CHE SIANO SOLO DELLE ASSOCIAZIONI INCONSCIE – CAPIRE DOVE VA LA NOSTRA MENTE E PROVARE A NON </a:t>
            </a:r>
            <a:r>
              <a:rPr lang="it-IT" sz="1100" dirty="0" smtClean="0">
                <a:latin typeface="Calibri" panose="020F0502020204030204" pitchFamily="34" charset="0"/>
                <a:ea typeface="Calibri" panose="020F0502020204030204" pitchFamily="34" charset="0"/>
                <a:cs typeface="Times New Roman" panose="02020603050405020304" pitchFamily="18" charset="0"/>
              </a:rPr>
              <a:t>FERMARLA. PROVARE </a:t>
            </a:r>
            <a:r>
              <a:rPr lang="it-IT" sz="1100" dirty="0">
                <a:latin typeface="Calibri" panose="020F0502020204030204" pitchFamily="34" charset="0"/>
                <a:ea typeface="Calibri" panose="020F0502020204030204" pitchFamily="34" charset="0"/>
                <a:cs typeface="Times New Roman" panose="02020603050405020304" pitchFamily="18" charset="0"/>
              </a:rPr>
              <a:t>A NON GIUDICARE.</a:t>
            </a:r>
          </a:p>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RISULTATO: siamo costantemente condizionati e questo condizionamento è veramente inconscio. </a:t>
            </a:r>
          </a:p>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Lo stereotipo, in fondo, non è né buono né cattivo. La DISTORSIONE COGNITIVA che abbiamo, è un modo di aggiustare il nostro modo di conoscere la realtà per poter vivere tutti i giorni.</a:t>
            </a:r>
          </a:p>
          <a:p>
            <a:pPr>
              <a:lnSpc>
                <a:spcPct val="115000"/>
              </a:lnSpc>
              <a:spcAft>
                <a:spcPts val="1000"/>
              </a:spcAft>
            </a:pPr>
            <a:r>
              <a:rPr lang="it-IT" sz="1100" dirty="0">
                <a:latin typeface="Calibri" panose="020F0502020204030204" pitchFamily="34" charset="0"/>
                <a:ea typeface="Calibri" panose="020F0502020204030204" pitchFamily="34" charset="0"/>
                <a:cs typeface="Times New Roman" panose="02020603050405020304" pitchFamily="18" charset="0"/>
              </a:rPr>
              <a:t>Riassunto: che cos’è una distorsione cognitiva? E’ una prospettiva limitata. La natura umana ha una preferenza a quello che è già noto, perché ci fa risparmiare energia cerebrale.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35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5879" y="78228"/>
            <a:ext cx="9038122" cy="5555816"/>
          </a:xfrm>
          <a:prstGeom prst="rect">
            <a:avLst/>
          </a:prstGeom>
        </p:spPr>
        <p:txBody>
          <a:bodyPr wrap="square">
            <a:spAutoFit/>
          </a:bodyPr>
          <a:lstStyle/>
          <a:p>
            <a:r>
              <a:rPr lang="it-IT" sz="1200" b="1" u="sng" dirty="0" smtClean="0"/>
              <a:t>WINFY (</a:t>
            </a:r>
            <a:r>
              <a:rPr lang="it-IT" sz="1200" b="1" u="sng" dirty="0" err="1" smtClean="0"/>
              <a:t>What</a:t>
            </a:r>
            <a:r>
              <a:rPr lang="it-IT" sz="1200" b="1" u="sng" dirty="0" smtClean="0"/>
              <a:t> I </a:t>
            </a:r>
            <a:r>
              <a:rPr lang="it-IT" sz="1200" b="1" u="sng" dirty="0" err="1" smtClean="0"/>
              <a:t>Need</a:t>
            </a:r>
            <a:r>
              <a:rPr lang="it-IT" sz="1200" b="1" u="sng" dirty="0" smtClean="0"/>
              <a:t> From </a:t>
            </a:r>
            <a:r>
              <a:rPr lang="it-IT" sz="1200" b="1" u="sng" dirty="0" err="1" smtClean="0"/>
              <a:t>You</a:t>
            </a:r>
            <a:r>
              <a:rPr lang="it-IT" sz="1200" b="1" u="sng" dirty="0" smtClean="0"/>
              <a:t>) </a:t>
            </a:r>
            <a:r>
              <a:rPr lang="it-IT" sz="1200" u="sng" dirty="0" smtClean="0"/>
              <a:t>ossia COSA MI SERVE DA TE</a:t>
            </a:r>
          </a:p>
          <a:p>
            <a:endParaRPr lang="it-IT" sz="1200" dirty="0" smtClean="0"/>
          </a:p>
          <a:p>
            <a:r>
              <a:rPr lang="it-IT" sz="1200" dirty="0" smtClean="0"/>
              <a:t>Metodo per aiutare a comunicare meglio e in particolare viene utilizzato per gruppi che hanno funzione lavorative diverse; per aiutare a vedersi un po’ più come persone e un po’ meno come personaggi in base al loro genere.</a:t>
            </a:r>
          </a:p>
          <a:p>
            <a:pPr algn="just">
              <a:lnSpc>
                <a:spcPct val="107000"/>
              </a:lnSpc>
              <a:spcAft>
                <a:spcPts val="8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Siamo stati divisi per gruppi di appartenenza professionale:</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RICERCATORI </a:t>
            </a:r>
            <a:r>
              <a:rPr lang="it-IT" sz="1100" dirty="0">
                <a:latin typeface="Calibri" panose="020F0502020204030204" pitchFamily="34" charset="0"/>
                <a:ea typeface="Calibri" panose="020F0502020204030204" pitchFamily="34" charset="0"/>
                <a:cs typeface="Times New Roman" panose="02020603050405020304" pitchFamily="18" charset="0"/>
              </a:rPr>
              <a:t> </a:t>
            </a:r>
            <a:r>
              <a:rPr lang="it-IT" sz="1100" dirty="0" smtClean="0">
                <a:latin typeface="Calibri" panose="020F0502020204030204" pitchFamily="34" charset="0"/>
                <a:ea typeface="Calibri" panose="020F0502020204030204" pitchFamily="34" charset="0"/>
                <a:cs typeface="Times New Roman" panose="02020603050405020304" pitchFamily="18" charset="0"/>
              </a:rPr>
              <a:t>-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TECNICI e TECNOLOGI (c’era solo un tecnologo)</a:t>
            </a:r>
            <a:r>
              <a:rPr lang="it-IT" sz="1100" dirty="0">
                <a:latin typeface="Calibri" panose="020F0502020204030204" pitchFamily="34" charset="0"/>
                <a:ea typeface="Calibri" panose="020F0502020204030204" pitchFamily="34" charset="0"/>
                <a:cs typeface="Times New Roman" panose="02020603050405020304" pitchFamily="18" charset="0"/>
              </a:rPr>
              <a:t> </a:t>
            </a:r>
            <a:r>
              <a:rPr lang="it-IT" sz="1100" dirty="0" smtClean="0">
                <a:latin typeface="Calibri" panose="020F0502020204030204" pitchFamily="34" charset="0"/>
                <a:ea typeface="Calibri" panose="020F0502020204030204" pitchFamily="34" charset="0"/>
                <a:cs typeface="Times New Roman" panose="02020603050405020304" pitchFamily="18" charset="0"/>
              </a:rPr>
              <a:t> - </a:t>
            </a: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AMMINISTRATIVI</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it-IT" sz="1200" dirty="0" smtClean="0"/>
              <a:t>Il lavoro consisteva nel cercare di capire quali sono quei momenti di contatto lavorativo</a:t>
            </a:r>
          </a:p>
          <a:p>
            <a:r>
              <a:rPr lang="it-IT" sz="1200" dirty="0" smtClean="0"/>
              <a:t>che a volte creano difficoltà di comunicazione, con sensazione di mancanza di comprensione/rispetto/apprensione.</a:t>
            </a:r>
          </a:p>
          <a:p>
            <a:r>
              <a:rPr lang="it-IT" sz="1200" dirty="0" smtClean="0"/>
              <a:t>Definire una serie di RICHIESTE che permettono di lavorare meglio nel mettersi in relazione</a:t>
            </a:r>
          </a:p>
          <a:p>
            <a:r>
              <a:rPr lang="it-IT" sz="1200" dirty="0" smtClean="0"/>
              <a:t>con i componenti  degli altri gruppi. </a:t>
            </a:r>
          </a:p>
          <a:p>
            <a:r>
              <a:rPr lang="it-IT" sz="1200" dirty="0" smtClean="0"/>
              <a:t>Richiesta CHIAREZZA NEL FORMULARE LE DOMANDE per poter avere RISPOSTE OPPORTUNE E CHIARA (Si, No, Ci possiamo provare, Non abbiamo capito).</a:t>
            </a: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L’obiettivo era fare emergere le dinamiche relazionali tra i vari colleghi per sottolineare eventuali problematiche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Ciò è che è emerso in maniera trasversale è stato l’esigenza</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a:buChar char="•"/>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di chiarezza rispetto alla comunicazione (i ricercatori chiedono spiegazioni e linee guida per le procedure amministrative) gli amministrativi chiedono ai tecnici/calcolo un linguaggio più fruibile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a:buChar char="•"/>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di riconoscimento del ruolo e dell’importanza di tutti nell’espletamento del lavoro che contribuisce da vari punti di vista alla ricerca</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si potrebbe fare questa riflessione: gli amministrativi sono l’interfaccia di una amministrazione centralizzata e esecutori di procedure e regolamenti non decisi da loro in prima persona quindi non deriva da loro la mancanza di collaborazione che spesso viene fraintesa </a:t>
            </a:r>
            <a:endParaRPr lang="it-IT"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smtClean="0">
                <a:effectLst/>
                <a:latin typeface="Calibri" panose="020F0502020204030204" pitchFamily="34" charset="0"/>
                <a:ea typeface="Calibri" panose="020F0502020204030204" pitchFamily="34" charset="0"/>
                <a:cs typeface="Times New Roman" panose="02020603050405020304" pitchFamily="18" charset="0"/>
              </a:rPr>
              <a:t>per quanto riguarda l’atteggiamento dei singoli  ricercatori gli si potrebbe chiedere esplicitamente di riconoscere l’importanza degli amministrativi …</a:t>
            </a:r>
          </a:p>
          <a:p>
            <a:endParaRPr lang="it-IT" sz="1100" dirty="0" smtClean="0"/>
          </a:p>
          <a:p>
            <a:r>
              <a:rPr lang="it-IT" sz="1100" dirty="0" smtClean="0"/>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69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noChangeAspect="1"/>
          </p:cNvGrpSpPr>
          <p:nvPr/>
        </p:nvGrpSpPr>
        <p:grpSpPr>
          <a:xfrm>
            <a:off x="789272" y="631694"/>
            <a:ext cx="6718433" cy="4905675"/>
            <a:chOff x="96253" y="1026330"/>
            <a:chExt cx="4405161" cy="3216567"/>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53" y="1395662"/>
              <a:ext cx="4405161" cy="2477903"/>
            </a:xfrm>
            <a:prstGeom prst="rect">
              <a:avLst/>
            </a:prstGeom>
          </p:spPr>
        </p:pic>
        <p:sp>
          <p:nvSpPr>
            <p:cNvPr id="6" name="CasellaDiTesto 5"/>
            <p:cNvSpPr txBox="1"/>
            <p:nvPr/>
          </p:nvSpPr>
          <p:spPr>
            <a:xfrm>
              <a:off x="1145312" y="3873565"/>
              <a:ext cx="3000758" cy="369332"/>
            </a:xfrm>
            <a:prstGeom prst="rect">
              <a:avLst/>
            </a:prstGeom>
            <a:noFill/>
          </p:spPr>
          <p:txBody>
            <a:bodyPr wrap="none" rtlCol="0">
              <a:spAutoFit/>
            </a:bodyPr>
            <a:lstStyle/>
            <a:p>
              <a:r>
                <a:rPr lang="it-IT" dirty="0" err="1" smtClean="0">
                  <a:solidFill>
                    <a:prstClr val="black"/>
                  </a:solidFill>
                </a:rPr>
                <a:t>Marinooo</a:t>
              </a:r>
              <a:r>
                <a:rPr lang="it-IT" dirty="0" smtClean="0">
                  <a:solidFill>
                    <a:prstClr val="black"/>
                  </a:solidFill>
                </a:rPr>
                <a:t>!!!! Imbarazzante…..</a:t>
              </a:r>
              <a:endParaRPr lang="it-IT" dirty="0">
                <a:solidFill>
                  <a:prstClr val="black"/>
                </a:solidFill>
              </a:endParaRPr>
            </a:p>
          </p:txBody>
        </p:sp>
        <p:sp>
          <p:nvSpPr>
            <p:cNvPr id="5" name="CasellaDiTesto 4"/>
            <p:cNvSpPr txBox="1"/>
            <p:nvPr/>
          </p:nvSpPr>
          <p:spPr>
            <a:xfrm>
              <a:off x="1145312" y="1026330"/>
              <a:ext cx="2307042" cy="369332"/>
            </a:xfrm>
            <a:prstGeom prst="rect">
              <a:avLst/>
            </a:prstGeom>
            <a:noFill/>
          </p:spPr>
          <p:txBody>
            <a:bodyPr wrap="none" rtlCol="0">
              <a:spAutoFit/>
            </a:bodyPr>
            <a:lstStyle/>
            <a:p>
              <a:r>
                <a:rPr lang="it-IT" dirty="0" smtClean="0">
                  <a:solidFill>
                    <a:prstClr val="black"/>
                  </a:solidFill>
                </a:rPr>
                <a:t>WINFY: </a:t>
              </a:r>
              <a:r>
                <a:rPr lang="it-IT" sz="1400" dirty="0" smtClean="0">
                  <a:solidFill>
                    <a:prstClr val="black"/>
                  </a:solidFill>
                </a:rPr>
                <a:t>cosa mi serve da te</a:t>
              </a:r>
              <a:endParaRPr lang="it-IT" sz="1400" dirty="0">
                <a:solidFill>
                  <a:prstClr val="black"/>
                </a:solidFill>
              </a:endParaRPr>
            </a:p>
          </p:txBody>
        </p:sp>
      </p:grpSp>
    </p:spTree>
    <p:extLst>
      <p:ext uri="{BB962C8B-B14F-4D97-AF65-F5344CB8AC3E}">
        <p14:creationId xmlns:p14="http://schemas.microsoft.com/office/powerpoint/2010/main" val="415595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830" y="142441"/>
            <a:ext cx="4177363" cy="2349766"/>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0670">
            <a:off x="2197882" y="1999783"/>
            <a:ext cx="4585902" cy="257957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3405">
            <a:off x="99116" y="3885482"/>
            <a:ext cx="4182177" cy="2352474"/>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96382">
            <a:off x="4473301" y="3811904"/>
            <a:ext cx="4182177" cy="2352474"/>
          </a:xfrm>
          <a:prstGeom prst="rect">
            <a:avLst/>
          </a:prstGeom>
        </p:spPr>
      </p:pic>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60668">
            <a:off x="404436" y="-134107"/>
            <a:ext cx="3870483" cy="2902863"/>
          </a:xfrm>
          <a:prstGeom prst="rect">
            <a:avLst/>
          </a:prstGeom>
        </p:spPr>
      </p:pic>
    </p:spTree>
    <p:extLst>
      <p:ext uri="{BB962C8B-B14F-4D97-AF65-F5344CB8AC3E}">
        <p14:creationId xmlns:p14="http://schemas.microsoft.com/office/powerpoint/2010/main" val="33366930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rmacia">
  <a:themeElements>
    <a:clrScheme name="Farmaci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Farmacia">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armaci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1699</TotalTime>
  <Words>1044</Words>
  <Application>Microsoft Office PowerPoint</Application>
  <PresentationFormat>Presentazione su schermo (4:3)</PresentationFormat>
  <Paragraphs>109</Paragraphs>
  <Slides>17</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17</vt:i4>
      </vt:variant>
    </vt:vector>
  </HeadingPairs>
  <TitlesOfParts>
    <vt:vector size="25" baseType="lpstr">
      <vt:lpstr>Arial</vt:lpstr>
      <vt:lpstr>Book Antiqua</vt:lpstr>
      <vt:lpstr>Calibri</vt:lpstr>
      <vt:lpstr>Calibri Light</vt:lpstr>
      <vt:lpstr>Century Gothic</vt:lpstr>
      <vt:lpstr>Times New Roman</vt:lpstr>
      <vt:lpstr>Tema di Office</vt:lpstr>
      <vt:lpstr>Farmacia</vt:lpstr>
      <vt:lpstr>VALORIZZARE LE DIFFERENZE</vt:lpstr>
      <vt:lpstr>PROGRAMMA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togo</dc:creator>
  <cp:lastModifiedBy>togo</cp:lastModifiedBy>
  <cp:revision>40</cp:revision>
  <dcterms:created xsi:type="dcterms:W3CDTF">2016-05-11T12:26:16Z</dcterms:created>
  <dcterms:modified xsi:type="dcterms:W3CDTF">2016-05-25T10:37:19Z</dcterms:modified>
</cp:coreProperties>
</file>