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257" r:id="rId2"/>
    <p:sldId id="284" r:id="rId3"/>
    <p:sldId id="285" r:id="rId4"/>
    <p:sldId id="287" r:id="rId5"/>
    <p:sldId id="304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307" r:id="rId14"/>
    <p:sldId id="295" r:id="rId15"/>
    <p:sldId id="308" r:id="rId16"/>
    <p:sldId id="296" r:id="rId17"/>
    <p:sldId id="297" r:id="rId18"/>
    <p:sldId id="309" r:id="rId19"/>
    <p:sldId id="298" r:id="rId20"/>
    <p:sldId id="299" r:id="rId21"/>
    <p:sldId id="305" r:id="rId22"/>
    <p:sldId id="300" r:id="rId23"/>
    <p:sldId id="301" r:id="rId24"/>
    <p:sldId id="306" r:id="rId25"/>
    <p:sldId id="302" r:id="rId26"/>
    <p:sldId id="303" r:id="rId2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755" autoAdjust="0"/>
  </p:normalViewPr>
  <p:slideViewPr>
    <p:cSldViewPr snapToGrid="0" snapToObjects="1">
      <p:cViewPr varScale="1">
        <p:scale>
          <a:sx n="98" d="100"/>
          <a:sy n="98" d="100"/>
        </p:scale>
        <p:origin x="-1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AE909-2294-8F4E-834B-516B71348C1C}" type="datetimeFigureOut">
              <a:rPr lang="it-IT" smtClean="0"/>
              <a:t>1/20/17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4A68C-C17C-8741-8D23-E19EF6D05BEC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3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x.com/2016/7/7/12105830/nettie-stevens-genetics-gender-sex-chromosomes" TargetMode="External"/><Relationship Id="rId4" Type="http://schemas.openxmlformats.org/officeDocument/2006/relationships/hyperlink" Target="http://crx.sagepub.com/content/40/1/3.abstract" TargetMode="External"/><Relationship Id="rId5" Type="http://schemas.openxmlformats.org/officeDocument/2006/relationships/hyperlink" Target="https://en.wikipedia.org/wiki/Digital_object_identifier" TargetMode="External"/><Relationship Id="rId6" Type="http://schemas.openxmlformats.org/officeDocument/2006/relationships/hyperlink" Target="https://dx.doi.org/10.1177/0093650211418339" TargetMode="External"/><Relationship Id="rId7" Type="http://schemas.openxmlformats.org/officeDocument/2006/relationships/hyperlink" Target="http://org.sagepub.com/content/19/4/507.abstract" TargetMode="External"/><Relationship Id="rId8" Type="http://schemas.openxmlformats.org/officeDocument/2006/relationships/hyperlink" Target="https://dx.doi.org/10.1177/1350508411414293" TargetMode="External"/><Relationship Id="rId9" Type="http://schemas.openxmlformats.org/officeDocument/2006/relationships/hyperlink" Target="http://sss.sagepub.com/content/42/2/307.abstract" TargetMode="External"/><Relationship Id="rId10" Type="http://schemas.openxmlformats.org/officeDocument/2006/relationships/hyperlink" Target="https://dx.doi.org/10.1177/0306312711435830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ulineroseclance.com/pdf/ip_high_achieving_women.pdf" TargetMode="External"/><Relationship Id="rId4" Type="http://schemas.openxmlformats.org/officeDocument/2006/relationships/hyperlink" Target="https://it.wikipedia.org/wiki/Portable_Document_Format" TargetMode="External"/><Relationship Id="rId5" Type="http://schemas.openxmlformats.org/officeDocument/2006/relationships/hyperlink" Target="https://it.wikipedia.org/wiki/Digital_object_identifier" TargetMode="External"/><Relationship Id="rId6" Type="http://schemas.openxmlformats.org/officeDocument/2006/relationships/hyperlink" Target="http://dx.doi.org/10.1037/h0086006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652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Are you biased ? HR manager Kirsten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Pressner</a:t>
            </a:r>
            <a:endParaRPr lang="en-GB" baseline="0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https://</a:t>
            </a:r>
            <a:r>
              <a:rPr lang="en-GB" dirty="0" err="1" smtClean="0"/>
              <a:t>youtu.be</a:t>
            </a:r>
            <a:r>
              <a:rPr lang="en-GB" dirty="0" smtClean="0"/>
              <a:t>/</a:t>
            </a:r>
            <a:r>
              <a:rPr lang="en-GB" dirty="0" err="1" smtClean="0"/>
              <a:t>Bq_xYSOZrgU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33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Bastilla</a:t>
            </a:r>
            <a:r>
              <a:rPr lang="en-GB" dirty="0" smtClean="0"/>
              <a:t>, e. J. ,</a:t>
            </a:r>
            <a:r>
              <a:rPr lang="en-GB" baseline="0" dirty="0" smtClean="0"/>
              <a:t> Bernard, S. (2010) The paradox of meritocracy in organizations. Administrative Science Quarterly December 019</a:t>
            </a:r>
          </a:p>
          <a:p>
            <a:r>
              <a:rPr lang="en-GB" baseline="0" dirty="0" err="1" smtClean="0"/>
              <a:t>Merito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percepito</a:t>
            </a:r>
            <a:r>
              <a:rPr lang="en-GB" baseline="0" dirty="0" smtClean="0"/>
              <a:t> come </a:t>
            </a:r>
            <a:r>
              <a:rPr lang="en-GB" baseline="0" dirty="0" err="1" smtClean="0"/>
              <a:t>categoria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maschile</a:t>
            </a:r>
            <a:endParaRPr lang="en-GB" baseline="0" dirty="0" smtClean="0"/>
          </a:p>
          <a:p>
            <a:r>
              <a:rPr lang="en-GB" baseline="0" dirty="0" err="1" smtClean="0"/>
              <a:t>Svantaggio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femminile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aumenta</a:t>
            </a:r>
            <a:r>
              <a:rPr lang="en-GB" baseline="0" dirty="0" smtClean="0"/>
              <a:t> in </a:t>
            </a:r>
            <a:r>
              <a:rPr lang="en-GB" baseline="0" dirty="0" err="1" smtClean="0"/>
              <a:t>istituzioni</a:t>
            </a:r>
            <a:r>
              <a:rPr lang="en-GB" baseline="0" dirty="0" smtClean="0"/>
              <a:t> di </a:t>
            </a:r>
            <a:r>
              <a:rPr lang="en-GB" baseline="0" dirty="0" err="1" smtClean="0"/>
              <a:t>eccellenza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03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Mostrare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genderbread</a:t>
            </a:r>
            <a:r>
              <a:rPr lang="en-GB" dirty="0" smtClean="0"/>
              <a:t> per </a:t>
            </a:r>
            <a:r>
              <a:rPr lang="en-GB" dirty="0" err="1" smtClean="0"/>
              <a:t>spiegare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differenza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tra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sesso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identità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sessuale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identità</a:t>
            </a:r>
            <a:r>
              <a:rPr lang="en-GB" baseline="0" dirty="0" smtClean="0"/>
              <a:t> di </a:t>
            </a:r>
            <a:r>
              <a:rPr lang="en-GB" baseline="0" dirty="0" err="1" smtClean="0"/>
              <a:t>genere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orientamento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sessuale</a:t>
            </a:r>
            <a:r>
              <a:rPr lang="en-GB" baseline="0" dirty="0" smtClean="0"/>
              <a:t>…</a:t>
            </a:r>
            <a:r>
              <a:rPr lang="en-GB" baseline="0" smtClean="0"/>
              <a:t>.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05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dri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Correll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S.,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Benard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S., &amp; Paik, I. (2007).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Getting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Job: Is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Motherhood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Penalty? American Journal of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Sociology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112 (5), 1297-1338.</a:t>
            </a:r>
            <a:endParaRPr lang="it-IT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dirty="0" smtClean="0"/>
              <a:t>Vedi bibliografia Londa </a:t>
            </a:r>
            <a:r>
              <a:rPr lang="it-IT" dirty="0" err="1" smtClean="0"/>
              <a:t>Schiebinger</a:t>
            </a:r>
            <a:r>
              <a:rPr lang="it-IT" baseline="0" dirty="0" smtClean="0"/>
              <a:t> </a:t>
            </a:r>
          </a:p>
          <a:p>
            <a:r>
              <a:rPr lang="it-IT" baseline="0" dirty="0" smtClean="0"/>
              <a:t>Stereotipi classici = leadership, cura, maternità, forza, resistenza – attivo vs passivo (queste sono più legate al mondo dell’industria…)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A35A-4E2B-A645-8AE9-581080BC4EB5}" type="slidenum">
              <a:rPr lang="it-IT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7613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Matilda Effect </a:t>
            </a:r>
          </a:p>
          <a:p>
            <a:r>
              <a:rPr lang="en-GB" dirty="0" smtClean="0"/>
              <a:t>From an analysis of more than a thousand research publications from the years 1991-2005, it was shown that male scientists more often cite the publications of male authors than of female authors.[3] In 2012, two female researchers from </a:t>
            </a:r>
            <a:r>
              <a:rPr lang="en-GB" dirty="0" err="1" smtClean="0"/>
              <a:t>Radboud</a:t>
            </a:r>
            <a:r>
              <a:rPr lang="en-GB" dirty="0" smtClean="0"/>
              <a:t> University Nijmegen showed that in the Netherlands the sex of professorship candidates influences the evaluation made of them.[4] Similar cases are described in an Italian study [5] corroborated further by American and Spanish studies.[6][7]</a:t>
            </a:r>
          </a:p>
          <a:p>
            <a:r>
              <a:rPr lang="en-GB" dirty="0" smtClean="0"/>
              <a:t>Swiss researchers have indicated that mass media ask male scientists more often to contribute on shows than they do their female fellow scientists.[8]</a:t>
            </a:r>
          </a:p>
          <a:p>
            <a:r>
              <a:rPr lang="en-GB" dirty="0" smtClean="0"/>
              <a:t>US male scientists still receive more recognition and awards compared with women scientists, despite similar achievements. This difference is diminishing. It was more pronounced in the 1990s than in the 2000s.[9]</a:t>
            </a:r>
          </a:p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 ^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Resnick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Brian (2016-07-07). 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"Nettie Stevens discovered XY sex chromosomes. She didn't get credit because she had two X's.". </a:t>
            </a:r>
            <a:r>
              <a:rPr lang="en-GB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Vox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. Retrieved 2016-07-07.</a:t>
            </a:r>
          </a:p>
          <a:p>
            <a:r>
              <a:rPr lang="en-GB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Jump up  ^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Silvia </a:t>
            </a:r>
            <a:r>
              <a:rPr lang="en-GB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Knobloch-Westerwick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Carroll J. Glynn (2013), 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"The Matilda Effect—Role Congruity Effects on Scholarly Communication A Citation Analysis of Communication Research and Journal of Communication Articles", </a:t>
            </a:r>
            <a:r>
              <a:rPr lang="en-GB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Communication Research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, Sage Publ., 40 (1): 3–26, 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doi: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10.1177/0093650211418339</a:t>
            </a:r>
          </a:p>
          <a:p>
            <a:r>
              <a:rPr lang="en-GB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Jump up  ^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Marieke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van den Brink; Yvonne </a:t>
            </a:r>
            <a:r>
              <a:rPr lang="en-GB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Benschop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"Gender practices in the construction of academic excellence: Sheep with five legs", </a:t>
            </a:r>
            <a:r>
              <a:rPr lang="en-GB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Organization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/>
              </a:rPr>
              <a:t>, 19 (4): 507–524, 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doi:</a:t>
            </a: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/>
              </a:rPr>
              <a:t>10.1177/1350508411414293</a:t>
            </a:r>
            <a:endParaRPr lang="en-GB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Anne E. Lincoln; Stephanie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Pincus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Janet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Bandows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Koster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Phoebe S.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Leboy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(2012),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/>
              </a:rPr>
              <a:t>"The Matilda Effect in science: Awards and prizes in the US, 1990s and 2000s", </a:t>
            </a:r>
            <a:r>
              <a:rPr lang="en-GB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/>
              </a:rPr>
              <a:t>Social Studies of Science</a:t>
            </a:r>
            <a:r>
              <a:rPr lang="en-GB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/>
              </a:rPr>
              <a:t>, 42 (2): 307–320, </a:t>
            </a:r>
            <a:r>
              <a:rPr lang="en-GB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doi:</a:t>
            </a:r>
            <a:r>
              <a:rPr lang="en-GB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/>
              </a:rPr>
              <a:t>10.1177/0306312711435830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189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^</a:t>
            </a: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b="0" i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Pauline Rose </a:t>
            </a:r>
            <a:r>
              <a:rPr lang="en-GB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Clance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Suzanne A. </a:t>
            </a:r>
            <a:r>
              <a:rPr lang="en-GB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Imes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GB" sz="1200" b="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The imposter phenomenon in high achieving women: Dynamics and therapeutic intervention.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 (</a:t>
            </a:r>
            <a:r>
              <a:rPr lang="en-GB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PDF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), in </a:t>
            </a:r>
            <a:r>
              <a:rPr lang="en-GB" sz="1200" b="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Psychotherapy: Theory, Research &amp; Practice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, vol. 15, nº 3, 1978, pp. 241–247, 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DOI:</a:t>
            </a:r>
            <a:r>
              <a:rPr lang="en-GB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10.1037/h0086006. URL consultato il 19 febbraio 2015.</a:t>
            </a:r>
            <a:endParaRPr lang="en-GB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449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Corrinne</a:t>
            </a:r>
            <a:r>
              <a:rPr lang="it-IT" baseline="0" dirty="0" smtClean="0"/>
              <a:t> A. Moss-</a:t>
            </a:r>
            <a:r>
              <a:rPr lang="it-IT" baseline="0" dirty="0" err="1" smtClean="0"/>
              <a:t>Racusin</a:t>
            </a:r>
            <a:r>
              <a:rPr lang="it-IT" baseline="0" dirty="0" smtClean="0"/>
              <a:t> et Alia (2012) “Science </a:t>
            </a:r>
            <a:r>
              <a:rPr lang="it-IT" baseline="0" dirty="0" err="1" smtClean="0"/>
              <a:t>faculty’s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subtle</a:t>
            </a:r>
            <a:r>
              <a:rPr lang="it-IT" baseline="0" dirty="0" smtClean="0"/>
              <a:t> gender </a:t>
            </a:r>
            <a:r>
              <a:rPr lang="it-IT" baseline="0" dirty="0" err="1" smtClean="0"/>
              <a:t>biases</a:t>
            </a:r>
            <a:r>
              <a:rPr lang="it-IT" baseline="0" dirty="0" smtClean="0"/>
              <a:t> favore male </a:t>
            </a:r>
            <a:r>
              <a:rPr lang="it-IT" baseline="0" dirty="0" err="1" smtClean="0"/>
              <a:t>students</a:t>
            </a:r>
            <a:r>
              <a:rPr lang="it-IT" baseline="0" dirty="0" smtClean="0"/>
              <a:t>”</a:t>
            </a:r>
            <a:endParaRPr lang="it-IT" dirty="0" smtClean="0"/>
          </a:p>
          <a:p>
            <a:r>
              <a:rPr lang="it-IT" dirty="0" smtClean="0"/>
              <a:t>127 professori di chimica, biologia e fisica</a:t>
            </a:r>
            <a:r>
              <a:rPr lang="it-IT" baseline="0" dirty="0" smtClean="0"/>
              <a:t> hanno valutato due curriculum identici, diversi solo per il nome maschile o femminile, in modo diverso. </a:t>
            </a:r>
          </a:p>
          <a:p>
            <a:endParaRPr lang="it-IT" dirty="0" smtClean="0"/>
          </a:p>
          <a:p>
            <a:r>
              <a:rPr lang="it-IT" dirty="0" err="1" smtClean="0"/>
              <a:t>Trix</a:t>
            </a:r>
            <a:r>
              <a:rPr lang="it-IT" dirty="0" smtClean="0"/>
              <a:t> et al. (2003) </a:t>
            </a:r>
            <a:r>
              <a:rPr lang="it-IT" dirty="0" err="1" smtClean="0"/>
              <a:t>Exploring</a:t>
            </a:r>
            <a:r>
              <a:rPr lang="it-IT" dirty="0" smtClean="0"/>
              <a:t> the color of </a:t>
            </a:r>
            <a:r>
              <a:rPr lang="it-IT" dirty="0" err="1" smtClean="0"/>
              <a:t>glass</a:t>
            </a:r>
            <a:r>
              <a:rPr lang="it-IT" dirty="0" smtClean="0"/>
              <a:t>: </a:t>
            </a:r>
            <a:r>
              <a:rPr lang="it-IT" dirty="0" err="1" smtClean="0"/>
              <a:t>Letters</a:t>
            </a:r>
            <a:r>
              <a:rPr lang="it-IT" dirty="0" smtClean="0"/>
              <a:t> of </a:t>
            </a:r>
            <a:r>
              <a:rPr lang="it-IT" dirty="0" err="1" smtClean="0"/>
              <a:t>recommendations</a:t>
            </a:r>
            <a:r>
              <a:rPr lang="it-IT" dirty="0" smtClean="0"/>
              <a:t> for </a:t>
            </a:r>
            <a:r>
              <a:rPr lang="it-IT" dirty="0" err="1" smtClean="0"/>
              <a:t>female</a:t>
            </a:r>
            <a:r>
              <a:rPr lang="it-IT" dirty="0" smtClean="0"/>
              <a:t> and male </a:t>
            </a:r>
            <a:r>
              <a:rPr lang="it-IT" dirty="0" err="1" smtClean="0"/>
              <a:t>candidates</a:t>
            </a:r>
            <a:r>
              <a:rPr lang="it-IT" dirty="0" smtClean="0"/>
              <a:t> </a:t>
            </a:r>
          </a:p>
          <a:p>
            <a:endParaRPr lang="it-IT" dirty="0" smtClean="0"/>
          </a:p>
          <a:p>
            <a:r>
              <a:rPr lang="it-IT" dirty="0" smtClean="0"/>
              <a:t>Lettere</a:t>
            </a:r>
            <a:r>
              <a:rPr lang="it-IT" baseline="0" dirty="0" smtClean="0"/>
              <a:t> di referenze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Uomini: “stelle nascenti” Donne: “attente” “ottime docenti”</a:t>
            </a:r>
          </a:p>
          <a:p>
            <a:r>
              <a:rPr lang="it-IT" dirty="0" smtClean="0"/>
              <a:t>Uomini:</a:t>
            </a:r>
            <a:r>
              <a:rPr lang="it-IT" baseline="0" dirty="0" smtClean="0"/>
              <a:t> eccellente, brillante, originale</a:t>
            </a:r>
          </a:p>
          <a:p>
            <a:r>
              <a:rPr lang="it-IT" baseline="0" dirty="0" smtClean="0"/>
              <a:t>Donna lavora molto</a:t>
            </a:r>
          </a:p>
          <a:p>
            <a:r>
              <a:rPr lang="it-IT" baseline="0" dirty="0" smtClean="0"/>
              <a:t>Amichevole</a:t>
            </a:r>
          </a:p>
          <a:p>
            <a:r>
              <a:rPr lang="it-IT" baseline="0" dirty="0" smtClean="0"/>
              <a:t>Bella </a:t>
            </a:r>
          </a:p>
          <a:p>
            <a:r>
              <a:rPr lang="it-IT" baseline="0" dirty="0" smtClean="0"/>
              <a:t>Incredibilmente capace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Molte</a:t>
            </a:r>
            <a:r>
              <a:rPr lang="it-IT" baseline="0" dirty="0" smtClean="0"/>
              <a:t> ricerche ILO su call back rate.</a:t>
            </a:r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A35A-4E2B-A645-8AE9-581080BC4EB5}" type="slidenum">
              <a:rPr lang="it-IT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it-IT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9020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Fundació</a:t>
            </a:r>
            <a:r>
              <a:rPr lang="en-GB" dirty="0" smtClean="0"/>
              <a:t> </a:t>
            </a:r>
            <a:r>
              <a:rPr lang="en-GB" dirty="0" err="1" smtClean="0"/>
              <a:t>Institució</a:t>
            </a:r>
            <a:r>
              <a:rPr lang="en-GB" dirty="0" smtClean="0"/>
              <a:t> </a:t>
            </a:r>
            <a:r>
              <a:rPr lang="en-GB" dirty="0" err="1" smtClean="0"/>
              <a:t>dels</a:t>
            </a:r>
            <a:r>
              <a:rPr lang="en-GB" dirty="0" smtClean="0"/>
              <a:t> Centres de </a:t>
            </a:r>
            <a:r>
              <a:rPr lang="en-GB" dirty="0" err="1" smtClean="0"/>
              <a:t>Recerca</a:t>
            </a:r>
            <a:r>
              <a:rPr lang="en-GB" dirty="0" smtClean="0"/>
              <a:t> de </a:t>
            </a:r>
            <a:r>
              <a:rPr lang="en-GB" dirty="0" err="1" smtClean="0"/>
              <a:t>Catalunya</a:t>
            </a:r>
            <a:r>
              <a:rPr lang="en-GB" dirty="0" smtClean="0"/>
              <a:t> (I-CERCA): </a:t>
            </a:r>
          </a:p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2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4A68C-C17C-8741-8D23-E19EF6D05BE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048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>
                <a:solidFill>
                  <a:srgbClr val="93A299">
                    <a:lumMod val="50000"/>
                  </a:srgbClr>
                </a:solidFill>
                <a:latin typeface="Century Gothic"/>
              </a:rPr>
              <a:pPr/>
              <a:t>‹n.›</a:t>
            </a:fld>
            <a:endParaRPr lang="en-US" dirty="0">
              <a:solidFill>
                <a:srgbClr val="93A299">
                  <a:lumMod val="50000"/>
                </a:srgbClr>
              </a:solidFill>
              <a:latin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a titolo con immagi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534FED5-D993-F54F-A0B3-F5AF057061EC}" type="datetimeFigureOut">
              <a:rPr lang="it-IT" smtClean="0">
                <a:solidFill>
                  <a:srgbClr val="564B3C"/>
                </a:solidFill>
                <a:latin typeface="Century Gothic"/>
              </a:rPr>
              <a:pPr/>
              <a:t>1/20/17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E1CC7A2-95B1-284F-8644-2EB322F4FE3C}" type="slidenum">
              <a:rPr lang="it-IT" smtClean="0">
                <a:solidFill>
                  <a:srgbClr val="564B3C"/>
                </a:solidFill>
                <a:latin typeface="Century Gothic"/>
              </a:rPr>
              <a:pPr/>
              <a:t>‹n.›</a:t>
            </a:fld>
            <a:endParaRPr lang="it-IT">
              <a:solidFill>
                <a:srgbClr val="564B3C"/>
              </a:solidFill>
              <a:latin typeface="Century Gothic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ige.europa.eu/gender-mainstreaming/tools-methods/gear/obstacles-solution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mplicit.harvard.edu/implicit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erca.cat/en/women-in-science/bias-in-recruitment/" TargetMode="External"/><Relationship Id="rId4" Type="http://schemas.openxmlformats.org/officeDocument/2006/relationships/hyperlink" Target="https://www.youtube.com/watch?v=SEHi4yauhu8&amp;t=2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805" y="4513966"/>
            <a:ext cx="6553200" cy="659166"/>
          </a:xfrm>
        </p:spPr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SINTESI DELLE RICERCHE </a:t>
            </a:r>
            <a:endParaRPr lang="it-IT" dirty="0"/>
          </a:p>
          <a:p>
            <a:r>
              <a:rPr lang="it-IT" dirty="0" smtClean="0"/>
              <a:t>Benedetta Magri, </a:t>
            </a:r>
            <a:r>
              <a:rPr lang="it-IT" dirty="0" err="1" smtClean="0"/>
              <a:t>itcilo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PERCHE’ I “GENDER GAPS” NELLA RICERCA: </a:t>
            </a:r>
            <a:r>
              <a:rPr lang="en-GB" sz="3200" dirty="0" smtClean="0"/>
              <a:t> </a:t>
            </a:r>
            <a:r>
              <a:rPr lang="en-GB" sz="3200" dirty="0" err="1" smtClean="0"/>
              <a:t>evidenze</a:t>
            </a:r>
            <a:r>
              <a:rPr lang="en-GB" sz="3200" dirty="0" smtClean="0"/>
              <a:t> </a:t>
            </a:r>
            <a:r>
              <a:rPr lang="en-GB" sz="3200" dirty="0"/>
              <a:t>E CAUSE</a:t>
            </a:r>
          </a:p>
        </p:txBody>
      </p:sp>
    </p:spTree>
    <p:extLst>
      <p:ext uri="{BB962C8B-B14F-4D97-AF65-F5344CB8AC3E}">
        <p14:creationId xmlns:p14="http://schemas.microsoft.com/office/powerpoint/2010/main" val="974188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2. </a:t>
            </a:r>
            <a:r>
              <a:rPr lang="en-GB" dirty="0" err="1" smtClean="0"/>
              <a:t>Scienza</a:t>
            </a:r>
            <a:r>
              <a:rPr lang="en-GB" dirty="0" smtClean="0"/>
              <a:t> e </a:t>
            </a:r>
            <a:r>
              <a:rPr lang="en-GB" dirty="0" err="1" smtClean="0"/>
              <a:t>famiglia</a:t>
            </a: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://www.fioridiacciaio.it/wp-content/uploads/2014/07/stereotipi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3" r="520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66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Scienza e famiglia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Ostacoli alla mobilità, per le donne scienziato</a:t>
            </a:r>
          </a:p>
          <a:p>
            <a:r>
              <a:rPr lang="it-IT" dirty="0" smtClean="0"/>
              <a:t>Il conflitto delle “coppie a carriera doppia”, tipiche per le scienziate</a:t>
            </a:r>
          </a:p>
          <a:p>
            <a:r>
              <a:rPr lang="it-IT" dirty="0" smtClean="0"/>
              <a:t>Le donne ai vertici della carriera accademica hanno meno figli dei loro omologhi maschi</a:t>
            </a:r>
          </a:p>
          <a:p>
            <a:r>
              <a:rPr lang="it-IT" dirty="0" smtClean="0"/>
              <a:t>I padri co-responsabili subiscono discriminazioni</a:t>
            </a:r>
          </a:p>
          <a:p>
            <a:r>
              <a:rPr lang="it-IT" dirty="0" smtClean="0"/>
              <a:t>Gli orari della ricerca sono poco compatibili con gli impegni familiari</a:t>
            </a:r>
          </a:p>
          <a:p>
            <a:r>
              <a:rPr lang="it-IT" dirty="0" smtClean="0"/>
              <a:t>Le donne continuano a sobbarcarsi la gestione della casa</a:t>
            </a:r>
          </a:p>
          <a:p>
            <a:r>
              <a:rPr lang="it-IT" dirty="0" smtClean="0"/>
              <a:t>Molestie sessuali!!!</a:t>
            </a:r>
          </a:p>
        </p:txBody>
      </p:sp>
    </p:spTree>
    <p:extLst>
      <p:ext uri="{BB962C8B-B14F-4D97-AF65-F5344CB8AC3E}">
        <p14:creationId xmlns:p14="http://schemas.microsoft.com/office/powerpoint/2010/main" val="102543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Che fare?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1298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Livelli</a:t>
            </a:r>
            <a:r>
              <a:rPr lang="en-GB" dirty="0" smtClean="0"/>
              <a:t> di </a:t>
            </a:r>
            <a:r>
              <a:rPr lang="en-GB" dirty="0" err="1" smtClean="0"/>
              <a:t>azione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Macro : </a:t>
            </a:r>
            <a:r>
              <a:rPr lang="en-GB" dirty="0" err="1" smtClean="0"/>
              <a:t>Leggi</a:t>
            </a:r>
            <a:r>
              <a:rPr lang="en-GB" dirty="0" smtClean="0"/>
              <a:t>, </a:t>
            </a:r>
            <a:r>
              <a:rPr lang="en-GB" dirty="0" err="1" smtClean="0"/>
              <a:t>politiche</a:t>
            </a:r>
            <a:r>
              <a:rPr lang="en-GB" dirty="0" smtClean="0"/>
              <a:t>, </a:t>
            </a:r>
            <a:r>
              <a:rPr lang="en-GB" dirty="0" err="1" smtClean="0"/>
              <a:t>politiche</a:t>
            </a:r>
            <a:r>
              <a:rPr lang="en-GB" dirty="0" smtClean="0"/>
              <a:t> </a:t>
            </a:r>
            <a:r>
              <a:rPr lang="en-GB" dirty="0" err="1" smtClean="0"/>
              <a:t>economiche</a:t>
            </a:r>
            <a:r>
              <a:rPr lang="en-GB" dirty="0" smtClean="0"/>
              <a:t> , del </a:t>
            </a:r>
            <a:r>
              <a:rPr lang="en-GB" dirty="0" err="1" smtClean="0"/>
              <a:t>lavoro</a:t>
            </a:r>
            <a:r>
              <a:rPr lang="en-GB" dirty="0" smtClean="0"/>
              <a:t> e </a:t>
            </a:r>
            <a:r>
              <a:rPr lang="en-GB" dirty="0" err="1" smtClean="0"/>
              <a:t>dela</a:t>
            </a:r>
            <a:r>
              <a:rPr lang="en-GB" dirty="0" smtClean="0"/>
              <a:t> </a:t>
            </a:r>
            <a:r>
              <a:rPr lang="en-GB" dirty="0" err="1" smtClean="0"/>
              <a:t>ricerca</a:t>
            </a:r>
            <a:r>
              <a:rPr lang="en-GB" dirty="0" smtClean="0"/>
              <a:t>…</a:t>
            </a:r>
          </a:p>
          <a:p>
            <a:endParaRPr lang="en-GB" dirty="0"/>
          </a:p>
          <a:p>
            <a:r>
              <a:rPr lang="en-GB" dirty="0" err="1" smtClean="0"/>
              <a:t>Meso</a:t>
            </a:r>
            <a:r>
              <a:rPr lang="en-GB" dirty="0" smtClean="0"/>
              <a:t>: </a:t>
            </a:r>
            <a:r>
              <a:rPr lang="en-GB" dirty="0" err="1" smtClean="0"/>
              <a:t>lavoro</a:t>
            </a:r>
            <a:r>
              <a:rPr lang="en-GB" dirty="0" smtClean="0"/>
              <a:t> </a:t>
            </a:r>
            <a:r>
              <a:rPr lang="en-GB" dirty="0" err="1" smtClean="0"/>
              <a:t>nelle</a:t>
            </a:r>
            <a:r>
              <a:rPr lang="en-GB" dirty="0" smtClean="0"/>
              <a:t> </a:t>
            </a:r>
            <a:r>
              <a:rPr lang="en-GB" dirty="0" err="1" smtClean="0"/>
              <a:t>istituzioni</a:t>
            </a:r>
            <a:r>
              <a:rPr lang="en-GB" dirty="0" smtClean="0"/>
              <a:t>  </a:t>
            </a:r>
            <a:r>
              <a:rPr lang="en-GB" dirty="0" err="1" smtClean="0"/>
              <a:t>cambiamento</a:t>
            </a:r>
            <a:r>
              <a:rPr lang="en-GB" dirty="0" smtClean="0"/>
              <a:t> </a:t>
            </a:r>
            <a:r>
              <a:rPr lang="en-GB" dirty="0" err="1" smtClean="0"/>
              <a:t>strutturale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Nrome</a:t>
            </a:r>
            <a:endParaRPr lang="en-GB" dirty="0" smtClean="0"/>
          </a:p>
          <a:p>
            <a:pPr lvl="1"/>
            <a:r>
              <a:rPr lang="en-GB" dirty="0" err="1" smtClean="0"/>
              <a:t>Comportamenti</a:t>
            </a:r>
            <a:endParaRPr lang="en-GB" dirty="0" smtClean="0"/>
          </a:p>
          <a:p>
            <a:pPr lvl="1"/>
            <a:r>
              <a:rPr lang="en-GB" dirty="0" err="1" smtClean="0"/>
              <a:t>Cultura</a:t>
            </a:r>
            <a:r>
              <a:rPr lang="en-GB" dirty="0" smtClean="0"/>
              <a:t> </a:t>
            </a:r>
            <a:r>
              <a:rPr lang="en-GB" dirty="0" err="1" smtClean="0"/>
              <a:t>organizzativa</a:t>
            </a:r>
            <a:endParaRPr lang="en-GB" dirty="0" smtClean="0"/>
          </a:p>
          <a:p>
            <a:pPr lvl="1"/>
            <a:r>
              <a:rPr lang="en-GB" dirty="0" err="1" smtClean="0"/>
              <a:t>Capacità</a:t>
            </a:r>
            <a:r>
              <a:rPr lang="en-GB" dirty="0" smtClean="0"/>
              <a:t> </a:t>
            </a:r>
            <a:r>
              <a:rPr lang="en-GB" dirty="0" err="1" smtClean="0"/>
              <a:t>individuali</a:t>
            </a:r>
            <a:endParaRPr lang="en-GB" dirty="0" smtClean="0"/>
          </a:p>
          <a:p>
            <a:pPr lvl="1"/>
            <a:endParaRPr lang="en-GB" dirty="0"/>
          </a:p>
          <a:p>
            <a:pPr marL="411480" lvl="1" indent="0">
              <a:buNone/>
            </a:pPr>
            <a:r>
              <a:rPr lang="en-GB" dirty="0" smtClean="0"/>
              <a:t>Micro: </a:t>
            </a:r>
            <a:r>
              <a:rPr lang="en-GB" dirty="0" err="1" smtClean="0"/>
              <a:t>individui</a:t>
            </a:r>
            <a:r>
              <a:rPr lang="en-GB" dirty="0" smtClean="0"/>
              <a:t>, </a:t>
            </a:r>
            <a:r>
              <a:rPr lang="en-GB" dirty="0" err="1" smtClean="0"/>
              <a:t>famiglie</a:t>
            </a:r>
            <a:r>
              <a:rPr lang="en-GB" dirty="0" smtClean="0"/>
              <a:t>, </a:t>
            </a:r>
            <a:r>
              <a:rPr lang="en-GB" dirty="0" err="1" smtClean="0"/>
              <a:t>cultura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8241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strutturali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it-IT" dirty="0" smtClean="0"/>
              <a:t>PIANI DI AZIONE </a:t>
            </a:r>
            <a:r>
              <a:rPr lang="it-IT" b="1" u="sng" dirty="0" smtClean="0"/>
              <a:t>INTEGRATI</a:t>
            </a:r>
            <a:r>
              <a:rPr lang="it-IT" dirty="0" smtClean="0"/>
              <a:t> E </a:t>
            </a:r>
            <a:r>
              <a:rPr lang="it-IT" u="sng" dirty="0" smtClean="0"/>
              <a:t>CONCRETI</a:t>
            </a:r>
          </a:p>
          <a:p>
            <a:pPr marL="114300" indent="0">
              <a:buNone/>
            </a:pPr>
            <a:endParaRPr lang="it-IT" dirty="0" smtClean="0"/>
          </a:p>
          <a:p>
            <a:r>
              <a:rPr lang="it-IT" dirty="0" smtClean="0"/>
              <a:t>Raccogliere e analizzare i dati (sistematicamente)</a:t>
            </a:r>
          </a:p>
          <a:p>
            <a:r>
              <a:rPr lang="it-IT" dirty="0" smtClean="0"/>
              <a:t>Definire obiettivi, indicatori di risultato, risorse e responsabilità</a:t>
            </a:r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r>
              <a:rPr lang="it-IT" dirty="0" smtClean="0"/>
              <a:t>Azioni possibili…. </a:t>
            </a:r>
          </a:p>
          <a:p>
            <a:r>
              <a:rPr lang="it-IT" dirty="0" smtClean="0"/>
              <a:t>Rivedere </a:t>
            </a:r>
            <a:r>
              <a:rPr lang="it-IT" dirty="0"/>
              <a:t>le regole “neutre” in prospettiva di </a:t>
            </a:r>
            <a:r>
              <a:rPr lang="it-IT" dirty="0" smtClean="0"/>
              <a:t>genere</a:t>
            </a:r>
          </a:p>
          <a:p>
            <a:r>
              <a:rPr lang="it-IT" dirty="0" smtClean="0"/>
              <a:t>Rendere i processi di selezione e valutazione più trasparenti , oggettivi, e scevri da pregiudizi di genere</a:t>
            </a:r>
          </a:p>
          <a:p>
            <a:r>
              <a:rPr lang="it-IT" dirty="0" smtClean="0"/>
              <a:t>Ridiscutere i criteri e i metodi di valutazione dell’ “eccellenza” e del “merito”</a:t>
            </a:r>
          </a:p>
          <a:p>
            <a:r>
              <a:rPr lang="it-IT" dirty="0" smtClean="0"/>
              <a:t>Ampliare  il raggio di ricerca dei candidati/e</a:t>
            </a:r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r>
              <a:rPr lang="it-IT" dirty="0" smtClean="0">
                <a:hlinkClick r:id="rId2"/>
              </a:rPr>
              <a:t>Guida EIGE : </a:t>
            </a:r>
          </a:p>
          <a:p>
            <a:pPr marL="114300" indent="0">
              <a:buNone/>
            </a:pPr>
            <a:r>
              <a:rPr lang="it-IT" dirty="0" smtClean="0">
                <a:hlinkClick r:id="rId2"/>
              </a:rPr>
              <a:t>http</a:t>
            </a:r>
            <a:r>
              <a:rPr lang="it-IT" dirty="0">
                <a:hlinkClick r:id="rId2"/>
              </a:rPr>
              <a:t>://eige.europa.eu/gender-mainstreaming/tools-methods/gear/obstacles-</a:t>
            </a:r>
            <a:r>
              <a:rPr lang="it-IT" dirty="0" smtClean="0">
                <a:hlinkClick r:id="rId2"/>
              </a:rPr>
              <a:t>solutions</a:t>
            </a: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53286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strutturali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1" indent="0">
              <a:buClr>
                <a:schemeClr val="accent1"/>
              </a:buClr>
              <a:buNone/>
            </a:pPr>
            <a:r>
              <a:rPr lang="it-IT" dirty="0" smtClean="0"/>
              <a:t>Vincere le </a:t>
            </a:r>
            <a:r>
              <a:rPr lang="it-IT" dirty="0"/>
              <a:t>resistenze: Rendere visibile l’invisibile… ovvero….. </a:t>
            </a: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r>
              <a:rPr lang="it-IT" dirty="0" smtClean="0"/>
              <a:t>Valorizzare le competenze comportamentali e i nuovi bisogni della scienza post-accademica</a:t>
            </a:r>
          </a:p>
          <a:p>
            <a:pPr lvl="1"/>
            <a:r>
              <a:rPr lang="it-IT" dirty="0" smtClean="0"/>
              <a:t>Collaborazione</a:t>
            </a:r>
          </a:p>
          <a:p>
            <a:pPr lvl="1"/>
            <a:r>
              <a:rPr lang="it-IT" dirty="0" smtClean="0"/>
              <a:t>Comunicazione</a:t>
            </a:r>
          </a:p>
          <a:p>
            <a:pPr lvl="1"/>
            <a:r>
              <a:rPr lang="it-IT" dirty="0" smtClean="0"/>
              <a:t>Gestione delle differenze</a:t>
            </a:r>
          </a:p>
          <a:p>
            <a:pPr lvl="1"/>
            <a:r>
              <a:rPr lang="it-IT" dirty="0" smtClean="0"/>
              <a:t>Valorizzazione delle conoscenze collettive e dei metodi collaborativi di produzione di conoscenza </a:t>
            </a:r>
          </a:p>
          <a:p>
            <a:pPr lvl="1"/>
            <a:endParaRPr lang="it-IT" dirty="0"/>
          </a:p>
          <a:p>
            <a:pPr lvl="1"/>
            <a:endParaRPr lang="it-IT" dirty="0" smtClean="0"/>
          </a:p>
          <a:p>
            <a:pPr marL="411480" lvl="1" indent="0">
              <a:buNone/>
            </a:pPr>
            <a:endParaRPr lang="it-IT" dirty="0" smtClean="0"/>
          </a:p>
          <a:p>
            <a:pPr marL="411480" lvl="1" indent="0">
              <a:buNone/>
            </a:pPr>
            <a:endParaRPr lang="it-IT" dirty="0" smtClean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53286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strutturali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Prevenire l’auto-esclusione</a:t>
            </a:r>
          </a:p>
          <a:p>
            <a:r>
              <a:rPr lang="it-IT" dirty="0" smtClean="0"/>
              <a:t>Incoraggiare le e i “role model”</a:t>
            </a:r>
          </a:p>
          <a:p>
            <a:r>
              <a:rPr lang="it-IT" dirty="0" smtClean="0"/>
              <a:t>Mettere in questione l’ineluttabilità del conflitto tra lavoro e famiglia</a:t>
            </a:r>
          </a:p>
          <a:p>
            <a:r>
              <a:rPr lang="it-IT" dirty="0" smtClean="0"/>
              <a:t>Creare ambienti di lavoro favorevoli per chi ha famiglia:</a:t>
            </a:r>
          </a:p>
          <a:p>
            <a:pPr lvl="1"/>
            <a:r>
              <a:rPr lang="it-IT" dirty="0" smtClean="0"/>
              <a:t>Flessibilità</a:t>
            </a:r>
          </a:p>
          <a:p>
            <a:pPr lvl="1"/>
            <a:r>
              <a:rPr lang="it-IT" dirty="0" smtClean="0"/>
              <a:t>Sostegno alla conciliazione dei tempi</a:t>
            </a:r>
          </a:p>
          <a:p>
            <a:pPr lvl="1"/>
            <a:r>
              <a:rPr lang="it-IT" dirty="0" smtClean="0"/>
              <a:t>Carriera basata sui risultati non sulla vicinanza</a:t>
            </a:r>
          </a:p>
        </p:txBody>
      </p:sp>
    </p:spTree>
    <p:extLst>
      <p:ext uri="{BB962C8B-B14F-4D97-AF65-F5344CB8AC3E}">
        <p14:creationId xmlns:p14="http://schemas.microsoft.com/office/powerpoint/2010/main" val="1094064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Azioni strutturali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it-IT" dirty="0" smtClean="0"/>
              <a:t>Incoraggiare i padri responsabili</a:t>
            </a:r>
          </a:p>
          <a:p>
            <a:pPr lvl="1"/>
            <a:r>
              <a:rPr lang="it-IT" dirty="0" smtClean="0"/>
              <a:t>Creare banche del tempo</a:t>
            </a:r>
          </a:p>
          <a:p>
            <a:endParaRPr lang="it-IT" dirty="0" smtClean="0"/>
          </a:p>
          <a:p>
            <a:r>
              <a:rPr lang="it-IT" dirty="0" smtClean="0"/>
              <a:t>Sensibilizzare </a:t>
            </a:r>
            <a:r>
              <a:rPr lang="it-IT" dirty="0"/>
              <a:t>tutti e tutte sul tema dei pregiudizi inconsci</a:t>
            </a:r>
          </a:p>
          <a:p>
            <a:r>
              <a:rPr lang="it-IT" dirty="0"/>
              <a:t>Promuovere una cultura della condivisione lavoro-famiglia</a:t>
            </a:r>
          </a:p>
          <a:p>
            <a:r>
              <a:rPr lang="it-IT" dirty="0"/>
              <a:t>Aprire il dibattito sulle mascolinità e le femminilità</a:t>
            </a:r>
          </a:p>
          <a:p>
            <a:r>
              <a:rPr lang="it-IT" dirty="0"/>
              <a:t>Valorizzare le differenze</a:t>
            </a:r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94064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AZIONI STRUTTURALI (4)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 CULTURA ORGANIZZATIVA FORMALE E INFORMALE</a:t>
            </a:r>
          </a:p>
          <a:p>
            <a:endParaRPr lang="en-GB" dirty="0"/>
          </a:p>
          <a:p>
            <a:pPr marL="114300" lvl="1" indent="0">
              <a:buClr>
                <a:schemeClr val="accent1"/>
              </a:buClr>
              <a:buNone/>
            </a:pPr>
            <a:r>
              <a:rPr lang="it-IT" dirty="0"/>
              <a:t>Rendere visibile l’invisibile… ovvero….. </a:t>
            </a:r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r>
              <a:rPr lang="en-GB" dirty="0" err="1" smtClean="0"/>
              <a:t>Capire</a:t>
            </a:r>
            <a:r>
              <a:rPr lang="en-GB" dirty="0" smtClean="0"/>
              <a:t> le </a:t>
            </a:r>
            <a:r>
              <a:rPr lang="en-GB" dirty="0" err="1" smtClean="0"/>
              <a:t>resistenze</a:t>
            </a:r>
            <a:endParaRPr lang="en-GB" dirty="0" smtClean="0"/>
          </a:p>
          <a:p>
            <a:pPr marL="114300" indent="0">
              <a:buNone/>
            </a:pPr>
            <a:r>
              <a:rPr lang="en-GB" dirty="0" err="1" smtClean="0"/>
              <a:t>Vincerle</a:t>
            </a:r>
            <a:r>
              <a:rPr lang="en-GB" dirty="0" smtClean="0"/>
              <a:t> con la </a:t>
            </a:r>
            <a:r>
              <a:rPr lang="en-GB" dirty="0" err="1" smtClean="0"/>
              <a:t>consapevolezza</a:t>
            </a:r>
            <a:r>
              <a:rPr lang="en-GB" dirty="0" smtClean="0"/>
              <a:t> e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paradosso</a:t>
            </a:r>
            <a:r>
              <a:rPr lang="en-GB" dirty="0" smtClean="0"/>
              <a:t>….</a:t>
            </a:r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563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B. Azioni “gender </a:t>
            </a:r>
            <a:r>
              <a:rPr lang="it-IT" dirty="0" err="1" smtClean="0"/>
              <a:t>specific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AutoNum type="arabicParenR"/>
            </a:pPr>
            <a:r>
              <a:rPr lang="it-IT" dirty="0" smtClean="0"/>
              <a:t>Azioni positive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 smtClean="0"/>
              <a:t>Target, quote, misure di sostegno</a:t>
            </a:r>
            <a:endParaRPr lang="it-IT" dirty="0"/>
          </a:p>
          <a:p>
            <a:pPr marL="114300" indent="0">
              <a:buNone/>
            </a:pPr>
            <a:r>
              <a:rPr lang="it-IT" dirty="0" smtClean="0"/>
              <a:t>Investire sui talenti femminili in una prospettiva di </a:t>
            </a:r>
            <a:r>
              <a:rPr lang="it-IT" dirty="0" err="1" smtClean="0"/>
              <a:t>empowerment</a:t>
            </a:r>
            <a:endParaRPr lang="it-IT" dirty="0" smtClean="0"/>
          </a:p>
          <a:p>
            <a:r>
              <a:rPr lang="it-IT" dirty="0" smtClean="0"/>
              <a:t>Stabilire specifici programmi di “promozione” (Norvegia, USA),  dare sostegno alle attività di ricerca</a:t>
            </a:r>
          </a:p>
          <a:p>
            <a:r>
              <a:rPr lang="it-IT" dirty="0" err="1" smtClean="0"/>
              <a:t>Mentoring</a:t>
            </a:r>
            <a:r>
              <a:rPr lang="it-IT" dirty="0" smtClean="0"/>
              <a:t>, informazione, reti, </a:t>
            </a:r>
            <a:r>
              <a:rPr lang="it-IT" dirty="0" err="1" smtClean="0"/>
              <a:t>role</a:t>
            </a:r>
            <a:r>
              <a:rPr lang="it-IT" dirty="0" smtClean="0"/>
              <a:t> </a:t>
            </a:r>
            <a:r>
              <a:rPr lang="it-IT" dirty="0" err="1" smtClean="0"/>
              <a:t>models</a:t>
            </a:r>
            <a:endParaRPr lang="it-IT" dirty="0" smtClean="0"/>
          </a:p>
          <a:p>
            <a:r>
              <a:rPr lang="it-IT" dirty="0" smtClean="0"/>
              <a:t>Incoraggiare uomini nei ruoli di cura</a:t>
            </a:r>
          </a:p>
          <a:p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5745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Pari</a:t>
            </a:r>
            <a:r>
              <a:rPr lang="en-GB" dirty="0" smtClean="0"/>
              <a:t> </a:t>
            </a:r>
            <a:r>
              <a:rPr lang="en-GB" dirty="0" err="1" smtClean="0"/>
              <a:t>opportunità</a:t>
            </a:r>
            <a:r>
              <a:rPr lang="en-GB" dirty="0" smtClean="0"/>
              <a:t>?</a:t>
            </a:r>
            <a:endParaRPr lang="en-GB" dirty="0"/>
          </a:p>
        </p:txBody>
      </p:sp>
      <p:pic>
        <p:nvPicPr>
          <p:cNvPr id="5" name="Picture Placeholder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6" b="15736"/>
          <a:stretch>
            <a:fillRect/>
          </a:stretch>
        </p:blipFill>
        <p:spPr bwMode="auto">
          <a:xfrm rot="21414040">
            <a:off x="1043948" y="470352"/>
            <a:ext cx="6235464" cy="4121305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736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3. Che ruolo per le singole persone?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hlinkClick r:id=""/>
            </a:endParaRPr>
          </a:p>
          <a:p>
            <a:r>
              <a:rPr lang="it-IT" dirty="0" smtClean="0">
                <a:hlinkClick r:id=""/>
              </a:rPr>
              <a:t>https</a:t>
            </a:r>
            <a:r>
              <a:rPr lang="it-IT" dirty="0">
                <a:hlinkClick r:id="rId2"/>
              </a:rPr>
              <a:t>://implicit.harvard.edu/implicit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endParaRPr lang="it-IT" dirty="0" smtClean="0"/>
          </a:p>
          <a:p>
            <a:pPr marL="571500" indent="-457200">
              <a:buAutoNum type="arabicPeriod"/>
            </a:pPr>
            <a:r>
              <a:rPr lang="it-IT" dirty="0" smtClean="0"/>
              <a:t>Essere consapevoli degli stereotipi nascosti, o pregiudizi inconsci</a:t>
            </a:r>
          </a:p>
          <a:p>
            <a:pPr marL="571500" indent="-457200">
              <a:buAutoNum type="arabicPeriod"/>
            </a:pPr>
            <a:endParaRPr lang="it-IT" dirty="0" smtClean="0"/>
          </a:p>
          <a:p>
            <a:pPr marL="571500" indent="-457200">
              <a:buAutoNum type="arabicPeriod"/>
            </a:pPr>
            <a:r>
              <a:rPr lang="it-IT" dirty="0" smtClean="0"/>
              <a:t>Impegnarsi seriamente a superarli</a:t>
            </a:r>
          </a:p>
          <a:p>
            <a:pPr marL="571500" indent="-457200">
              <a:buAutoNum type="arabicPeriod"/>
            </a:pPr>
            <a:endParaRPr lang="it-IT" dirty="0" smtClean="0"/>
          </a:p>
          <a:p>
            <a:pPr marL="571500" indent="-457200">
              <a:buAutoNum type="arabicPeriod"/>
            </a:pPr>
            <a:r>
              <a:rPr lang="it-IT" dirty="0" smtClean="0"/>
              <a:t>E’ molto divertente</a:t>
            </a:r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183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Tenere</a:t>
            </a:r>
            <a:r>
              <a:rPr lang="en-GB" dirty="0" smtClean="0"/>
              <a:t> a </a:t>
            </a:r>
            <a:r>
              <a:rPr lang="en-GB" dirty="0" err="1" smtClean="0"/>
              <a:t>bada</a:t>
            </a:r>
            <a:r>
              <a:rPr lang="en-GB" dirty="0" smtClean="0"/>
              <a:t>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stereotipi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GB" dirty="0"/>
              <a:t>T</a:t>
            </a:r>
            <a:r>
              <a:rPr lang="en-GB" dirty="0" smtClean="0"/>
              <a:t>utorial per le </a:t>
            </a:r>
            <a:r>
              <a:rPr lang="en-GB" dirty="0" err="1" smtClean="0"/>
              <a:t>commissioni</a:t>
            </a:r>
            <a:r>
              <a:rPr lang="en-GB" dirty="0" smtClean="0"/>
              <a:t> di </a:t>
            </a:r>
            <a:r>
              <a:rPr lang="en-GB" dirty="0" err="1" smtClean="0"/>
              <a:t>selezione</a:t>
            </a:r>
            <a:r>
              <a:rPr lang="en-GB" dirty="0" smtClean="0"/>
              <a:t> e </a:t>
            </a:r>
            <a:r>
              <a:rPr lang="en-GB" dirty="0" err="1" smtClean="0"/>
              <a:t>valutazione</a:t>
            </a:r>
            <a:r>
              <a:rPr lang="en-GB" dirty="0" smtClean="0"/>
              <a:t> di </a:t>
            </a:r>
            <a:r>
              <a:rPr lang="en-GB" dirty="0" err="1" smtClean="0"/>
              <a:t>concorso</a:t>
            </a:r>
            <a:endParaRPr lang="en-GB" dirty="0" smtClean="0"/>
          </a:p>
          <a:p>
            <a:r>
              <a:rPr lang="en-GB" dirty="0">
                <a:hlinkClick r:id="rId3"/>
              </a:rPr>
              <a:t>http://cerca.cat/en/women-in-science/bias-in-recruitment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pPr marL="114300" indent="0">
              <a:buNone/>
            </a:pPr>
            <a:endParaRPr lang="en-GB" dirty="0" smtClean="0"/>
          </a:p>
          <a:p>
            <a:pPr marL="114300" indent="0">
              <a:buNone/>
            </a:pPr>
            <a:r>
              <a:rPr lang="en-GB" dirty="0" err="1" smtClean="0"/>
              <a:t>Superare</a:t>
            </a:r>
            <a:r>
              <a:rPr lang="en-GB" dirty="0" smtClean="0"/>
              <a:t> la </a:t>
            </a:r>
            <a:r>
              <a:rPr lang="en-GB" dirty="0" err="1" smtClean="0"/>
              <a:t>svalutazione</a:t>
            </a:r>
            <a:r>
              <a:rPr lang="en-GB" dirty="0" smtClean="0"/>
              <a:t> </a:t>
            </a:r>
            <a:r>
              <a:rPr lang="en-GB" dirty="0" err="1" smtClean="0"/>
              <a:t>inconscia</a:t>
            </a:r>
            <a:r>
              <a:rPr lang="en-GB" dirty="0" smtClean="0"/>
              <a:t> </a:t>
            </a:r>
            <a:r>
              <a:rPr lang="en-GB" dirty="0" err="1" smtClean="0"/>
              <a:t>della</a:t>
            </a:r>
            <a:r>
              <a:rPr lang="en-GB" dirty="0"/>
              <a:t> </a:t>
            </a:r>
            <a:r>
              <a:rPr lang="en-GB" dirty="0" err="1" smtClean="0"/>
              <a:t>assertività</a:t>
            </a:r>
            <a:r>
              <a:rPr lang="en-GB" dirty="0" smtClean="0"/>
              <a:t> </a:t>
            </a:r>
            <a:r>
              <a:rPr lang="en-GB" dirty="0" err="1" smtClean="0"/>
              <a:t>femminile</a:t>
            </a:r>
            <a:endParaRPr lang="en-GB" dirty="0"/>
          </a:p>
          <a:p>
            <a:r>
              <a:rPr lang="en-GB" dirty="0">
                <a:hlinkClick r:id="rId4"/>
              </a:rPr>
              <a:t>https://www.youtube.com/watch?v=SEHi4yauhu8&amp;t=</a:t>
            </a:r>
            <a:r>
              <a:rPr lang="en-GB" dirty="0" smtClean="0">
                <a:hlinkClick r:id="rId4"/>
              </a:rPr>
              <a:t>2s</a:t>
            </a:r>
            <a:endParaRPr lang="en-GB" dirty="0" smtClean="0"/>
          </a:p>
          <a:p>
            <a:pPr marL="11430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27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Consapevolezza di se’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2600" dirty="0" smtClean="0"/>
          </a:p>
          <a:p>
            <a:r>
              <a:rPr lang="it-IT" sz="2600" dirty="0" smtClean="0"/>
              <a:t>Consapevolezza = esercitare in pratica il principio di realtà</a:t>
            </a:r>
          </a:p>
          <a:p>
            <a:endParaRPr lang="it-IT" sz="2600" dirty="0"/>
          </a:p>
          <a:p>
            <a:r>
              <a:rPr lang="it-IT" sz="2600" dirty="0" smtClean="0"/>
              <a:t>C’è una realtà che non si vede: resta filtrata dalle nostre distorsioni cognitive, dalla stessa natura della nostra conoscenza razionale</a:t>
            </a:r>
          </a:p>
          <a:p>
            <a:endParaRPr lang="it-IT" sz="2600" dirty="0"/>
          </a:p>
          <a:p>
            <a:r>
              <a:rPr lang="it-IT" sz="2600" dirty="0" smtClean="0"/>
              <a:t>Nessun sogno è proibito. Quali sono le idee preconcette che ci sussurrano “non puoi….” “non hai il diritto” “non piò…” non ha il diritto di…”</a:t>
            </a:r>
          </a:p>
          <a:p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400299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DONNE E POTERE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600" dirty="0" smtClean="0"/>
          </a:p>
          <a:p>
            <a:endParaRPr lang="it-IT" sz="2600" dirty="0"/>
          </a:p>
          <a:p>
            <a:r>
              <a:rPr lang="it-IT" sz="2600" dirty="0" smtClean="0"/>
              <a:t>Si può parlare chiaramente dei propri obiettivi, e chiedere di poterli pianificare </a:t>
            </a:r>
          </a:p>
          <a:p>
            <a:endParaRPr lang="it-IT" sz="2600" dirty="0"/>
          </a:p>
          <a:p>
            <a:r>
              <a:rPr lang="it-IT" sz="2600" dirty="0" smtClean="0"/>
              <a:t>Chiedere non significa ottenere</a:t>
            </a:r>
          </a:p>
          <a:p>
            <a:endParaRPr lang="it-IT" sz="2600" dirty="0"/>
          </a:p>
          <a:p>
            <a:r>
              <a:rPr lang="it-IT" sz="2600" dirty="0" smtClean="0"/>
              <a:t>Separare i comportamenti dalla persona</a:t>
            </a:r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0299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UOMINI E </a:t>
            </a:r>
            <a:r>
              <a:rPr lang="en-GB" dirty="0" err="1" smtClean="0"/>
              <a:t>MASCOLINITà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Uscire</a:t>
            </a:r>
            <a:r>
              <a:rPr lang="en-GB" dirty="0" smtClean="0"/>
              <a:t> </a:t>
            </a:r>
            <a:r>
              <a:rPr lang="en-GB" dirty="0" err="1" smtClean="0"/>
              <a:t>dalla</a:t>
            </a:r>
            <a:r>
              <a:rPr lang="en-GB" dirty="0" smtClean="0"/>
              <a:t> </a:t>
            </a:r>
            <a:r>
              <a:rPr lang="en-GB" dirty="0" err="1" smtClean="0"/>
              <a:t>gabbia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definisce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mascolino</a:t>
            </a:r>
            <a:r>
              <a:rPr lang="en-GB" dirty="0" smtClean="0"/>
              <a:t> come “non” </a:t>
            </a:r>
            <a:r>
              <a:rPr lang="en-GB" dirty="0" err="1" smtClean="0"/>
              <a:t>femminile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Accettare</a:t>
            </a:r>
            <a:r>
              <a:rPr lang="en-GB" dirty="0" smtClean="0"/>
              <a:t> e </a:t>
            </a:r>
            <a:r>
              <a:rPr lang="en-GB" dirty="0" err="1" smtClean="0"/>
              <a:t>richiedere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diritto</a:t>
            </a:r>
            <a:r>
              <a:rPr lang="en-GB" dirty="0" smtClean="0"/>
              <a:t>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cura</a:t>
            </a:r>
            <a:endParaRPr lang="en-GB" dirty="0" smtClean="0"/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946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ENTRARE IN UNA PROSPETTIVA DI CRESCITA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endParaRPr lang="it-IT" dirty="0"/>
          </a:p>
          <a:p>
            <a:r>
              <a:rPr lang="it-IT" dirty="0" smtClean="0"/>
              <a:t>Cosa dice la “poliziotta” (o il poliziotto) che c’è in te?</a:t>
            </a:r>
            <a:endParaRPr lang="it-IT" dirty="0"/>
          </a:p>
          <a:p>
            <a:r>
              <a:rPr lang="it-IT" dirty="0" smtClean="0"/>
              <a:t>Prendi atto del fatto che puoi scegliere se dar loro retta</a:t>
            </a:r>
          </a:p>
          <a:p>
            <a:r>
              <a:rPr lang="it-IT" dirty="0" smtClean="0"/>
              <a:t>Rispondi!!!</a:t>
            </a:r>
          </a:p>
          <a:p>
            <a:r>
              <a:rPr lang="it-IT" dirty="0" smtClean="0"/>
              <a:t>Accetta le difficoltà e i tuoi risultati in una prospettiva di crescita </a:t>
            </a:r>
          </a:p>
          <a:p>
            <a:r>
              <a:rPr lang="it-IT" dirty="0" smtClean="0"/>
              <a:t>Se qualcuno ti ferisce, perché il suo gesto ti ha ferito? </a:t>
            </a:r>
          </a:p>
          <a:p>
            <a:r>
              <a:rPr lang="it-IT" dirty="0" smtClean="0"/>
              <a:t>Guarda la ferita. Dov’è? Che cosa ti dice di te stessa?</a:t>
            </a:r>
          </a:p>
        </p:txBody>
      </p:sp>
    </p:spTree>
    <p:extLst>
      <p:ext uri="{BB962C8B-B14F-4D97-AF65-F5344CB8AC3E}">
        <p14:creationId xmlns:p14="http://schemas.microsoft.com/office/powerpoint/2010/main" val="196815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Consapevolezza degli altri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Ascolto attivo</a:t>
            </a:r>
          </a:p>
          <a:p>
            <a:endParaRPr lang="it-IT" dirty="0"/>
          </a:p>
          <a:p>
            <a:r>
              <a:rPr lang="it-IT" dirty="0" smtClean="0"/>
              <a:t>“</a:t>
            </a:r>
            <a:r>
              <a:rPr lang="it-IT" dirty="0" err="1"/>
              <a:t>A</a:t>
            </a:r>
            <a:r>
              <a:rPr lang="it-IT" dirty="0" err="1" smtClean="0"/>
              <a:t>ppreciative</a:t>
            </a:r>
            <a:r>
              <a:rPr lang="it-IT" dirty="0" smtClean="0"/>
              <a:t> </a:t>
            </a:r>
            <a:r>
              <a:rPr lang="it-IT" dirty="0" err="1" smtClean="0"/>
              <a:t>inquiry</a:t>
            </a:r>
            <a:r>
              <a:rPr lang="it-IT" dirty="0" smtClean="0"/>
              <a:t>”</a:t>
            </a:r>
          </a:p>
          <a:p>
            <a:endParaRPr lang="it-IT" dirty="0"/>
          </a:p>
          <a:p>
            <a:r>
              <a:rPr lang="it-IT" dirty="0" smtClean="0"/>
              <a:t>Usare cinque sensi, più uno</a:t>
            </a:r>
          </a:p>
          <a:p>
            <a:endParaRPr lang="it-IT" dirty="0"/>
          </a:p>
          <a:p>
            <a:r>
              <a:rPr lang="it-IT" dirty="0" smtClean="0"/>
              <a:t>Ricordare le varie velocitò della mente</a:t>
            </a:r>
          </a:p>
          <a:p>
            <a:pPr marL="114300" indent="0">
              <a:buNone/>
            </a:pPr>
            <a:endParaRPr lang="it-IT" dirty="0"/>
          </a:p>
          <a:p>
            <a:r>
              <a:rPr lang="it-IT" dirty="0" smtClean="0"/>
              <a:t>Ci sono molti modi di vedere la realtà : «accordarsi che si può essere in disaccordo»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9426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914400" indent="-914400">
              <a:buAutoNum type="arabicPeriod"/>
            </a:pP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stereotipi</a:t>
            </a:r>
            <a:r>
              <a:rPr lang="en-GB" dirty="0" smtClean="0"/>
              <a:t> ,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ruoli</a:t>
            </a:r>
            <a:r>
              <a:rPr lang="en-GB" dirty="0" smtClean="0"/>
              <a:t> di </a:t>
            </a:r>
            <a:r>
              <a:rPr lang="en-GB" dirty="0" err="1" smtClean="0"/>
              <a:t>genere</a:t>
            </a:r>
            <a:r>
              <a:rPr lang="en-GB" dirty="0" smtClean="0"/>
              <a:t>, la leadership</a:t>
            </a: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http://www.fioridiacciaio.it/wp-content/uploads/2014/07/stereotipi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3" r="520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56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L’ESPERIENZA E LA RICERCA CI </a:t>
            </a:r>
            <a:br>
              <a:rPr lang="en-GB" dirty="0" smtClean="0"/>
            </a:br>
            <a:r>
              <a:rPr lang="en-GB" dirty="0" err="1" smtClean="0"/>
              <a:t>dicono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“Donne” e </a:t>
            </a:r>
            <a:r>
              <a:rPr lang="en-GB" b="1" dirty="0" smtClean="0"/>
              <a:t>leadership</a:t>
            </a:r>
            <a:r>
              <a:rPr lang="en-GB" dirty="0" smtClean="0"/>
              <a:t>: </a:t>
            </a:r>
            <a:r>
              <a:rPr lang="en-GB" dirty="0" err="1" smtClean="0"/>
              <a:t>connubio</a:t>
            </a:r>
            <a:r>
              <a:rPr lang="en-GB" dirty="0" smtClean="0"/>
              <a:t> </a:t>
            </a:r>
            <a:r>
              <a:rPr lang="en-GB" dirty="0" err="1" smtClean="0"/>
              <a:t>difficile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Essere</a:t>
            </a:r>
            <a:r>
              <a:rPr lang="en-GB" dirty="0" smtClean="0"/>
              <a:t> “</a:t>
            </a:r>
            <a:r>
              <a:rPr lang="en-GB" b="1" dirty="0" smtClean="0"/>
              <a:t>assertive</a:t>
            </a:r>
            <a:r>
              <a:rPr lang="en-GB" dirty="0" smtClean="0"/>
              <a:t>” non </a:t>
            </a:r>
            <a:r>
              <a:rPr lang="en-GB" dirty="0" err="1" smtClean="0"/>
              <a:t>è</a:t>
            </a:r>
            <a:r>
              <a:rPr lang="en-GB" dirty="0" smtClean="0"/>
              <a:t> </a:t>
            </a:r>
            <a:r>
              <a:rPr lang="en-GB" dirty="0" err="1" smtClean="0"/>
              <a:t>femminile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Lo “</a:t>
            </a:r>
            <a:r>
              <a:rPr lang="en-GB" b="1" dirty="0" err="1" smtClean="0"/>
              <a:t>scienziato</a:t>
            </a:r>
            <a:r>
              <a:rPr lang="en-GB" dirty="0" smtClean="0"/>
              <a:t>” </a:t>
            </a:r>
            <a:r>
              <a:rPr lang="en-GB" dirty="0" err="1" smtClean="0"/>
              <a:t>è</a:t>
            </a:r>
            <a:r>
              <a:rPr lang="en-GB" dirty="0" smtClean="0"/>
              <a:t> </a:t>
            </a:r>
            <a:r>
              <a:rPr lang="en-GB" dirty="0" err="1" smtClean="0"/>
              <a:t>maschio</a:t>
            </a:r>
            <a:r>
              <a:rPr lang="en-GB" dirty="0" smtClean="0"/>
              <a:t>, </a:t>
            </a:r>
            <a:r>
              <a:rPr lang="en-GB" dirty="0" err="1" smtClean="0"/>
              <a:t>nell’immaginario</a:t>
            </a:r>
            <a:r>
              <a:rPr lang="en-GB" dirty="0" smtClean="0"/>
              <a:t> </a:t>
            </a:r>
            <a:r>
              <a:rPr lang="en-GB" dirty="0" err="1" smtClean="0"/>
              <a:t>collettivo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 </a:t>
            </a:r>
            <a:r>
              <a:rPr lang="en-GB" dirty="0" err="1" smtClean="0"/>
              <a:t>concetti</a:t>
            </a:r>
            <a:r>
              <a:rPr lang="en-GB" dirty="0" smtClean="0"/>
              <a:t> di “</a:t>
            </a:r>
            <a:r>
              <a:rPr lang="en-GB" b="1" dirty="0" err="1" smtClean="0"/>
              <a:t>eccellenza</a:t>
            </a:r>
            <a:r>
              <a:rPr lang="en-GB" dirty="0" smtClean="0"/>
              <a:t>” e di </a:t>
            </a:r>
            <a:r>
              <a:rPr lang="en-GB" b="1" dirty="0" smtClean="0"/>
              <a:t>“</a:t>
            </a:r>
            <a:r>
              <a:rPr lang="en-GB" b="1" dirty="0" err="1" smtClean="0"/>
              <a:t>merito</a:t>
            </a:r>
            <a:r>
              <a:rPr lang="en-GB" b="1" dirty="0" smtClean="0"/>
              <a:t>”</a:t>
            </a:r>
            <a:r>
              <a:rPr lang="en-GB" dirty="0" smtClean="0"/>
              <a:t>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autoreferenziali</a:t>
            </a:r>
            <a:r>
              <a:rPr lang="en-GB" dirty="0" smtClean="0"/>
              <a:t> e non </a:t>
            </a:r>
            <a:r>
              <a:rPr lang="en-GB" dirty="0" err="1" smtClean="0"/>
              <a:t>scevri</a:t>
            </a:r>
            <a:r>
              <a:rPr lang="en-GB" dirty="0" smtClean="0"/>
              <a:t> da </a:t>
            </a:r>
            <a:r>
              <a:rPr lang="en-GB" dirty="0" err="1" smtClean="0"/>
              <a:t>condizionamenti</a:t>
            </a:r>
            <a:r>
              <a:rPr lang="en-GB" dirty="0" smtClean="0"/>
              <a:t>, </a:t>
            </a:r>
            <a:r>
              <a:rPr lang="en-GB" dirty="0" err="1" smtClean="0"/>
              <a:t>anche</a:t>
            </a:r>
            <a:r>
              <a:rPr lang="en-GB" dirty="0" smtClean="0"/>
              <a:t> di </a:t>
            </a:r>
            <a:r>
              <a:rPr lang="en-GB" dirty="0" err="1" smtClean="0"/>
              <a:t>genere</a:t>
            </a:r>
            <a:r>
              <a:rPr lang="en-GB" dirty="0" smtClean="0"/>
              <a:t>…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… in </a:t>
            </a:r>
            <a:r>
              <a:rPr lang="en-GB" dirty="0" err="1" smtClean="0"/>
              <a:t>Spagna</a:t>
            </a:r>
            <a:r>
              <a:rPr lang="en-GB" dirty="0" smtClean="0"/>
              <a:t>, </a:t>
            </a:r>
            <a:r>
              <a:rPr lang="en-GB" dirty="0" err="1" smtClean="0"/>
              <a:t>statisticamente</a:t>
            </a:r>
            <a:r>
              <a:rPr lang="en-GB" dirty="0" smtClean="0"/>
              <a:t> un </a:t>
            </a:r>
            <a:r>
              <a:rPr lang="en-GB" dirty="0" err="1" smtClean="0"/>
              <a:t>uomo</a:t>
            </a:r>
            <a:r>
              <a:rPr lang="en-GB" dirty="0" smtClean="0"/>
              <a:t> </a:t>
            </a:r>
            <a:r>
              <a:rPr lang="en-GB" b="1" dirty="0" smtClean="0"/>
              <a:t>ha </a:t>
            </a:r>
            <a:r>
              <a:rPr lang="en-GB" b="1" dirty="0" err="1" smtClean="0"/>
              <a:t>più</a:t>
            </a:r>
            <a:r>
              <a:rPr lang="en-GB" b="1" dirty="0" smtClean="0"/>
              <a:t> del </a:t>
            </a:r>
            <a:r>
              <a:rPr lang="en-GB" b="1" dirty="0" err="1" smtClean="0"/>
              <a:t>doppio</a:t>
            </a:r>
            <a:r>
              <a:rPr lang="en-GB" b="1" dirty="0" smtClean="0"/>
              <a:t> </a:t>
            </a:r>
            <a:r>
              <a:rPr lang="en-GB" dirty="0" smtClean="0"/>
              <a:t>di </a:t>
            </a:r>
            <a:r>
              <a:rPr lang="en-GB" dirty="0" err="1" smtClean="0"/>
              <a:t>possibilità</a:t>
            </a:r>
            <a:r>
              <a:rPr lang="en-GB" dirty="0" smtClean="0"/>
              <a:t> di </a:t>
            </a:r>
            <a:r>
              <a:rPr lang="en-GB" dirty="0" err="1" smtClean="0"/>
              <a:t>diventare</a:t>
            </a:r>
            <a:r>
              <a:rPr lang="en-GB" dirty="0" smtClean="0"/>
              <a:t> prof. </a:t>
            </a:r>
            <a:r>
              <a:rPr lang="en-GB" dirty="0" err="1" smtClean="0"/>
              <a:t>ordinario</a:t>
            </a:r>
            <a:r>
              <a:rPr lang="en-GB" dirty="0" smtClean="0"/>
              <a:t> di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omologa</a:t>
            </a:r>
            <a:r>
              <a:rPr lang="en-GB" dirty="0" smtClean="0"/>
              <a:t> donna (</a:t>
            </a:r>
            <a:r>
              <a:rPr lang="en-GB" dirty="0" err="1" smtClean="0"/>
              <a:t>Ist</a:t>
            </a:r>
            <a:r>
              <a:rPr lang="en-GB" dirty="0" smtClean="0"/>
              <a:t>. </a:t>
            </a:r>
            <a:r>
              <a:rPr lang="en-GB" dirty="0" err="1" smtClean="0"/>
              <a:t>Mujer</a:t>
            </a:r>
            <a:r>
              <a:rPr lang="en-GB" dirty="0" smtClean="0"/>
              <a:t>, 2014)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2900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Sesso</a:t>
            </a:r>
            <a:r>
              <a:rPr lang="en-GB" dirty="0" smtClean="0"/>
              <a:t> o </a:t>
            </a:r>
            <a:r>
              <a:rPr lang="en-GB" dirty="0" err="1" smtClean="0"/>
              <a:t>genere</a:t>
            </a:r>
            <a:r>
              <a:rPr lang="en-GB" dirty="0" smtClean="0"/>
              <a:t>?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 smtClean="0"/>
              <a:t>Natura</a:t>
            </a:r>
            <a:r>
              <a:rPr lang="en-GB" dirty="0" smtClean="0"/>
              <a:t> o </a:t>
            </a:r>
            <a:r>
              <a:rPr lang="en-GB" dirty="0" err="1" smtClean="0"/>
              <a:t>cultura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Assoluto</a:t>
            </a:r>
            <a:r>
              <a:rPr lang="en-GB" dirty="0" smtClean="0"/>
              <a:t> o  </a:t>
            </a:r>
            <a:r>
              <a:rPr lang="en-GB" dirty="0" err="1" smtClean="0"/>
              <a:t>relativo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Innato</a:t>
            </a:r>
            <a:r>
              <a:rPr lang="en-GB" dirty="0" smtClean="0"/>
              <a:t> o </a:t>
            </a:r>
            <a:r>
              <a:rPr lang="en-GB" dirty="0" err="1" smtClean="0"/>
              <a:t>appreso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Determinato</a:t>
            </a:r>
            <a:r>
              <a:rPr lang="en-GB" dirty="0" smtClean="0"/>
              <a:t> o </a:t>
            </a:r>
            <a:r>
              <a:rPr lang="en-GB" dirty="0" err="1" smtClean="0"/>
              <a:t>llibero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err="1" smtClean="0"/>
              <a:t>Binario</a:t>
            </a:r>
            <a:r>
              <a:rPr lang="en-GB" dirty="0" smtClean="0"/>
              <a:t> </a:t>
            </a:r>
            <a:r>
              <a:rPr lang="en-GB" dirty="0" smtClean="0"/>
              <a:t>o </a:t>
            </a:r>
            <a:r>
              <a:rPr lang="en-GB" dirty="0" err="1" smtClean="0"/>
              <a:t>molteplice</a:t>
            </a:r>
            <a:r>
              <a:rPr lang="en-GB" dirty="0" smtClean="0"/>
              <a:t>? </a:t>
            </a:r>
          </a:p>
          <a:p>
            <a:endParaRPr lang="en-GB" dirty="0" smtClean="0"/>
          </a:p>
          <a:p>
            <a:r>
              <a:rPr lang="en-GB" dirty="0" err="1" smtClean="0"/>
              <a:t>Uovo</a:t>
            </a:r>
            <a:r>
              <a:rPr lang="en-GB" dirty="0" smtClean="0"/>
              <a:t> </a:t>
            </a:r>
            <a:r>
              <a:rPr lang="en-GB" dirty="0"/>
              <a:t>o </a:t>
            </a:r>
            <a:r>
              <a:rPr lang="en-GB" dirty="0" err="1"/>
              <a:t>gallina</a:t>
            </a:r>
            <a:r>
              <a:rPr lang="en-GB" dirty="0"/>
              <a:t>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8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Pregiudizi inconsci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Una scienziata con figli è percepita come meno competente di uno scienziato che ha figli</a:t>
            </a:r>
          </a:p>
          <a:p>
            <a:r>
              <a:rPr lang="it-IT" dirty="0"/>
              <a:t>La “minaccia dello stereotipo” può peggiorare la qualità delle </a:t>
            </a:r>
            <a:r>
              <a:rPr lang="it-IT" dirty="0" smtClean="0"/>
              <a:t>prestazioni</a:t>
            </a:r>
          </a:p>
          <a:p>
            <a:r>
              <a:rPr lang="it-IT" dirty="0" smtClean="0"/>
              <a:t>Auto-svalutazione, auto-esclusione: </a:t>
            </a:r>
          </a:p>
          <a:p>
            <a:r>
              <a:rPr lang="it-IT" dirty="0" smtClean="0"/>
              <a:t>Si sceglie ciò che ci pare socialmente accettabile, non ciò che ci interessa davvero</a:t>
            </a:r>
          </a:p>
          <a:p>
            <a:r>
              <a:rPr lang="it-IT" dirty="0" smtClean="0"/>
              <a:t>Ambienti poco “accoglienti”</a:t>
            </a:r>
          </a:p>
        </p:txBody>
      </p:sp>
    </p:spTree>
    <p:extLst>
      <p:ext uri="{BB962C8B-B14F-4D97-AF65-F5344CB8AC3E}">
        <p14:creationId xmlns:p14="http://schemas.microsoft.com/office/powerpoint/2010/main" val="286997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Tanti piccoli ostacoli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…Fanno una montagna</a:t>
            </a:r>
          </a:p>
          <a:p>
            <a:endParaRPr lang="it-IT" dirty="0"/>
          </a:p>
          <a:p>
            <a:r>
              <a:rPr lang="it-IT" dirty="0"/>
              <a:t>S</a:t>
            </a:r>
            <a:r>
              <a:rPr lang="it-IT" dirty="0" smtClean="0"/>
              <a:t>vantaggio cumulativo</a:t>
            </a:r>
          </a:p>
          <a:p>
            <a:endParaRPr lang="it-IT" dirty="0"/>
          </a:p>
          <a:p>
            <a:r>
              <a:rPr lang="it-IT" dirty="0" smtClean="0"/>
              <a:t>Effetto “Matteo” e effetto “</a:t>
            </a:r>
            <a:r>
              <a:rPr lang="it-IT" dirty="0" err="1" smtClean="0"/>
              <a:t>Matilda</a:t>
            </a:r>
            <a:r>
              <a:rPr lang="it-IT" dirty="0" smtClean="0"/>
              <a:t>” 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pPr marL="114300" indent="0">
              <a:buNone/>
            </a:pPr>
            <a:r>
              <a:rPr lang="it-IT" dirty="0"/>
              <a:t>Robert K. </a:t>
            </a:r>
            <a:r>
              <a:rPr lang="it-IT" dirty="0" err="1"/>
              <a:t>Merton</a:t>
            </a:r>
            <a:r>
              <a:rPr lang="it-IT" dirty="0"/>
              <a:t>, The Matthew </a:t>
            </a:r>
            <a:r>
              <a:rPr lang="it-IT" dirty="0" err="1"/>
              <a:t>Effect</a:t>
            </a:r>
            <a:r>
              <a:rPr lang="it-IT" dirty="0"/>
              <a:t> in Science (PDF), in Science, 159 (3810), 1968, pp. 56–63</a:t>
            </a:r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7754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rcRect t="23428" b="234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9479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Agiscono a vari livelli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Sia </a:t>
            </a:r>
            <a:r>
              <a:rPr lang="it-IT" dirty="0"/>
              <a:t>le donne che gli uomini sono </a:t>
            </a:r>
            <a:r>
              <a:rPr lang="it-IT" dirty="0" smtClean="0"/>
              <a:t>più </a:t>
            </a:r>
            <a:r>
              <a:rPr lang="it-IT" dirty="0"/>
              <a:t>propensi ad assumere un candidato uomo di </a:t>
            </a:r>
            <a:r>
              <a:rPr lang="it-IT" dirty="0" smtClean="0"/>
              <a:t>una candidata donna, </a:t>
            </a:r>
            <a:r>
              <a:rPr lang="it-IT" dirty="0"/>
              <a:t>a parità di curriculum accademico</a:t>
            </a:r>
          </a:p>
          <a:p>
            <a:r>
              <a:rPr lang="it-IT" dirty="0" smtClean="0"/>
              <a:t>Anche gli studenti tendono a valutare i prof uomini come più competenti</a:t>
            </a:r>
          </a:p>
          <a:p>
            <a:r>
              <a:rPr lang="it-IT" dirty="0" smtClean="0"/>
              <a:t>Lettere di referenze che rafforzano idee stereotipe</a:t>
            </a:r>
          </a:p>
          <a:p>
            <a:r>
              <a:rPr lang="it-IT" dirty="0" smtClean="0"/>
              <a:t>I processi di valutazione “ristretti”, spesso basati su reti informali, </a:t>
            </a:r>
            <a:r>
              <a:rPr lang="it-IT" dirty="0"/>
              <a:t> </a:t>
            </a:r>
            <a:r>
              <a:rPr lang="it-IT" dirty="0" smtClean="0"/>
              <a:t>tendono a escludere le donne competenti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8424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ia">
  <a:themeElements>
    <a:clrScheme name="Farmaci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Farmacia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1782</Words>
  <Application>Microsoft Macintosh PowerPoint</Application>
  <PresentationFormat>Presentazione su schermo (4:3)</PresentationFormat>
  <Paragraphs>233</Paragraphs>
  <Slides>26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Farmacia</vt:lpstr>
      <vt:lpstr>PERCHE’ I “GENDER GAPS” NELLA RICERCA:  evidenze E CAUSE</vt:lpstr>
      <vt:lpstr>Pari opportunità?</vt:lpstr>
      <vt:lpstr>Gli stereotipi , i ruoli di genere, la leadership</vt:lpstr>
      <vt:lpstr>L’ESPERIENZA E LA RICERCA CI  dicono che…</vt:lpstr>
      <vt:lpstr>Sesso o genere? </vt:lpstr>
      <vt:lpstr>Pregiudizi inconsci</vt:lpstr>
      <vt:lpstr>Tanti piccoli ostacoli</vt:lpstr>
      <vt:lpstr>Presentazione di PowerPoint</vt:lpstr>
      <vt:lpstr>Agiscono a vari livelli</vt:lpstr>
      <vt:lpstr>2. Scienza e famiglia</vt:lpstr>
      <vt:lpstr>Scienza e famiglia</vt:lpstr>
      <vt:lpstr>Che fare?</vt:lpstr>
      <vt:lpstr>Livelli di azione</vt:lpstr>
      <vt:lpstr>Azioni strutturali (1)</vt:lpstr>
      <vt:lpstr>Azioni strutturali (1)</vt:lpstr>
      <vt:lpstr>Azioni strutturali (2)</vt:lpstr>
      <vt:lpstr>Azioni strutturali (3)</vt:lpstr>
      <vt:lpstr>AZIONI STRUTTURALI (4)</vt:lpstr>
      <vt:lpstr>B. Azioni “gender specific”</vt:lpstr>
      <vt:lpstr>3. Che ruolo per le singole persone?</vt:lpstr>
      <vt:lpstr>Tenere a bada gli stereotipi</vt:lpstr>
      <vt:lpstr>Consapevolezza di se’</vt:lpstr>
      <vt:lpstr>DONNE E POTERE</vt:lpstr>
      <vt:lpstr>UOMINI E MASCOLINITà</vt:lpstr>
      <vt:lpstr>ENTRARE IN UNA PROSPETTIVA DI CRESCITA</vt:lpstr>
      <vt:lpstr>Consapevolezza degli altri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VALORIZZARE LE DIFFERENZE</dc:title>
  <dc:creator>Benedetta Magri</dc:creator>
  <cp:lastModifiedBy>AB</cp:lastModifiedBy>
  <cp:revision>19</cp:revision>
  <dcterms:created xsi:type="dcterms:W3CDTF">2016-04-27T07:28:41Z</dcterms:created>
  <dcterms:modified xsi:type="dcterms:W3CDTF">2017-01-20T14:34:24Z</dcterms:modified>
</cp:coreProperties>
</file>