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2"/>
  </p:notesMasterIdLst>
  <p:sldIdLst>
    <p:sldId id="256" r:id="rId2"/>
    <p:sldId id="257" r:id="rId3"/>
    <p:sldId id="348" r:id="rId4"/>
    <p:sldId id="313" r:id="rId5"/>
    <p:sldId id="316" r:id="rId6"/>
    <p:sldId id="353" r:id="rId7"/>
    <p:sldId id="342" r:id="rId8"/>
    <p:sldId id="347" r:id="rId9"/>
    <p:sldId id="346" r:id="rId10"/>
    <p:sldId id="345" r:id="rId11"/>
    <p:sldId id="317" r:id="rId12"/>
    <p:sldId id="318" r:id="rId13"/>
    <p:sldId id="349" r:id="rId14"/>
    <p:sldId id="354" r:id="rId15"/>
    <p:sldId id="271" r:id="rId16"/>
    <p:sldId id="276" r:id="rId17"/>
    <p:sldId id="270" r:id="rId18"/>
    <p:sldId id="258" r:id="rId19"/>
    <p:sldId id="322" r:id="rId20"/>
    <p:sldId id="335" r:id="rId21"/>
    <p:sldId id="324" r:id="rId22"/>
    <p:sldId id="325" r:id="rId23"/>
    <p:sldId id="337" r:id="rId24"/>
    <p:sldId id="328" r:id="rId25"/>
    <p:sldId id="338" r:id="rId26"/>
    <p:sldId id="339" r:id="rId27"/>
    <p:sldId id="340" r:id="rId28"/>
    <p:sldId id="329" r:id="rId29"/>
    <p:sldId id="334" r:id="rId30"/>
    <p:sldId id="331" r:id="rId3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9797" autoAdjust="0"/>
  </p:normalViewPr>
  <p:slideViewPr>
    <p:cSldViewPr snapToGrid="0" snapToObjects="1">
      <p:cViewPr>
        <p:scale>
          <a:sx n="85" d="100"/>
          <a:sy n="85" d="100"/>
        </p:scale>
        <p:origin x="-46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nedettamagri:Documents:03.%20WORK:GENIS%20LAB:INFN%20Gender%20BAlance%202014:dottorati%20in%20italia%20MIUR%20dat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nedettamagri:Desktop:E459243%20INFN%20(Rome%2027-28%20April):TRAINING%20MATERIALS:STATISTICHE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nedettamagri:Documents:03.%20WORK:GENIS%20LAB:INFN%20Gender%20BAlance%202014:Cartella%20di%20lavoro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nedettamagri:Documents:03.%20WORK:GENIS%20LAB:INFN%20Gender%20BAlance%202014:Cartella%20di%20lavoro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Premi</a:t>
            </a:r>
            <a:r>
              <a:rPr lang="it-IT" baseline="0"/>
              <a:t> Nobel - donne e uomini</a:t>
            </a:r>
            <a:endParaRPr lang="it-IT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Foglio3!$N$7</c:f>
              <c:strCache>
                <c:ptCount val="1"/>
                <c:pt idx="0">
                  <c:v>Women</c:v>
                </c:pt>
              </c:strCache>
            </c:strRef>
          </c:tx>
          <c:cat>
            <c:strRef>
              <c:f>Foglio3!$M$8:$M$13</c:f>
              <c:strCache>
                <c:ptCount val="6"/>
                <c:pt idx="0">
                  <c:v>Peace</c:v>
                </c:pt>
                <c:pt idx="1">
                  <c:v>Literature</c:v>
                </c:pt>
                <c:pt idx="2">
                  <c:v>Medicine</c:v>
                </c:pt>
                <c:pt idx="3">
                  <c:v>Chemistry</c:v>
                </c:pt>
                <c:pt idx="4">
                  <c:v>Physics</c:v>
                </c:pt>
                <c:pt idx="5">
                  <c:v>Economic Sciences</c:v>
                </c:pt>
              </c:strCache>
            </c:strRef>
          </c:cat>
          <c:val>
            <c:numRef>
              <c:f>Foglio3!$N$8:$N$13</c:f>
              <c:numCache>
                <c:formatCode>General</c:formatCode>
                <c:ptCount val="6"/>
                <c:pt idx="0">
                  <c:v>16.0</c:v>
                </c:pt>
                <c:pt idx="1">
                  <c:v>13.0</c:v>
                </c:pt>
                <c:pt idx="2">
                  <c:v>11.0</c:v>
                </c:pt>
                <c:pt idx="3">
                  <c:v>4.0</c:v>
                </c:pt>
                <c:pt idx="4">
                  <c:v>2.0</c:v>
                </c:pt>
                <c:pt idx="5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Foglio3!$O$7</c:f>
              <c:strCache>
                <c:ptCount val="1"/>
                <c:pt idx="0">
                  <c:v>Number of Laureates</c:v>
                </c:pt>
              </c:strCache>
            </c:strRef>
          </c:tx>
          <c:cat>
            <c:strRef>
              <c:f>Foglio3!$M$8:$M$13</c:f>
              <c:strCache>
                <c:ptCount val="6"/>
                <c:pt idx="0">
                  <c:v>Peace</c:v>
                </c:pt>
                <c:pt idx="1">
                  <c:v>Literature</c:v>
                </c:pt>
                <c:pt idx="2">
                  <c:v>Medicine</c:v>
                </c:pt>
                <c:pt idx="3">
                  <c:v>Chemistry</c:v>
                </c:pt>
                <c:pt idx="4">
                  <c:v>Physics</c:v>
                </c:pt>
                <c:pt idx="5">
                  <c:v>Economic Sciences</c:v>
                </c:pt>
              </c:strCache>
            </c:strRef>
          </c:cat>
          <c:val>
            <c:numRef>
              <c:f>Foglio3!$O$8:$O$13</c:f>
              <c:numCache>
                <c:formatCode>General</c:formatCode>
                <c:ptCount val="6"/>
                <c:pt idx="0">
                  <c:v>128.0</c:v>
                </c:pt>
                <c:pt idx="1">
                  <c:v>111.0</c:v>
                </c:pt>
                <c:pt idx="2">
                  <c:v>207.0</c:v>
                </c:pt>
                <c:pt idx="3">
                  <c:v>169.0</c:v>
                </c:pt>
                <c:pt idx="4">
                  <c:v>199.0</c:v>
                </c:pt>
                <c:pt idx="5">
                  <c:v>75.0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8014952"/>
        <c:axId val="2118016824"/>
      </c:lineChart>
      <c:catAx>
        <c:axId val="2118014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2118016824"/>
        <c:crosses val="autoZero"/>
        <c:auto val="1"/>
        <c:lblAlgn val="ctr"/>
        <c:lblOffset val="100"/>
        <c:noMultiLvlLbl val="0"/>
      </c:catAx>
      <c:valAx>
        <c:axId val="2118016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180149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Foglio1!$B$2</c:f>
              <c:strCache>
                <c:ptCount val="1"/>
                <c:pt idx="0">
                  <c:v>ITALY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Foglio1!$A$3:$A$9</c:f>
              <c:strCache>
                <c:ptCount val="7"/>
                <c:pt idx="0">
                  <c:v>UNIV. PHD</c:v>
                </c:pt>
                <c:pt idx="1">
                  <c:v>RETTORI </c:v>
                </c:pt>
                <c:pt idx="2">
                  <c:v>BOARD MEMBERS</c:v>
                </c:pt>
                <c:pt idx="3">
                  <c:v>GRADE A</c:v>
                </c:pt>
                <c:pt idx="4">
                  <c:v>GRADE B</c:v>
                </c:pt>
                <c:pt idx="5">
                  <c:v>GRADE C</c:v>
                </c:pt>
                <c:pt idx="6">
                  <c:v>GRADE D</c:v>
                </c:pt>
              </c:strCache>
            </c:strRef>
          </c:cat>
          <c:val>
            <c:numRef>
              <c:f>Foglio1!$B$3:$B$9</c:f>
              <c:numCache>
                <c:formatCode>General</c:formatCode>
                <c:ptCount val="7"/>
                <c:pt idx="0">
                  <c:v>7.5</c:v>
                </c:pt>
                <c:pt idx="1">
                  <c:v>23.2</c:v>
                </c:pt>
                <c:pt idx="2">
                  <c:v>35.0</c:v>
                </c:pt>
                <c:pt idx="3">
                  <c:v>21.1</c:v>
                </c:pt>
                <c:pt idx="4">
                  <c:v>35.0</c:v>
                </c:pt>
                <c:pt idx="5">
                  <c:v>45.1</c:v>
                </c:pt>
                <c:pt idx="6">
                  <c:v>50.3</c:v>
                </c:pt>
              </c:numCache>
            </c:numRef>
          </c:val>
        </c:ser>
        <c:ser>
          <c:idx val="1"/>
          <c:order val="1"/>
          <c:tx>
            <c:strRef>
              <c:f>Foglio1!$C$2</c:f>
              <c:strCache>
                <c:ptCount val="1"/>
                <c:pt idx="0">
                  <c:v>EU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Foglio1!$A$3:$A$9</c:f>
              <c:strCache>
                <c:ptCount val="7"/>
                <c:pt idx="0">
                  <c:v>UNIV. PHD</c:v>
                </c:pt>
                <c:pt idx="1">
                  <c:v>RETTORI </c:v>
                </c:pt>
                <c:pt idx="2">
                  <c:v>BOARD MEMBERS</c:v>
                </c:pt>
                <c:pt idx="3">
                  <c:v>GRADE A</c:v>
                </c:pt>
                <c:pt idx="4">
                  <c:v>GRADE B</c:v>
                </c:pt>
                <c:pt idx="5">
                  <c:v>GRADE C</c:v>
                </c:pt>
                <c:pt idx="6">
                  <c:v>GRADE D</c:v>
                </c:pt>
              </c:strCache>
            </c:strRef>
          </c:cat>
          <c:val>
            <c:numRef>
              <c:f>Foglio1!$C$3:$C$9</c:f>
              <c:numCache>
                <c:formatCode>General</c:formatCode>
                <c:ptCount val="7"/>
                <c:pt idx="0">
                  <c:v>15.0</c:v>
                </c:pt>
                <c:pt idx="1">
                  <c:v>20.1</c:v>
                </c:pt>
                <c:pt idx="2">
                  <c:v>28.0</c:v>
                </c:pt>
                <c:pt idx="3">
                  <c:v>20.9</c:v>
                </c:pt>
                <c:pt idx="4">
                  <c:v>37.1</c:v>
                </c:pt>
                <c:pt idx="5">
                  <c:v>45.4</c:v>
                </c:pt>
                <c:pt idx="6">
                  <c:v>46.9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393448"/>
        <c:axId val="2117390456"/>
      </c:barChart>
      <c:catAx>
        <c:axId val="211739344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7390456"/>
        <c:crosses val="autoZero"/>
        <c:auto val="1"/>
        <c:lblAlgn val="ctr"/>
        <c:lblOffset val="100"/>
        <c:noMultiLvlLbl val="0"/>
      </c:catAx>
      <c:valAx>
        <c:axId val="2117390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7393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ACCESSO AI FONDI - ITALIA 2002 E 2010 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chemeClr val="lt1"/>
        </a:solidFill>
        <a:ln w="25400" cap="flat" cmpd="sng" algn="ctr">
          <a:solidFill>
            <a:schemeClr val="accent1">
              <a:shade val="80000"/>
            </a:schemeClr>
          </a:solidFill>
          <a:prstDash val="solid"/>
        </a:ln>
        <a:effectLst/>
      </c:spPr>
    </c:sideWall>
    <c:backWall>
      <c:thickness val="0"/>
      <c:spPr>
        <a:solidFill>
          <a:schemeClr val="lt1"/>
        </a:solidFill>
        <a:ln w="25400" cap="flat" cmpd="sng" algn="ctr">
          <a:solidFill>
            <a:schemeClr val="accent1">
              <a:shade val="80000"/>
            </a:schemeClr>
          </a:solidFill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0.0"/>
          <c:y val="0.191100932236607"/>
          <c:w val="0.954244304926372"/>
          <c:h val="0.6695900533202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Foglio1!$D$19</c:f>
              <c:strCache>
                <c:ptCount val="1"/>
                <c:pt idx="0">
                  <c:v>2002</c:v>
                </c:pt>
              </c:strCache>
            </c:strRef>
          </c:tx>
          <c:invertIfNegative val="0"/>
          <c:cat>
            <c:multiLvlStrRef>
              <c:f>Foglio1!$E$17:$H$18</c:f>
              <c:multiLvlStrCache>
                <c:ptCount val="4"/>
                <c:lvl>
                  <c:pt idx="0">
                    <c:v>w</c:v>
                  </c:pt>
                  <c:pt idx="1">
                    <c:v>m</c:v>
                  </c:pt>
                  <c:pt idx="2">
                    <c:v>w</c:v>
                  </c:pt>
                  <c:pt idx="3">
                    <c:v>m</c:v>
                  </c:pt>
                </c:lvl>
                <c:lvl>
                  <c:pt idx="0">
                    <c:v>BENEFICIARIES</c:v>
                  </c:pt>
                  <c:pt idx="2">
                    <c:v>APPLICANTS</c:v>
                  </c:pt>
                </c:lvl>
              </c:multiLvlStrCache>
            </c:multiLvlStrRef>
          </c:cat>
          <c:val>
            <c:numRef>
              <c:f>Foglio1!$E$19:$H$19</c:f>
              <c:numCache>
                <c:formatCode>General</c:formatCode>
                <c:ptCount val="4"/>
                <c:pt idx="0">
                  <c:v>117.0</c:v>
                </c:pt>
                <c:pt idx="1">
                  <c:v>740.0</c:v>
                </c:pt>
                <c:pt idx="2">
                  <c:v>374.0</c:v>
                </c:pt>
                <c:pt idx="3">
                  <c:v>2044.0</c:v>
                </c:pt>
              </c:numCache>
            </c:numRef>
          </c:val>
        </c:ser>
        <c:ser>
          <c:idx val="1"/>
          <c:order val="1"/>
          <c:tx>
            <c:strRef>
              <c:f>Foglio1!$D$21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multiLvlStrRef>
              <c:f>Foglio1!$E$17:$H$18</c:f>
              <c:multiLvlStrCache>
                <c:ptCount val="4"/>
                <c:lvl>
                  <c:pt idx="0">
                    <c:v>w</c:v>
                  </c:pt>
                  <c:pt idx="1">
                    <c:v>m</c:v>
                  </c:pt>
                  <c:pt idx="2">
                    <c:v>w</c:v>
                  </c:pt>
                  <c:pt idx="3">
                    <c:v>m</c:v>
                  </c:pt>
                </c:lvl>
                <c:lvl>
                  <c:pt idx="0">
                    <c:v>BENEFICIARIES</c:v>
                  </c:pt>
                  <c:pt idx="2">
                    <c:v>APPLICANTS</c:v>
                  </c:pt>
                </c:lvl>
              </c:multiLvlStrCache>
            </c:multiLvlStrRef>
          </c:cat>
          <c:val>
            <c:numRef>
              <c:f>Foglio1!$E$21:$H$21</c:f>
              <c:numCache>
                <c:formatCode>General</c:formatCode>
                <c:ptCount val="4"/>
                <c:pt idx="0">
                  <c:v>107.0</c:v>
                </c:pt>
                <c:pt idx="1">
                  <c:v>436.0</c:v>
                </c:pt>
                <c:pt idx="2">
                  <c:v>929.0</c:v>
                </c:pt>
                <c:pt idx="3">
                  <c:v>2967.0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20007576"/>
        <c:axId val="2120004584"/>
        <c:axId val="0"/>
      </c:bar3DChart>
      <c:valAx>
        <c:axId val="2120004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0007576"/>
        <c:crosses val="autoZero"/>
        <c:crossBetween val="between"/>
      </c:valAx>
      <c:catAx>
        <c:axId val="212000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20004584"/>
        <c:crosses val="autoZero"/>
        <c:auto val="1"/>
        <c:lblAlgn val="ctr"/>
        <c:lblOffset val="100"/>
        <c:noMultiLvlLbl val="0"/>
      </c:catAx>
      <c:spPr>
        <a:solidFill>
          <a:schemeClr val="lt1"/>
        </a:solidFill>
        <a:ln w="25400" cap="flat" cmpd="sng" algn="ctr">
          <a:solidFill>
            <a:schemeClr val="accent1">
              <a:shade val="80000"/>
            </a:schemeClr>
          </a:solidFill>
          <a:prstDash val="solid"/>
        </a:ln>
        <a:effectLst/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'[Cartella di lavoro2.xlsx]Foglio1'!$Q$3</c:f>
              <c:strCache>
                <c:ptCount val="1"/>
                <c:pt idx="0">
                  <c:v>w</c:v>
                </c:pt>
              </c:strCache>
            </c:strRef>
          </c:tx>
          <c:invertIfNegative val="0"/>
          <c:cat>
            <c:strRef>
              <c:f>'[Cartella di lavoro2.xlsx]Foglio1'!$O$4:$P$5</c:f>
              <c:strCache>
                <c:ptCount val="2"/>
                <c:pt idx="0">
                  <c:v>2002</c:v>
                </c:pt>
                <c:pt idx="1">
                  <c:v>2010</c:v>
                </c:pt>
              </c:strCache>
            </c:strRef>
          </c:cat>
          <c:val>
            <c:numRef>
              <c:f>'[Cartella di lavoro2.xlsx]Foglio1'!$Q$4:$Q$5</c:f>
              <c:numCache>
                <c:formatCode>0%</c:formatCode>
                <c:ptCount val="2"/>
                <c:pt idx="0">
                  <c:v>0.31283422459893</c:v>
                </c:pt>
                <c:pt idx="1">
                  <c:v>0.115177610333692</c:v>
                </c:pt>
              </c:numCache>
            </c:numRef>
          </c:val>
        </c:ser>
        <c:ser>
          <c:idx val="1"/>
          <c:order val="1"/>
          <c:tx>
            <c:strRef>
              <c:f>'[Cartella di lavoro2.xlsx]Foglio1'!$R$3</c:f>
              <c:strCache>
                <c:ptCount val="1"/>
                <c:pt idx="0">
                  <c:v>m</c:v>
                </c:pt>
              </c:strCache>
            </c:strRef>
          </c:tx>
          <c:invertIfNegative val="0"/>
          <c:cat>
            <c:strRef>
              <c:f>'[Cartella di lavoro2.xlsx]Foglio1'!$O$4:$P$5</c:f>
              <c:strCache>
                <c:ptCount val="2"/>
                <c:pt idx="0">
                  <c:v>2002</c:v>
                </c:pt>
                <c:pt idx="1">
                  <c:v>2010</c:v>
                </c:pt>
              </c:strCache>
            </c:strRef>
          </c:cat>
          <c:val>
            <c:numRef>
              <c:f>'[Cartella di lavoro2.xlsx]Foglio1'!$R$4:$R$5</c:f>
              <c:numCache>
                <c:formatCode>0%</c:formatCode>
                <c:ptCount val="2"/>
                <c:pt idx="0">
                  <c:v>0.362035225048924</c:v>
                </c:pt>
                <c:pt idx="1">
                  <c:v>0.146949780923492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17216696"/>
        <c:axId val="2117213704"/>
      </c:barChart>
      <c:catAx>
        <c:axId val="211721669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17213704"/>
        <c:crosses val="autoZero"/>
        <c:auto val="1"/>
        <c:lblAlgn val="ctr"/>
        <c:lblOffset val="100"/>
        <c:noMultiLvlLbl val="0"/>
      </c:catAx>
      <c:valAx>
        <c:axId val="21172137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21172166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666AA-803E-5E46-8AC4-A7798A736BA4}" type="datetimeFigureOut">
              <a:rPr lang="it-IT" smtClean="0"/>
              <a:t>19/01/17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0A35A-4E2B-A645-8AE9-581080BC4EB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25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researchers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somewhat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men,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disappear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seniority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2003).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academic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life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scientists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likely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patents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men,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productivity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networks,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."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disparity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contract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 time (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Ding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2006). 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disparity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controlling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and career-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(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Whittington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2008).</a:t>
            </a:r>
          </a:p>
          <a:p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patents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assigned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"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generality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score by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measuring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widely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researchers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assigned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generality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patents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named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academic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researchers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slightly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generality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men (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Whittington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2005).</a:t>
            </a:r>
          </a:p>
          <a:p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case with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publications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patents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of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Assessing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worth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patent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commercial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academic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merit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etc.—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challenging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Azoulay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2009).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complicates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attempts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use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patents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indicators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productivity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an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researcher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0A35A-4E2B-A645-8AE9-581080BC4EB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80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Le ragazze rappresentano la maggior parte degli studenti e laureati ISCED 5A</a:t>
            </a:r>
          </a:p>
          <a:p>
            <a:r>
              <a:rPr lang="it-IT" dirty="0" smtClean="0"/>
              <a:t>Si “perdono per strada”:  a livello di dottorato e d’ingresso nella carriera accademica , la quota delle donne scende al di sotto di quello degli uomini .</a:t>
            </a:r>
          </a:p>
          <a:p>
            <a:r>
              <a:rPr lang="it-IT" dirty="0" smtClean="0"/>
              <a:t>A Grado A  oggi solo il 20% sono donne .</a:t>
            </a:r>
          </a:p>
          <a:p>
            <a:r>
              <a:rPr lang="it-IT" dirty="0" smtClean="0"/>
              <a:t>Le donne sono relativamente più presenti degli uomini ai gradi più bassi della carriera accademica .</a:t>
            </a:r>
          </a:p>
          <a:p>
            <a:r>
              <a:rPr lang="it-IT" dirty="0" smtClean="0"/>
              <a:t>Il Glass </a:t>
            </a:r>
            <a:r>
              <a:rPr lang="it-IT" dirty="0" err="1" smtClean="0"/>
              <a:t>Ceiling</a:t>
            </a:r>
            <a:r>
              <a:rPr lang="it-IT" dirty="0" smtClean="0"/>
              <a:t> Index migliora, ma molto lentamente, Dal 2004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0A35A-4E2B-A645-8AE9-581080BC4EB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19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Ph</a:t>
            </a:r>
            <a:r>
              <a:rPr lang="it-IT" dirty="0" smtClean="0"/>
              <a:t> ottenuti, per genere e branca di studio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0A35A-4E2B-A645-8AE9-581080BC4EB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56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Conferenza dei rettori delle Università Italiane,</a:t>
            </a:r>
            <a:r>
              <a:rPr lang="it-IT" baseline="0" dirty="0" smtClean="0"/>
              <a:t> 2014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0A35A-4E2B-A645-8AE9-581080BC4EB5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00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FED5-D993-F54F-A0B3-F5AF057061EC}" type="datetimeFigureOut">
              <a:rPr lang="it-IT" smtClean="0"/>
              <a:t>19/01/17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FED5-D993-F54F-A0B3-F5AF057061EC}" type="datetimeFigureOut">
              <a:rPr lang="it-IT" smtClean="0"/>
              <a:t>19/01/17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C7A2-95B1-284F-8644-2EB322F4FE3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FED5-D993-F54F-A0B3-F5AF057061EC}" type="datetimeFigureOut">
              <a:rPr lang="it-IT" smtClean="0"/>
              <a:t>19/01/17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C7A2-95B1-284F-8644-2EB322F4FE3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magini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534FED5-D993-F54F-A0B3-F5AF057061EC}" type="datetimeFigureOut">
              <a:rPr lang="it-IT" smtClean="0"/>
              <a:t>19/01/17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1CC7A2-95B1-284F-8644-2EB322F4FE3C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FED5-D993-F54F-A0B3-F5AF057061EC}" type="datetimeFigureOut">
              <a:rPr lang="it-IT" smtClean="0"/>
              <a:t>19/01/17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C7A2-95B1-284F-8644-2EB322F4FE3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FED5-D993-F54F-A0B3-F5AF057061EC}" type="datetimeFigureOut">
              <a:rPr lang="it-IT" smtClean="0"/>
              <a:t>19/01/17</a:t>
            </a:fld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C7A2-95B1-284F-8644-2EB322F4FE3C}" type="slidenum">
              <a:rPr lang="it-IT" smtClean="0"/>
              <a:t>‹n.›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FED5-D993-F54F-A0B3-F5AF057061EC}" type="datetimeFigureOut">
              <a:rPr lang="it-IT" smtClean="0"/>
              <a:t>19/01/17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C7A2-95B1-284F-8644-2EB322F4FE3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FED5-D993-F54F-A0B3-F5AF057061EC}" type="datetimeFigureOut">
              <a:rPr lang="it-IT" smtClean="0"/>
              <a:t>19/01/17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C7A2-95B1-284F-8644-2EB322F4FE3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FED5-D993-F54F-A0B3-F5AF057061EC}" type="datetimeFigureOut">
              <a:rPr lang="it-IT" smtClean="0"/>
              <a:t>19/01/17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C7A2-95B1-284F-8644-2EB322F4FE3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FED5-D993-F54F-A0B3-F5AF057061EC}" type="datetimeFigureOut">
              <a:rPr lang="it-IT" smtClean="0"/>
              <a:t>19/01/17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C7A2-95B1-284F-8644-2EB322F4FE3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FED5-D993-F54F-A0B3-F5AF057061EC}" type="datetimeFigureOut">
              <a:rPr lang="it-IT" smtClean="0"/>
              <a:t>19/01/17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C7A2-95B1-284F-8644-2EB322F4FE3C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FED5-D993-F54F-A0B3-F5AF057061EC}" type="datetimeFigureOut">
              <a:rPr lang="it-IT" smtClean="0"/>
              <a:t>19/01/17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C7A2-95B1-284F-8644-2EB322F4FE3C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534FED5-D993-F54F-A0B3-F5AF057061EC}" type="datetimeFigureOut">
              <a:rPr lang="it-IT" smtClean="0"/>
              <a:t>19/01/17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1CC7A2-95B1-284F-8644-2EB322F4FE3C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it-IT" dirty="0" smtClean="0"/>
          </a:p>
          <a:p>
            <a:r>
              <a:rPr lang="it-IT" dirty="0" smtClean="0"/>
              <a:t>Benedetta Magri, </a:t>
            </a:r>
            <a:r>
              <a:rPr lang="it-IT" dirty="0" err="1" smtClean="0"/>
              <a:t>itcilo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VALORIZZARE LE DIFFERENZE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97418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RISPOSTA 2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 smtClean="0"/>
              <a:t>In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percentuale</a:t>
            </a:r>
            <a:r>
              <a:rPr lang="en-GB" dirty="0" smtClean="0"/>
              <a:t> le </a:t>
            </a:r>
            <a:r>
              <a:rPr lang="en-GB" dirty="0" err="1" smtClean="0"/>
              <a:t>troviamo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……..?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 err="1" smtClean="0"/>
              <a:t>Ricercatori</a:t>
            </a:r>
            <a:r>
              <a:rPr lang="en-GB" dirty="0" smtClean="0"/>
              <a:t>		</a:t>
            </a:r>
            <a:r>
              <a:rPr lang="en-GB" dirty="0" smtClean="0">
                <a:solidFill>
                  <a:srgbClr val="FF0000"/>
                </a:solidFill>
              </a:rPr>
              <a:t>22% </a:t>
            </a:r>
            <a:r>
              <a:rPr lang="en-GB" dirty="0" smtClean="0"/>
              <a:t>: 	per 1 donna -&gt; 3,5 </a:t>
            </a:r>
            <a:r>
              <a:rPr lang="en-GB" dirty="0" err="1" smtClean="0"/>
              <a:t>uomini</a:t>
            </a:r>
            <a:endParaRPr lang="en-GB" dirty="0" smtClean="0"/>
          </a:p>
          <a:p>
            <a:pPr marL="114300" indent="0">
              <a:buNone/>
            </a:pPr>
            <a:r>
              <a:rPr lang="en-GB" dirty="0" err="1" smtClean="0"/>
              <a:t>Tecnologi</a:t>
            </a:r>
            <a:r>
              <a:rPr lang="en-GB" dirty="0" smtClean="0"/>
              <a:t>		</a:t>
            </a:r>
            <a:r>
              <a:rPr lang="en-GB" dirty="0" smtClean="0">
                <a:solidFill>
                  <a:srgbClr val="FF0000"/>
                </a:solidFill>
              </a:rPr>
              <a:t>13% </a:t>
            </a:r>
            <a:r>
              <a:rPr lang="en-GB" dirty="0" smtClean="0"/>
              <a:t>: 	per 1 donna -&gt; </a:t>
            </a:r>
            <a:r>
              <a:rPr lang="en-GB" dirty="0" smtClean="0"/>
              <a:t>5,6 </a:t>
            </a:r>
            <a:r>
              <a:rPr lang="en-GB" dirty="0" err="1" smtClean="0"/>
              <a:t>uomini</a:t>
            </a:r>
            <a:endParaRPr lang="en-GB" dirty="0" smtClean="0"/>
          </a:p>
          <a:p>
            <a:pPr marL="114300" indent="0">
              <a:buNone/>
            </a:pPr>
            <a:r>
              <a:rPr lang="en-GB" dirty="0" err="1" smtClean="0"/>
              <a:t>Tecnici</a:t>
            </a:r>
            <a:r>
              <a:rPr lang="en-GB" dirty="0" smtClean="0"/>
              <a:t>		</a:t>
            </a:r>
            <a:r>
              <a:rPr lang="en-GB" dirty="0" smtClean="0">
                <a:solidFill>
                  <a:srgbClr val="FF0000"/>
                </a:solidFill>
              </a:rPr>
              <a:t>5%:</a:t>
            </a:r>
            <a:r>
              <a:rPr lang="en-GB" dirty="0" smtClean="0"/>
              <a:t> 	per 1 donna -&gt; 18 </a:t>
            </a:r>
            <a:r>
              <a:rPr lang="en-GB" dirty="0" err="1" smtClean="0"/>
              <a:t>tecnici</a:t>
            </a:r>
            <a:endParaRPr lang="en-GB" dirty="0" smtClean="0"/>
          </a:p>
          <a:p>
            <a:pPr marL="114300" indent="0">
              <a:buNone/>
            </a:pPr>
            <a:r>
              <a:rPr lang="en-GB" dirty="0" err="1" smtClean="0"/>
              <a:t>Amministrativi</a:t>
            </a:r>
            <a:r>
              <a:rPr lang="en-GB" dirty="0" smtClean="0"/>
              <a:t> 	</a:t>
            </a:r>
            <a:r>
              <a:rPr lang="en-GB" dirty="0" smtClean="0">
                <a:solidFill>
                  <a:srgbClr val="FF0000"/>
                </a:solidFill>
              </a:rPr>
              <a:t>82%</a:t>
            </a:r>
            <a:r>
              <a:rPr lang="en-GB" dirty="0" smtClean="0"/>
              <a:t>: 	per 1 </a:t>
            </a:r>
            <a:r>
              <a:rPr lang="en-GB" dirty="0" err="1" smtClean="0"/>
              <a:t>uomo</a:t>
            </a:r>
            <a:r>
              <a:rPr lang="en-GB" dirty="0" smtClean="0"/>
              <a:t> -&gt; </a:t>
            </a:r>
            <a:r>
              <a:rPr lang="en-GB" dirty="0" smtClean="0"/>
              <a:t>4,5 </a:t>
            </a:r>
            <a:r>
              <a:rPr lang="en-GB" dirty="0" err="1" smtClean="0"/>
              <a:t>donne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59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DOMANDA 3 – IN GRUPPO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it-IT" b="1" dirty="0" smtClean="0"/>
              <a:t>In </a:t>
            </a:r>
            <a:r>
              <a:rPr lang="it-IT" b="1" dirty="0"/>
              <a:t>gruppo, scegliete la risposta corretta</a:t>
            </a:r>
            <a:endParaRPr lang="it-IT" dirty="0"/>
          </a:p>
          <a:p>
            <a:pPr marL="114300" indent="0">
              <a:buNone/>
            </a:pPr>
            <a:r>
              <a:rPr lang="it-IT" dirty="0"/>
              <a:t> </a:t>
            </a:r>
          </a:p>
          <a:p>
            <a:pPr lvl="0"/>
            <a:r>
              <a:rPr lang="it-IT" dirty="0"/>
              <a:t>Tra i ricercatori a tempo indeterminato, la disparità di genere non sta diminuendo in maniera significativa: </a:t>
            </a:r>
            <a:endParaRPr lang="it-IT" dirty="0" smtClean="0"/>
          </a:p>
          <a:p>
            <a:pPr lvl="0"/>
            <a:endParaRPr lang="it-IT" dirty="0"/>
          </a:p>
          <a:p>
            <a:pPr lvl="0"/>
            <a:r>
              <a:rPr lang="it-IT" dirty="0" smtClean="0"/>
              <a:t>le </a:t>
            </a:r>
            <a:r>
              <a:rPr lang="it-IT" dirty="0"/>
              <a:t>donne </a:t>
            </a:r>
            <a:r>
              <a:rPr lang="it-IT" dirty="0" smtClean="0"/>
              <a:t>rappresentano </a:t>
            </a:r>
            <a:r>
              <a:rPr lang="it-IT" b="1" u="sng" dirty="0" smtClean="0"/>
              <a:t>il </a:t>
            </a:r>
            <a:r>
              <a:rPr lang="it-IT" b="1" u="sng" dirty="0"/>
              <a:t>18%/ 22% / 30%</a:t>
            </a:r>
            <a:r>
              <a:rPr lang="it-IT" dirty="0"/>
              <a:t> dei ricercatori sotto i 49 anni, in calo rispetto </a:t>
            </a:r>
            <a:r>
              <a:rPr lang="it-IT" b="1" dirty="0"/>
              <a:t>al </a:t>
            </a:r>
            <a:r>
              <a:rPr lang="it-IT" b="1" u="sng" dirty="0"/>
              <a:t>20% / 26% / 36%</a:t>
            </a:r>
            <a:r>
              <a:rPr lang="it-IT" dirty="0"/>
              <a:t> nella fascia di età tra 50-54.</a:t>
            </a:r>
          </a:p>
          <a:p>
            <a:pPr marL="114300" indent="0">
              <a:buNone/>
            </a:pPr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216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Domanda</a:t>
            </a:r>
            <a:r>
              <a:rPr lang="en-GB" dirty="0" smtClean="0"/>
              <a:t> 3 – in </a:t>
            </a:r>
            <a:r>
              <a:rPr lang="en-GB" dirty="0" err="1" smtClean="0"/>
              <a:t>gruppo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it-IT" dirty="0" smtClean="0"/>
              <a:t>Le </a:t>
            </a:r>
            <a:r>
              <a:rPr lang="it-IT" dirty="0"/>
              <a:t>donne hanno minori probabilità di avanzamenti di carriera e i passaggi avvengono in tempi più lunghi. La probabilità di una donna di essere promossa dirigente di ricerca è </a:t>
            </a:r>
            <a:r>
              <a:rPr lang="it-IT" b="1" u="sng" dirty="0"/>
              <a:t>un terzo / la metà </a:t>
            </a:r>
            <a:r>
              <a:rPr lang="it-IT" dirty="0"/>
              <a:t>di quella di un uomo della stessa età.  Le donne dirigenti di ricerca sono solo </a:t>
            </a:r>
            <a:r>
              <a:rPr lang="it-IT" b="1" u="sng" dirty="0"/>
              <a:t>8 / 12 / 18</a:t>
            </a:r>
            <a:r>
              <a:rPr lang="it-IT" dirty="0"/>
              <a:t> e concentrate in alcune </a:t>
            </a:r>
            <a:r>
              <a:rPr lang="it-IT" dirty="0" smtClean="0"/>
              <a:t>sezioni</a:t>
            </a:r>
            <a:endParaRPr lang="it-IT" dirty="0"/>
          </a:p>
          <a:p>
            <a:endParaRPr lang="it-IT" dirty="0"/>
          </a:p>
          <a:p>
            <a:pPr lvl="0"/>
            <a:r>
              <a:rPr lang="it-IT" dirty="0"/>
              <a:t>Nei servizi (amministrativi, tecnici e delle sicurezze) una donna è responsabile </a:t>
            </a:r>
            <a:r>
              <a:rPr lang="it-IT" b="1" u="sng" dirty="0"/>
              <a:t>nel 10% / 25% / 40%</a:t>
            </a:r>
            <a:r>
              <a:rPr lang="it-IT" u="sng" dirty="0"/>
              <a:t> </a:t>
            </a:r>
            <a:r>
              <a:rPr lang="it-IT" dirty="0"/>
              <a:t>dei casi, ma su 45  reparti ci sono </a:t>
            </a:r>
            <a:r>
              <a:rPr lang="it-IT" b="1" u="sng" dirty="0"/>
              <a:t>una / due / tre</a:t>
            </a:r>
            <a:r>
              <a:rPr lang="it-IT" dirty="0"/>
              <a:t> responsabili donna e nessuna su 11 divisioni.</a:t>
            </a:r>
          </a:p>
          <a:p>
            <a:pPr marL="114300" indent="0">
              <a:buNone/>
            </a:pPr>
            <a:endParaRPr lang="it-IT" dirty="0"/>
          </a:p>
          <a:p>
            <a:pPr lvl="0"/>
            <a:r>
              <a:rPr lang="it-IT" dirty="0"/>
              <a:t>I giovani ricercatori, donne e uomini, sono concentrati nelle posizioni a tempo determinato, dove la percentuale di donne sale al </a:t>
            </a:r>
            <a:r>
              <a:rPr lang="it-IT" b="1" u="sng" dirty="0"/>
              <a:t>23% / 29% / 40%</a:t>
            </a:r>
            <a:r>
              <a:rPr lang="it-IT" dirty="0"/>
              <a:t> 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16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RISPOSTE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it-IT" dirty="0"/>
              <a:t>Tra i ricercatori a tempo indeterminato, la disparità di genere non sta diminuendo in maniera significativa: le donne sono il </a:t>
            </a:r>
            <a:r>
              <a:rPr lang="it-IT" b="1" dirty="0">
                <a:solidFill>
                  <a:srgbClr val="FF0000"/>
                </a:solidFill>
              </a:rPr>
              <a:t>22%</a:t>
            </a:r>
            <a:r>
              <a:rPr lang="it-IT" dirty="0"/>
              <a:t> dei ricercatori sotto i 49 anni, in calo rispetto al </a:t>
            </a:r>
            <a:r>
              <a:rPr lang="it-IT" b="1" dirty="0">
                <a:solidFill>
                  <a:srgbClr val="FF0000"/>
                </a:solidFill>
              </a:rPr>
              <a:t>26% </a:t>
            </a:r>
            <a:r>
              <a:rPr lang="it-IT" dirty="0"/>
              <a:t>nella fascia di età tra 50-54.</a:t>
            </a:r>
          </a:p>
          <a:p>
            <a:pPr lvl="0"/>
            <a:r>
              <a:rPr lang="it-IT" dirty="0"/>
              <a:t>Le donne hanno minori probabilità di avanzamenti di carriera e i passaggi avvengono in tempi più lunghi. La probabilità di una donna di essere promossa dirigente di ricerca è 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la metà </a:t>
            </a:r>
            <a:r>
              <a:rPr lang="it-IT" dirty="0" smtClean="0"/>
              <a:t>di </a:t>
            </a:r>
            <a:r>
              <a:rPr lang="it-IT" dirty="0"/>
              <a:t>quella di un uomo della stessa età.  Le donne dirigenti di ricerca sono solo </a:t>
            </a:r>
            <a:r>
              <a:rPr lang="it-IT" b="1" dirty="0">
                <a:solidFill>
                  <a:srgbClr val="FF0000"/>
                </a:solidFill>
              </a:rPr>
              <a:t>12</a:t>
            </a:r>
            <a:r>
              <a:rPr lang="it-IT" dirty="0"/>
              <a:t> e concentrate in alcune sezioni.</a:t>
            </a:r>
          </a:p>
          <a:p>
            <a:pPr lvl="0"/>
            <a:r>
              <a:rPr lang="it-IT" dirty="0"/>
              <a:t>Nei servizi (amministrativi, tecnici e delle sicurezze) una donna è responsabile nel </a:t>
            </a:r>
            <a:r>
              <a:rPr lang="it-IT" b="1" dirty="0">
                <a:solidFill>
                  <a:srgbClr val="FF0000"/>
                </a:solidFill>
              </a:rPr>
              <a:t>25%</a:t>
            </a:r>
            <a:r>
              <a:rPr lang="it-IT" dirty="0"/>
              <a:t> dei casi, ma su 45  reparti </a:t>
            </a:r>
            <a:r>
              <a:rPr lang="it-IT" dirty="0" smtClean="0"/>
              <a:t>c’è solo </a:t>
            </a:r>
            <a:r>
              <a:rPr lang="it-IT" b="1" dirty="0" smtClean="0">
                <a:solidFill>
                  <a:srgbClr val="FF0000"/>
                </a:solidFill>
              </a:rPr>
              <a:t>una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responsabile</a:t>
            </a:r>
            <a:r>
              <a:rPr lang="it-IT" dirty="0" smtClean="0"/>
              <a:t> </a:t>
            </a:r>
            <a:r>
              <a:rPr lang="it-IT" dirty="0"/>
              <a:t>donna e nessuna su 11 divisioni.</a:t>
            </a:r>
          </a:p>
          <a:p>
            <a:pPr lvl="0"/>
            <a:r>
              <a:rPr lang="it-IT" dirty="0"/>
              <a:t>I giovani ricercatori, donne e uomini, sono concentrati nelle posizioni a tempo determinato, dove la percentuale di donne sale </a:t>
            </a:r>
            <a:r>
              <a:rPr lang="it-IT" b="1" dirty="0">
                <a:solidFill>
                  <a:srgbClr val="FF0000"/>
                </a:solidFill>
              </a:rPr>
              <a:t>al 29%.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65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</a:t>
            </a:r>
            <a:r>
              <a:rPr lang="en-GB" dirty="0" err="1" smtClean="0"/>
              <a:t>dati</a:t>
            </a:r>
            <a:r>
              <a:rPr lang="en-GB" dirty="0"/>
              <a:t> </a:t>
            </a:r>
            <a:r>
              <a:rPr lang="en-GB" dirty="0" smtClean="0"/>
              <a:t>e LE TENDENZE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 smtClean="0"/>
              <a:t>Pari </a:t>
            </a:r>
            <a:r>
              <a:rPr lang="it-IT" dirty="0"/>
              <a:t>opportunità e presenza femminile nella ricerca scientifica: stato dell’arte in Europa, Italia, nella fisica e </a:t>
            </a:r>
            <a:r>
              <a:rPr lang="it-IT" dirty="0" smtClean="0"/>
              <a:t>INFN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 smtClean="0"/>
              <a:t>Alessia Bruni, </a:t>
            </a:r>
            <a:r>
              <a:rPr lang="it-IT" smtClean="0"/>
              <a:t>INFN Bologna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5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0" y="-10015"/>
            <a:ext cx="9062729" cy="7496228"/>
            <a:chOff x="0" y="-30171"/>
            <a:chExt cx="9062729" cy="7496228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6270" y="0"/>
              <a:ext cx="1866459" cy="2639706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6270" y="2343246"/>
              <a:ext cx="1866459" cy="2639706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6270" y="4514756"/>
              <a:ext cx="1866459" cy="2639706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07848" y="4746545"/>
              <a:ext cx="1645732" cy="2327537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8044" y="4783294"/>
              <a:ext cx="1628225" cy="2302775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-30171"/>
              <a:ext cx="1894816" cy="2679811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2396718"/>
              <a:ext cx="1894816" cy="2679811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84961" y="4746545"/>
              <a:ext cx="1922887" cy="2719512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4451178"/>
              <a:ext cx="1894816" cy="2679811"/>
            </a:xfrm>
            <a:prstGeom prst="rect">
              <a:avLst/>
            </a:prstGeom>
          </p:spPr>
        </p:pic>
      </p:grpSp>
      <p:sp>
        <p:nvSpPr>
          <p:cNvPr id="15" name="CasellaDiTesto 14"/>
          <p:cNvSpPr txBox="1"/>
          <p:nvPr/>
        </p:nvSpPr>
        <p:spPr>
          <a:xfrm>
            <a:off x="2209737" y="1336423"/>
            <a:ext cx="4595937" cy="2646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16600" b="1" dirty="0" smtClean="0">
                <a:ln w="1143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197</a:t>
            </a:r>
            <a:endParaRPr lang="it-IT" sz="16600" b="1" dirty="0">
              <a:ln w="11430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55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08946" y="1247708"/>
            <a:ext cx="3603996" cy="1631950"/>
          </a:xfrm>
        </p:spPr>
        <p:txBody>
          <a:bodyPr>
            <a:noAutofit/>
          </a:bodyPr>
          <a:lstStyle/>
          <a:p>
            <a:r>
              <a:rPr lang="it-IT" dirty="0" smtClean="0"/>
              <a:t>1903, Fisica</a:t>
            </a:r>
            <a:br>
              <a:rPr lang="it-IT" dirty="0" smtClean="0"/>
            </a:br>
            <a:r>
              <a:rPr lang="it-IT" dirty="0" smtClean="0"/>
              <a:t>1911, Chimica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 smtClean="0"/>
          </a:p>
          <a:p>
            <a:endParaRPr lang="it-IT" sz="1600" dirty="0"/>
          </a:p>
          <a:p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endParaRPr lang="it-IT" sz="1600" dirty="0"/>
          </a:p>
          <a:p>
            <a:r>
              <a:rPr lang="it-IT" sz="4000" dirty="0" smtClean="0"/>
              <a:t>1963</a:t>
            </a:r>
            <a:r>
              <a:rPr lang="it-IT" sz="4000" dirty="0"/>
              <a:t>, </a:t>
            </a:r>
            <a:r>
              <a:rPr lang="it-IT" sz="4000" dirty="0" smtClean="0"/>
              <a:t>FISICA</a:t>
            </a:r>
            <a:r>
              <a:rPr lang="it-IT" sz="4400" dirty="0"/>
              <a:t/>
            </a:r>
            <a:br>
              <a:rPr lang="it-IT" sz="4400" dirty="0"/>
            </a:br>
            <a:endParaRPr lang="it-IT" sz="4400" dirty="0"/>
          </a:p>
        </p:txBody>
      </p:sp>
      <p:pic>
        <p:nvPicPr>
          <p:cNvPr id="9" name="Segnaposto immagine 8"/>
          <p:cNvPicPr>
            <a:picLocks noGrp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6" b="25396"/>
          <a:stretch>
            <a:fillRect/>
          </a:stretch>
        </p:blipFill>
        <p:spPr bwMode="auto">
          <a:xfrm>
            <a:off x="4627140" y="3449760"/>
            <a:ext cx="4141140" cy="288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egnaposto immagine 7"/>
          <p:cNvPicPr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6" b="25406"/>
          <a:stretch>
            <a:fillRect/>
          </a:stretch>
        </p:blipFill>
        <p:spPr bwMode="auto">
          <a:xfrm>
            <a:off x="4623469" y="358187"/>
            <a:ext cx="4141140" cy="2881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9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164479"/>
              </p:ext>
            </p:extLst>
          </p:nvPr>
        </p:nvGraphicFramePr>
        <p:xfrm>
          <a:off x="665202" y="1189191"/>
          <a:ext cx="7841314" cy="511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177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1. Le disparità nella ricerca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I dati confermano che in EU e negli USA persistono: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 smtClean="0"/>
              <a:t>Segregazione verticale</a:t>
            </a:r>
            <a:endParaRPr lang="it-IT" b="1" dirty="0"/>
          </a:p>
          <a:p>
            <a:r>
              <a:rPr lang="it-IT" b="1" dirty="0" smtClean="0"/>
              <a:t>Segregazione orizzontale</a:t>
            </a:r>
          </a:p>
          <a:p>
            <a:pPr marL="114300" indent="0">
              <a:buNone/>
            </a:pPr>
            <a:endParaRPr lang="it-IT" b="1" dirty="0"/>
          </a:p>
          <a:p>
            <a:r>
              <a:rPr lang="it-IT" dirty="0" smtClean="0"/>
              <a:t>Disparità nell’accesso ai fondi per la ricerca</a:t>
            </a:r>
            <a:endParaRPr lang="it-IT" dirty="0"/>
          </a:p>
          <a:p>
            <a:r>
              <a:rPr lang="it-IT" dirty="0" smtClean="0"/>
              <a:t>Differenziali salariali</a:t>
            </a:r>
            <a:endParaRPr lang="it-IT" dirty="0"/>
          </a:p>
          <a:p>
            <a:r>
              <a:rPr lang="it-IT" dirty="0" smtClean="0"/>
              <a:t>Produttività scientifica: pubblicazioni e brevetti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565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3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9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PROGRAMMA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Oggi </a:t>
            </a:r>
          </a:p>
          <a:p>
            <a:pPr marL="457200" indent="-457200">
              <a:buAutoNum type="arabicPeriod"/>
            </a:pPr>
            <a:r>
              <a:rPr lang="it-IT" dirty="0" smtClean="0"/>
              <a:t>Perché ci interessa il tema?</a:t>
            </a:r>
          </a:p>
          <a:p>
            <a:pPr marL="457200" indent="-457200">
              <a:buAutoNum type="arabicPeriod"/>
            </a:pPr>
            <a:r>
              <a:rPr lang="it-IT" dirty="0" smtClean="0"/>
              <a:t>Che sappiamo sulle questioni di genere nella scienza e nell’INFN? Dati e ricerche </a:t>
            </a:r>
          </a:p>
          <a:p>
            <a:pPr marL="457200" indent="-457200">
              <a:buAutoNum type="arabicPeriod"/>
            </a:pPr>
            <a:r>
              <a:rPr lang="it-IT" dirty="0" smtClean="0"/>
              <a:t>Quali le cause? </a:t>
            </a:r>
          </a:p>
          <a:p>
            <a:pPr marL="457200" indent="-457200">
              <a:buAutoNum type="arabicPeriod"/>
            </a:pPr>
            <a:r>
              <a:rPr lang="it-IT" dirty="0" smtClean="0"/>
              <a:t>Come rispondere</a:t>
            </a:r>
            <a:r>
              <a:rPr lang="it-IT" dirty="0" smtClean="0"/>
              <a:t>? Dal genere alla diversità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Domani </a:t>
            </a:r>
          </a:p>
          <a:p>
            <a:pPr marL="457200" indent="-457200">
              <a:buAutoNum type="arabicPeriod"/>
            </a:pPr>
            <a:r>
              <a:rPr lang="it-IT" dirty="0" smtClean="0"/>
              <a:t>Che fare? Dalle persone alle strutture</a:t>
            </a:r>
          </a:p>
          <a:p>
            <a:pPr marL="457200" indent="-457200">
              <a:buAutoNum type="arabicPeriod"/>
            </a:pPr>
            <a:r>
              <a:rPr lang="it-IT" dirty="0" smtClean="0"/>
              <a:t>Pratiche di gestione della diversità</a:t>
            </a:r>
          </a:p>
          <a:p>
            <a:pPr marL="457200" indent="-457200">
              <a:buAutoNum type="arabicPeriod"/>
            </a:pPr>
            <a:r>
              <a:rPr lang="it-IT" dirty="0" smtClean="0"/>
              <a:t>Piani futuri: il PTAP dell’INFN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26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SEGREG. VERTICALE : % DONNE </a:t>
            </a:r>
            <a:br>
              <a:rPr lang="en-GB" dirty="0" smtClean="0"/>
            </a:br>
            <a:r>
              <a:rPr lang="en-GB" dirty="0" smtClean="0"/>
              <a:t>(SHE FIGURES 2015)</a:t>
            </a:r>
            <a:endParaRPr lang="en-GB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601887"/>
              </p:ext>
            </p:extLst>
          </p:nvPr>
        </p:nvGraphicFramePr>
        <p:xfrm>
          <a:off x="313765" y="1616074"/>
          <a:ext cx="8830235" cy="524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251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“</a:t>
            </a:r>
            <a:r>
              <a:rPr lang="it-IT" dirty="0" err="1" smtClean="0"/>
              <a:t>leaky</a:t>
            </a:r>
            <a:r>
              <a:rPr lang="it-IT" dirty="0" smtClean="0"/>
              <a:t> pipeline”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Donne = maggioranza dei ISCED5</a:t>
            </a:r>
          </a:p>
          <a:p>
            <a:r>
              <a:rPr lang="it-IT" dirty="0" smtClean="0"/>
              <a:t>Si perdono man mano  che si sale nella carriera accademica</a:t>
            </a:r>
          </a:p>
          <a:p>
            <a:r>
              <a:rPr lang="it-IT" dirty="0" smtClean="0"/>
              <a:t>Miglioramenti … adiabatici (?)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06346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91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7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77341" y="2460812"/>
            <a:ext cx="3971365" cy="523043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Segregazione</a:t>
            </a:r>
            <a:r>
              <a:rPr lang="en-GB" dirty="0" smtClean="0"/>
              <a:t> </a:t>
            </a:r>
            <a:r>
              <a:rPr lang="en-GB" dirty="0" err="1" smtClean="0"/>
              <a:t>orizzontale</a:t>
            </a:r>
            <a:endParaRPr lang="en-GB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37846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1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1" y="-3539323"/>
            <a:ext cx="7948456" cy="1349637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10" y="0"/>
            <a:ext cx="7585088" cy="129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6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prstGeom prst="wedgeEllipseCallout">
            <a:avLst/>
          </a:prstGeom>
        </p:spPr>
        <p:txBody>
          <a:bodyPr>
            <a:normAutofit fontScale="90000"/>
          </a:bodyPr>
          <a:lstStyle/>
          <a:p>
            <a:r>
              <a:rPr lang="it-IT" dirty="0" smtClean="0"/>
              <a:t>Segregazione orizzontale: </a:t>
            </a:r>
            <a:r>
              <a:rPr lang="it-IT" dirty="0" err="1" smtClean="0"/>
              <a:t>PhD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9" r="-389"/>
          <a:stretch>
            <a:fillRect/>
          </a:stretch>
        </p:blipFill>
        <p:spPr>
          <a:xfrm>
            <a:off x="203605" y="1567257"/>
            <a:ext cx="8796817" cy="48341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Esplosione 2 7"/>
          <p:cNvSpPr/>
          <p:nvPr/>
        </p:nvSpPr>
        <p:spPr>
          <a:xfrm>
            <a:off x="4446310" y="5653392"/>
            <a:ext cx="800235" cy="417481"/>
          </a:xfrm>
          <a:prstGeom prst="irregularSeal2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18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65459"/>
              </p:ext>
            </p:extLst>
          </p:nvPr>
        </p:nvGraphicFramePr>
        <p:xfrm>
          <a:off x="311323" y="448236"/>
          <a:ext cx="7881859" cy="614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579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Tassi di successo in accesso ai finanziamenti (Italia)</a:t>
            </a: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763194"/>
              </p:ext>
            </p:extLst>
          </p:nvPr>
        </p:nvGraphicFramePr>
        <p:xfrm>
          <a:off x="1284941" y="1751106"/>
          <a:ext cx="6902823" cy="456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861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0"/>
            <a:ext cx="6867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3660"/>
            <a:ext cx="9098212" cy="60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1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regole</a:t>
            </a:r>
            <a:r>
              <a:rPr lang="en-GB" dirty="0" smtClean="0"/>
              <a:t> del </a:t>
            </a:r>
            <a:r>
              <a:rPr lang="en-GB" dirty="0" err="1" smtClean="0"/>
              <a:t>gioco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regole</a:t>
            </a:r>
            <a:r>
              <a:rPr lang="en-GB" dirty="0" smtClean="0"/>
              <a:t> </a:t>
            </a:r>
            <a:r>
              <a:rPr lang="en-GB" dirty="0" err="1" smtClean="0"/>
              <a:t>possiamo</a:t>
            </a:r>
            <a:r>
              <a:rPr lang="en-GB" dirty="0" smtClean="0"/>
              <a:t> </a:t>
            </a:r>
            <a:r>
              <a:rPr lang="en-GB" dirty="0" err="1" smtClean="0"/>
              <a:t>darci</a:t>
            </a:r>
            <a:r>
              <a:rPr lang="en-GB" dirty="0" smtClean="0"/>
              <a:t> </a:t>
            </a:r>
            <a:r>
              <a:rPr lang="en-GB" dirty="0" err="1" smtClean="0"/>
              <a:t>affinché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possa</a:t>
            </a:r>
            <a:r>
              <a:rPr lang="en-GB" dirty="0" smtClean="0"/>
              <a:t> </a:t>
            </a:r>
            <a:r>
              <a:rPr lang="en-GB" dirty="0" err="1" smtClean="0"/>
              <a:t>trarre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massimo</a:t>
            </a:r>
            <a:r>
              <a:rPr lang="en-GB" dirty="0" smtClean="0"/>
              <a:t> da </a:t>
            </a:r>
            <a:r>
              <a:rPr lang="en-GB" dirty="0" err="1" smtClean="0"/>
              <a:t>questo</a:t>
            </a:r>
            <a:r>
              <a:rPr lang="en-GB" dirty="0" smtClean="0"/>
              <a:t> workshop?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257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 sintesi…</a:t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Figures</a:t>
            </a:r>
            <a:r>
              <a:rPr lang="it-IT" dirty="0" smtClean="0"/>
              <a:t> 2015)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Migliora la situazione delle giovani, ma solo in alcuni paesi</a:t>
            </a:r>
            <a:endParaRPr lang="it-IT" dirty="0"/>
          </a:p>
          <a:p>
            <a:r>
              <a:rPr lang="it-IT" dirty="0" smtClean="0"/>
              <a:t>I differenziali sono ancora troppo alti rispetto alla presenza femminile nelle università </a:t>
            </a:r>
          </a:p>
          <a:p>
            <a:r>
              <a:rPr lang="it-IT" dirty="0" smtClean="0"/>
              <a:t>Difficilmente potremo assistere a un miglioramento spontaneo, sono necessarie delle azioni specifiche.</a:t>
            </a:r>
          </a:p>
          <a:p>
            <a:endParaRPr lang="it-IT" dirty="0"/>
          </a:p>
          <a:p>
            <a:r>
              <a:rPr lang="it-IT" b="1" dirty="0" err="1" smtClean="0"/>
              <a:t>Dic</a:t>
            </a:r>
            <a:r>
              <a:rPr lang="it-IT" b="1" dirty="0" smtClean="0"/>
              <a:t> 2015: Il Consiglio della EU ha chiesto agli Stati Membri di definire “targets” per la partecipazione femminile ai livelli apicali dell’</a:t>
            </a:r>
            <a:r>
              <a:rPr lang="it-IT" b="1" dirty="0" err="1" smtClean="0"/>
              <a:t>universtià</a:t>
            </a:r>
            <a:r>
              <a:rPr lang="it-IT" b="1" dirty="0" smtClean="0"/>
              <a:t> e della ricerca </a:t>
            </a:r>
          </a:p>
        </p:txBody>
      </p:sp>
    </p:spTree>
    <p:extLst>
      <p:ext uri="{BB962C8B-B14F-4D97-AF65-F5344CB8AC3E}">
        <p14:creationId xmlns:p14="http://schemas.microsoft.com/office/powerpoint/2010/main" val="46850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RIFLESSIONE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sz="3200" dirty="0" smtClean="0"/>
              <a:t>Perché ti interessa questo tema?</a:t>
            </a:r>
          </a:p>
          <a:p>
            <a:r>
              <a:rPr lang="it-IT" sz="3200" dirty="0" smtClean="0"/>
              <a:t>Qual è per te la cosa più difficile da capire o superare rispetto al tema della “diversità</a:t>
            </a:r>
            <a:r>
              <a:rPr lang="it-IT" sz="3200" dirty="0" smtClean="0"/>
              <a:t>” e del “genere”? </a:t>
            </a:r>
          </a:p>
          <a:p>
            <a:r>
              <a:rPr lang="it-IT" sz="3200" dirty="0" smtClean="0"/>
              <a:t>Quali </a:t>
            </a:r>
            <a:r>
              <a:rPr lang="it-IT" sz="3200" dirty="0" smtClean="0"/>
              <a:t>sono i problemi o il problema che </a:t>
            </a:r>
            <a:r>
              <a:rPr lang="it-IT" sz="3200" dirty="0" smtClean="0"/>
              <a:t>speri di chiarire in questo workshop?</a:t>
            </a:r>
            <a:endParaRPr lang="it-IT" sz="3200" dirty="0" smtClean="0"/>
          </a:p>
          <a:p>
            <a:endParaRPr lang="it-IT" sz="3200" dirty="0"/>
          </a:p>
          <a:p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368130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PERCHE’? </a:t>
            </a:r>
            <a:r>
              <a:rPr lang="en-GB" dirty="0"/>
              <a:t>PERCHE’? PERCHE’?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Scegliete</a:t>
            </a:r>
            <a:r>
              <a:rPr lang="en-GB" dirty="0" smtClean="0"/>
              <a:t> un </a:t>
            </a:r>
            <a:r>
              <a:rPr lang="en-GB" dirty="0" err="1" smtClean="0"/>
              <a:t>compagno</a:t>
            </a:r>
            <a:r>
              <a:rPr lang="en-GB" dirty="0" smtClean="0"/>
              <a:t>/a con cui </a:t>
            </a:r>
            <a:r>
              <a:rPr lang="en-GB" dirty="0" err="1" smtClean="0"/>
              <a:t>dialogare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Chiedetele</a:t>
            </a:r>
            <a:r>
              <a:rPr lang="en-GB" dirty="0" smtClean="0"/>
              <a:t>/</a:t>
            </a:r>
            <a:r>
              <a:rPr lang="en-GB" dirty="0" err="1" smtClean="0"/>
              <a:t>gli</a:t>
            </a:r>
            <a:r>
              <a:rPr lang="en-GB" dirty="0" smtClean="0"/>
              <a:t> “</a:t>
            </a:r>
            <a:r>
              <a:rPr lang="en-GB" dirty="0" err="1" smtClean="0"/>
              <a:t>Perché</a:t>
            </a:r>
            <a:r>
              <a:rPr lang="en-GB" dirty="0" smtClean="0"/>
              <a:t> </a:t>
            </a:r>
            <a:r>
              <a:rPr lang="en-GB" dirty="0" err="1" smtClean="0"/>
              <a:t>sei</a:t>
            </a:r>
            <a:r>
              <a:rPr lang="en-GB" dirty="0" smtClean="0"/>
              <a:t> qui?”… 5 volte di </a:t>
            </a:r>
            <a:r>
              <a:rPr lang="en-GB" dirty="0" err="1" smtClean="0"/>
              <a:t>fila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E vice versa</a:t>
            </a:r>
          </a:p>
          <a:p>
            <a:endParaRPr lang="en-GB" dirty="0"/>
          </a:p>
          <a:p>
            <a:r>
              <a:rPr lang="en-GB" dirty="0" smtClean="0"/>
              <a:t>Annotate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succo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vostre</a:t>
            </a:r>
            <a:r>
              <a:rPr lang="en-GB" dirty="0" smtClean="0"/>
              <a:t> </a:t>
            </a:r>
            <a:r>
              <a:rPr lang="en-GB" dirty="0" err="1" smtClean="0"/>
              <a:t>risposte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un post-it, da </a:t>
            </a:r>
            <a:r>
              <a:rPr lang="en-GB" dirty="0" err="1" smtClean="0"/>
              <a:t>condividere</a:t>
            </a:r>
            <a:r>
              <a:rPr lang="en-GB" dirty="0" smtClean="0"/>
              <a:t> con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gruppo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79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I dati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VALORIZZARE LE DIFFERENZE</a:t>
            </a:r>
          </a:p>
        </p:txBody>
      </p:sp>
    </p:spTree>
    <p:extLst>
      <p:ext uri="{BB962C8B-B14F-4D97-AF65-F5344CB8AC3E}">
        <p14:creationId xmlns:p14="http://schemas.microsoft.com/office/powerpoint/2010/main" val="95505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DATI INFN? DOMANDA 1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Quante</a:t>
            </a:r>
            <a:r>
              <a:rPr lang="en-GB" dirty="0" smtClean="0"/>
              <a:t> </a:t>
            </a:r>
            <a:r>
              <a:rPr lang="en-GB" dirty="0" err="1" smtClean="0"/>
              <a:t>donne</a:t>
            </a:r>
            <a:r>
              <a:rPr lang="en-GB" dirty="0"/>
              <a:t> </a:t>
            </a:r>
            <a:r>
              <a:rPr lang="en-GB" dirty="0" smtClean="0"/>
              <a:t>e </a:t>
            </a:r>
            <a:r>
              <a:rPr lang="en-GB" dirty="0" err="1" smtClean="0"/>
              <a:t>quanti</a:t>
            </a:r>
            <a:r>
              <a:rPr lang="en-GB" dirty="0" smtClean="0"/>
              <a:t> </a:t>
            </a:r>
            <a:r>
              <a:rPr lang="en-GB" dirty="0" err="1" smtClean="0"/>
              <a:t>uomini</a:t>
            </a:r>
            <a:r>
              <a:rPr lang="en-GB" dirty="0"/>
              <a:t> </a:t>
            </a:r>
            <a:r>
              <a:rPr lang="en-GB" dirty="0" err="1" smtClean="0"/>
              <a:t>lavorano</a:t>
            </a:r>
            <a:r>
              <a:rPr lang="en-GB" dirty="0" smtClean="0"/>
              <a:t> </a:t>
            </a:r>
            <a:r>
              <a:rPr lang="en-GB" dirty="0" err="1" smtClean="0"/>
              <a:t>all’INFN</a:t>
            </a:r>
            <a:r>
              <a:rPr lang="en-GB" dirty="0" smtClean="0"/>
              <a:t>?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37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RISPOSTA 1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err="1"/>
              <a:t>Quante</a:t>
            </a:r>
            <a:r>
              <a:rPr lang="en-GB" dirty="0"/>
              <a:t> </a:t>
            </a:r>
            <a:r>
              <a:rPr lang="en-GB" dirty="0" err="1"/>
              <a:t>donne</a:t>
            </a:r>
            <a:r>
              <a:rPr lang="en-GB" dirty="0"/>
              <a:t> e </a:t>
            </a:r>
            <a:r>
              <a:rPr lang="en-GB" dirty="0" err="1"/>
              <a:t>quanti</a:t>
            </a:r>
            <a:r>
              <a:rPr lang="en-GB" dirty="0"/>
              <a:t> </a:t>
            </a:r>
            <a:r>
              <a:rPr lang="en-GB" dirty="0" err="1"/>
              <a:t>uomini</a:t>
            </a:r>
            <a:r>
              <a:rPr lang="en-GB" dirty="0"/>
              <a:t>?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425 </a:t>
            </a:r>
            <a:r>
              <a:rPr lang="en-GB" b="1" dirty="0" err="1">
                <a:solidFill>
                  <a:srgbClr val="FF0000"/>
                </a:solidFill>
              </a:rPr>
              <a:t>donne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1724 </a:t>
            </a:r>
            <a:r>
              <a:rPr lang="en-GB" b="1" dirty="0" err="1">
                <a:solidFill>
                  <a:srgbClr val="FF0000"/>
                </a:solidFill>
              </a:rPr>
              <a:t>dipendenti</a:t>
            </a:r>
            <a:r>
              <a:rPr lang="en-GB" b="1" dirty="0">
                <a:solidFill>
                  <a:srgbClr val="FF0000"/>
                </a:solidFill>
              </a:rPr>
              <a:t> = </a:t>
            </a:r>
            <a:r>
              <a:rPr lang="en-GB" b="1" dirty="0" smtClean="0">
                <a:solidFill>
                  <a:srgbClr val="FF0000"/>
                </a:solidFill>
              </a:rPr>
              <a:t>24,6%</a:t>
            </a:r>
          </a:p>
          <a:p>
            <a:pPr marL="11430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94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DOMANDA 2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In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percentuale</a:t>
            </a:r>
            <a:r>
              <a:rPr lang="en-GB" dirty="0"/>
              <a:t> le </a:t>
            </a:r>
            <a:r>
              <a:rPr lang="en-GB" dirty="0" err="1"/>
              <a:t>troviamo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……..?</a:t>
            </a:r>
          </a:p>
          <a:p>
            <a:pPr marL="114300" indent="0">
              <a:buNone/>
            </a:pPr>
            <a:endParaRPr lang="en-GB" dirty="0"/>
          </a:p>
          <a:p>
            <a:r>
              <a:rPr lang="en-GB" dirty="0" err="1"/>
              <a:t>Ricercatori</a:t>
            </a:r>
            <a:endParaRPr lang="en-GB" dirty="0"/>
          </a:p>
          <a:p>
            <a:r>
              <a:rPr lang="en-GB" dirty="0" err="1"/>
              <a:t>Tecnologi</a:t>
            </a:r>
            <a:endParaRPr lang="en-GB" dirty="0"/>
          </a:p>
          <a:p>
            <a:r>
              <a:rPr lang="en-GB" dirty="0" err="1"/>
              <a:t>Tecnici</a:t>
            </a:r>
            <a:endParaRPr lang="en-GB" dirty="0"/>
          </a:p>
          <a:p>
            <a:r>
              <a:rPr lang="en-GB" dirty="0" err="1"/>
              <a:t>Amministrativi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119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rmacia">
  <a:themeElements>
    <a:clrScheme name="Farmaci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Farmacia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rmac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Nero .thmx</Template>
  <TotalTime>2999</TotalTime>
  <Words>1105</Words>
  <Application>Microsoft Macintosh PowerPoint</Application>
  <PresentationFormat>Presentazione su schermo (4:3)</PresentationFormat>
  <Paragraphs>139</Paragraphs>
  <Slides>30</Slides>
  <Notes>4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Farmacia</vt:lpstr>
      <vt:lpstr>VALORIZZARE LE DIFFERENZE</vt:lpstr>
      <vt:lpstr>PROGRAMMA</vt:lpstr>
      <vt:lpstr>Le regole del gioco</vt:lpstr>
      <vt:lpstr>RIFLESSIONE </vt:lpstr>
      <vt:lpstr>PERCHE’? PERCHE’? PERCHE’? </vt:lpstr>
      <vt:lpstr>I dati</vt:lpstr>
      <vt:lpstr>I DATI INFN? DOMANDA 1 </vt:lpstr>
      <vt:lpstr>RISPOSTA 1 </vt:lpstr>
      <vt:lpstr>DOMANDA 2 </vt:lpstr>
      <vt:lpstr>RISPOSTA 2</vt:lpstr>
      <vt:lpstr>DOMANDA 3 – IN GRUPPO</vt:lpstr>
      <vt:lpstr>Domanda 3 – in gruppo</vt:lpstr>
      <vt:lpstr>RISPOSTE</vt:lpstr>
      <vt:lpstr>I dati e LE TENDENZE</vt:lpstr>
      <vt:lpstr>Presentazione di PowerPoint</vt:lpstr>
      <vt:lpstr>1903, Fisica 1911, Chimica</vt:lpstr>
      <vt:lpstr>Presentazione di PowerPoint</vt:lpstr>
      <vt:lpstr>1. Le disparità nella ricerca</vt:lpstr>
      <vt:lpstr>Presentazione di PowerPoint</vt:lpstr>
      <vt:lpstr>SEGREG. VERTICALE : % DONNE  (SHE FIGURES 2015)</vt:lpstr>
      <vt:lpstr>LA “leaky pipeline” </vt:lpstr>
      <vt:lpstr>Presentazione di PowerPoint</vt:lpstr>
      <vt:lpstr>Segregazione orizzontale</vt:lpstr>
      <vt:lpstr>Presentazione di PowerPoint</vt:lpstr>
      <vt:lpstr>Segregazione orizzontale: PhD </vt:lpstr>
      <vt:lpstr>Presentazione di PowerPoint</vt:lpstr>
      <vt:lpstr>Tassi di successo in accesso ai finanziamenti (Italia)</vt:lpstr>
      <vt:lpstr>Presentazione di PowerPoint</vt:lpstr>
      <vt:lpstr>Presentazione di PowerPoint</vt:lpstr>
      <vt:lpstr>In sintesi… (She Figures 2015)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Valorizzare le differenze e coltivare talenti</dc:title>
  <dc:creator>Benedetta Magri</dc:creator>
  <cp:lastModifiedBy>Benedetta Magri</cp:lastModifiedBy>
  <cp:revision>119</cp:revision>
  <dcterms:created xsi:type="dcterms:W3CDTF">2014-11-27T17:25:37Z</dcterms:created>
  <dcterms:modified xsi:type="dcterms:W3CDTF">2017-01-19T07:54:41Z</dcterms:modified>
</cp:coreProperties>
</file>