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317" r:id="rId2"/>
    <p:sldId id="301" r:id="rId3"/>
    <p:sldId id="302" r:id="rId4"/>
    <p:sldId id="318" r:id="rId5"/>
    <p:sldId id="309" r:id="rId6"/>
    <p:sldId id="303" r:id="rId7"/>
    <p:sldId id="304" r:id="rId8"/>
    <p:sldId id="310" r:id="rId9"/>
    <p:sldId id="306" r:id="rId10"/>
    <p:sldId id="308" r:id="rId11"/>
    <p:sldId id="319" r:id="rId12"/>
    <p:sldId id="320" r:id="rId13"/>
    <p:sldId id="322" r:id="rId14"/>
    <p:sldId id="323" r:id="rId15"/>
    <p:sldId id="324" r:id="rId16"/>
    <p:sldId id="329" r:id="rId17"/>
    <p:sldId id="331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6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375" autoAdjust="0"/>
    <p:restoredTop sz="86032" autoAdjust="0"/>
  </p:normalViewPr>
  <p:slideViewPr>
    <p:cSldViewPr>
      <p:cViewPr>
        <p:scale>
          <a:sx n="70" d="100"/>
          <a:sy n="70" d="100"/>
        </p:scale>
        <p:origin x="-94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24"/>
    </p:cViewPr>
  </p:sorterViewPr>
  <p:notesViewPr>
    <p:cSldViewPr>
      <p:cViewPr>
        <p:scale>
          <a:sx n="80" d="100"/>
          <a:sy n="80" d="100"/>
        </p:scale>
        <p:origin x="-2058" y="-15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1846D2-B687-4B52-97BA-2743DF9909D7}" type="doc">
      <dgm:prSet loTypeId="urn:microsoft.com/office/officeart/2005/8/layout/radial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6B4EC92-6E24-4B91-A722-0E4CA8759F24}">
      <dgm:prSet phldrT="[Text]"/>
      <dgm:spPr/>
      <dgm:t>
        <a:bodyPr/>
        <a:lstStyle/>
        <a:p>
          <a:r>
            <a:rPr lang="en-GB" b="1" dirty="0" err="1" smtClean="0"/>
            <a:t>Valore</a:t>
          </a:r>
          <a:r>
            <a:rPr lang="en-GB" b="1" dirty="0" smtClean="0"/>
            <a:t> </a:t>
          </a:r>
          <a:r>
            <a:rPr lang="en-GB" b="1" dirty="0" err="1" smtClean="0"/>
            <a:t>delle</a:t>
          </a:r>
          <a:r>
            <a:rPr lang="en-GB" b="1" dirty="0" smtClean="0"/>
            <a:t> </a:t>
          </a:r>
          <a:r>
            <a:rPr lang="en-GB" b="1" dirty="0" err="1" smtClean="0"/>
            <a:t>differenze</a:t>
          </a:r>
          <a:endParaRPr lang="en-GB" b="1" dirty="0"/>
        </a:p>
      </dgm:t>
    </dgm:pt>
    <dgm:pt modelId="{32C13F79-A07D-4FAD-8F7A-082492339E26}" type="parTrans" cxnId="{C1AD11CE-1EFA-44BF-94A7-D3F36162CB63}">
      <dgm:prSet/>
      <dgm:spPr/>
      <dgm:t>
        <a:bodyPr/>
        <a:lstStyle/>
        <a:p>
          <a:endParaRPr lang="en-GB"/>
        </a:p>
      </dgm:t>
    </dgm:pt>
    <dgm:pt modelId="{98E31A1E-6D20-4C79-943C-282AE8591F52}" type="sibTrans" cxnId="{C1AD11CE-1EFA-44BF-94A7-D3F36162CB63}">
      <dgm:prSet/>
      <dgm:spPr/>
      <dgm:t>
        <a:bodyPr/>
        <a:lstStyle/>
        <a:p>
          <a:endParaRPr lang="en-GB"/>
        </a:p>
      </dgm:t>
    </dgm:pt>
    <dgm:pt modelId="{03918232-5DD7-4B50-B102-FE459AF6BE01}">
      <dgm:prSet phldrT="[Text]"/>
      <dgm:spPr/>
      <dgm:t>
        <a:bodyPr/>
        <a:lstStyle/>
        <a:p>
          <a:r>
            <a:rPr lang="en-GB" b="1" dirty="0" err="1" smtClean="0"/>
            <a:t>Strumento</a:t>
          </a:r>
          <a:r>
            <a:rPr lang="en-GB" b="1" dirty="0" smtClean="0"/>
            <a:t> </a:t>
          </a:r>
          <a:r>
            <a:rPr lang="en-GB" b="1" dirty="0" err="1" smtClean="0"/>
            <a:t>gestionale</a:t>
          </a:r>
          <a:endParaRPr lang="en-GB" b="1" dirty="0"/>
        </a:p>
      </dgm:t>
    </dgm:pt>
    <dgm:pt modelId="{55945AD7-4837-42C5-8EE1-F8FE2214FA77}" type="parTrans" cxnId="{BC3F1218-BFC6-4E3E-A8EA-62D1AA4554DD}">
      <dgm:prSet/>
      <dgm:spPr/>
      <dgm:t>
        <a:bodyPr/>
        <a:lstStyle/>
        <a:p>
          <a:endParaRPr lang="en-GB"/>
        </a:p>
      </dgm:t>
    </dgm:pt>
    <dgm:pt modelId="{F11C0020-63F0-4975-911C-636E3704E76F}" type="sibTrans" cxnId="{BC3F1218-BFC6-4E3E-A8EA-62D1AA4554DD}">
      <dgm:prSet/>
      <dgm:spPr/>
      <dgm:t>
        <a:bodyPr/>
        <a:lstStyle/>
        <a:p>
          <a:endParaRPr lang="en-GB"/>
        </a:p>
      </dgm:t>
    </dgm:pt>
    <dgm:pt modelId="{D04A3191-3619-894E-B288-1199D9BCBECE}">
      <dgm:prSet phldrT="[Text]"/>
      <dgm:spPr/>
      <dgm:t>
        <a:bodyPr/>
        <a:lstStyle/>
        <a:p>
          <a:r>
            <a:rPr lang="en-GB" b="1" dirty="0" err="1" smtClean="0"/>
            <a:t>Rispetto</a:t>
          </a:r>
          <a:r>
            <a:rPr lang="en-GB" b="1" dirty="0" smtClean="0"/>
            <a:t> </a:t>
          </a:r>
          <a:r>
            <a:rPr lang="en-GB" b="1" dirty="0" err="1" smtClean="0"/>
            <a:t>dei</a:t>
          </a:r>
          <a:r>
            <a:rPr lang="en-GB" b="1" dirty="0" smtClean="0"/>
            <a:t> </a:t>
          </a:r>
          <a:r>
            <a:rPr lang="en-GB" b="1" dirty="0" err="1" smtClean="0"/>
            <a:t>diritti</a:t>
          </a:r>
          <a:endParaRPr lang="en-GB" b="1" dirty="0"/>
        </a:p>
      </dgm:t>
    </dgm:pt>
    <dgm:pt modelId="{A0504D1D-4495-B74D-AD00-8D8428A2D9F7}" type="parTrans" cxnId="{77F15A88-9E5D-C64A-82C5-AD79F5704208}">
      <dgm:prSet/>
      <dgm:spPr/>
      <dgm:t>
        <a:bodyPr/>
        <a:lstStyle/>
        <a:p>
          <a:endParaRPr lang="en-GB"/>
        </a:p>
      </dgm:t>
    </dgm:pt>
    <dgm:pt modelId="{BC74816E-6460-4548-A892-AC5A86C0C983}" type="sibTrans" cxnId="{77F15A88-9E5D-C64A-82C5-AD79F5704208}">
      <dgm:prSet/>
      <dgm:spPr/>
      <dgm:t>
        <a:bodyPr/>
        <a:lstStyle/>
        <a:p>
          <a:endParaRPr lang="en-GB"/>
        </a:p>
      </dgm:t>
    </dgm:pt>
    <dgm:pt modelId="{B261DA9B-5CBF-CE49-8A21-CDF5EF352CC3}">
      <dgm:prSet phldrT="[Text]"/>
      <dgm:spPr/>
      <dgm:t>
        <a:bodyPr/>
        <a:lstStyle/>
        <a:p>
          <a:r>
            <a:rPr lang="en-GB" b="1" dirty="0" smtClean="0"/>
            <a:t> </a:t>
          </a:r>
          <a:r>
            <a:rPr lang="en-GB" b="1" dirty="0" err="1" smtClean="0"/>
            <a:t>Uso</a:t>
          </a:r>
          <a:r>
            <a:rPr lang="en-GB" b="1" dirty="0" smtClean="0"/>
            <a:t> </a:t>
          </a:r>
          <a:r>
            <a:rPr lang="en-GB" b="1" dirty="0" err="1" smtClean="0"/>
            <a:t>equo</a:t>
          </a:r>
          <a:r>
            <a:rPr lang="en-GB" b="1" dirty="0" smtClean="0"/>
            <a:t> </a:t>
          </a:r>
          <a:r>
            <a:rPr lang="en-GB" b="1" dirty="0" err="1" smtClean="0"/>
            <a:t>ed</a:t>
          </a:r>
          <a:r>
            <a:rPr lang="en-GB" b="1" dirty="0" smtClean="0"/>
            <a:t> </a:t>
          </a:r>
          <a:r>
            <a:rPr lang="en-GB" b="1" dirty="0" err="1" smtClean="0"/>
            <a:t>efficiente</a:t>
          </a:r>
          <a:r>
            <a:rPr lang="en-GB" b="1" dirty="0" smtClean="0"/>
            <a:t> </a:t>
          </a:r>
          <a:r>
            <a:rPr lang="en-GB" b="1" dirty="0" err="1" smtClean="0"/>
            <a:t>delle</a:t>
          </a:r>
          <a:r>
            <a:rPr lang="en-GB" b="1" dirty="0" smtClean="0"/>
            <a:t> RU</a:t>
          </a:r>
          <a:endParaRPr lang="en-GB" b="1" dirty="0"/>
        </a:p>
      </dgm:t>
    </dgm:pt>
    <dgm:pt modelId="{5018E3E8-CCA8-054F-862C-0C6E67F6873B}" type="parTrans" cxnId="{4E10E9AD-AA92-FC4B-B626-0D04E74C9B8F}">
      <dgm:prSet/>
      <dgm:spPr/>
      <dgm:t>
        <a:bodyPr/>
        <a:lstStyle/>
        <a:p>
          <a:endParaRPr lang="en-GB"/>
        </a:p>
      </dgm:t>
    </dgm:pt>
    <dgm:pt modelId="{DDD5BD55-98B0-A742-8D5A-82D82324B659}" type="sibTrans" cxnId="{4E10E9AD-AA92-FC4B-B626-0D04E74C9B8F}">
      <dgm:prSet/>
      <dgm:spPr/>
      <dgm:t>
        <a:bodyPr/>
        <a:lstStyle/>
        <a:p>
          <a:endParaRPr lang="en-GB"/>
        </a:p>
      </dgm:t>
    </dgm:pt>
    <dgm:pt modelId="{FBB99C43-DC63-524E-BC1B-F97897A022D1}">
      <dgm:prSet phldrT="[Text]"/>
      <dgm:spPr/>
      <dgm:t>
        <a:bodyPr/>
        <a:lstStyle/>
        <a:p>
          <a:r>
            <a:rPr lang="en-GB" b="1" dirty="0" smtClean="0"/>
            <a:t>“</a:t>
          </a:r>
          <a:r>
            <a:rPr lang="en-GB" b="1" dirty="0" err="1" smtClean="0"/>
            <a:t>Inclusione</a:t>
          </a:r>
          <a:r>
            <a:rPr lang="en-GB" b="1" dirty="0" smtClean="0"/>
            <a:t>”</a:t>
          </a:r>
          <a:endParaRPr lang="en-GB" b="1" dirty="0"/>
        </a:p>
      </dgm:t>
    </dgm:pt>
    <dgm:pt modelId="{A2978149-0C53-2F4F-8102-E4584A0E4A36}" type="parTrans" cxnId="{48FB4061-F337-9244-A7C5-9F3C950C1F9F}">
      <dgm:prSet/>
      <dgm:spPr/>
      <dgm:t>
        <a:bodyPr/>
        <a:lstStyle/>
        <a:p>
          <a:endParaRPr lang="en-GB"/>
        </a:p>
      </dgm:t>
    </dgm:pt>
    <dgm:pt modelId="{D1B6A558-786D-DD46-AFC2-50AEB55F9A73}" type="sibTrans" cxnId="{48FB4061-F337-9244-A7C5-9F3C950C1F9F}">
      <dgm:prSet/>
      <dgm:spPr/>
      <dgm:t>
        <a:bodyPr/>
        <a:lstStyle/>
        <a:p>
          <a:endParaRPr lang="en-GB"/>
        </a:p>
      </dgm:t>
    </dgm:pt>
    <dgm:pt modelId="{239889DB-626F-B741-86A1-C503C10AE949}" type="pres">
      <dgm:prSet presAssocID="{FE1846D2-B687-4B52-97BA-2743DF9909D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2AB4DDE-96FA-DB41-A432-6D0632B66A60}" type="pres">
      <dgm:prSet presAssocID="{FBB99C43-DC63-524E-BC1B-F97897A022D1}" presName="centerShape" presStyleLbl="node0" presStyleIdx="0" presStyleCnt="1"/>
      <dgm:spPr/>
      <dgm:t>
        <a:bodyPr/>
        <a:lstStyle/>
        <a:p>
          <a:endParaRPr lang="en-GB"/>
        </a:p>
      </dgm:t>
    </dgm:pt>
    <dgm:pt modelId="{60BD0661-BAFB-1B4D-BEC5-1C722C6831B2}" type="pres">
      <dgm:prSet presAssocID="{55945AD7-4837-42C5-8EE1-F8FE2214FA77}" presName="parTrans" presStyleLbl="sibTrans2D1" presStyleIdx="0" presStyleCnt="4"/>
      <dgm:spPr/>
      <dgm:t>
        <a:bodyPr/>
        <a:lstStyle/>
        <a:p>
          <a:endParaRPr lang="en-GB"/>
        </a:p>
      </dgm:t>
    </dgm:pt>
    <dgm:pt modelId="{128EBADF-D146-EA4A-A0EF-D9422E703870}" type="pres">
      <dgm:prSet presAssocID="{55945AD7-4837-42C5-8EE1-F8FE2214FA77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ADE34AF4-98D9-2A4B-B8A7-4D19925B4DC0}" type="pres">
      <dgm:prSet presAssocID="{03918232-5DD7-4B50-B102-FE459AF6BE0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31CCDA-4FCA-104E-8C96-4A45B162FBF9}" type="pres">
      <dgm:prSet presAssocID="{5018E3E8-CCA8-054F-862C-0C6E67F6873B}" presName="parTrans" presStyleLbl="sibTrans2D1" presStyleIdx="1" presStyleCnt="4"/>
      <dgm:spPr/>
      <dgm:t>
        <a:bodyPr/>
        <a:lstStyle/>
        <a:p>
          <a:endParaRPr lang="en-GB"/>
        </a:p>
      </dgm:t>
    </dgm:pt>
    <dgm:pt modelId="{C172DD48-070E-554D-93EA-3C886A06A76B}" type="pres">
      <dgm:prSet presAssocID="{5018E3E8-CCA8-054F-862C-0C6E67F6873B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4A66ABD6-117C-B24A-8964-AB2D7BB4EEB4}" type="pres">
      <dgm:prSet presAssocID="{B261DA9B-5CBF-CE49-8A21-CDF5EF352CC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91E8988-F32B-D44B-B973-1F7764518138}" type="pres">
      <dgm:prSet presAssocID="{32C13F79-A07D-4FAD-8F7A-082492339E26}" presName="parTrans" presStyleLbl="sibTrans2D1" presStyleIdx="2" presStyleCnt="4"/>
      <dgm:spPr/>
      <dgm:t>
        <a:bodyPr/>
        <a:lstStyle/>
        <a:p>
          <a:endParaRPr lang="en-GB"/>
        </a:p>
      </dgm:t>
    </dgm:pt>
    <dgm:pt modelId="{95873CBE-AEDE-6F40-A910-0F0157A07652}" type="pres">
      <dgm:prSet presAssocID="{32C13F79-A07D-4FAD-8F7A-082492339E26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946F462C-1E97-5B48-90A4-808DA43154E4}" type="pres">
      <dgm:prSet presAssocID="{C6B4EC92-6E24-4B91-A722-0E4CA8759F2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1E0147-658B-5E4A-A471-160C56A26A44}" type="pres">
      <dgm:prSet presAssocID="{A0504D1D-4495-B74D-AD00-8D8428A2D9F7}" presName="parTrans" presStyleLbl="sibTrans2D1" presStyleIdx="3" presStyleCnt="4"/>
      <dgm:spPr/>
      <dgm:t>
        <a:bodyPr/>
        <a:lstStyle/>
        <a:p>
          <a:endParaRPr lang="en-GB"/>
        </a:p>
      </dgm:t>
    </dgm:pt>
    <dgm:pt modelId="{1F157552-E599-F541-9B5D-5896FEE3D143}" type="pres">
      <dgm:prSet presAssocID="{A0504D1D-4495-B74D-AD00-8D8428A2D9F7}" presName="connectorText" presStyleLbl="sibTrans2D1" presStyleIdx="3" presStyleCnt="4"/>
      <dgm:spPr/>
      <dgm:t>
        <a:bodyPr/>
        <a:lstStyle/>
        <a:p>
          <a:endParaRPr lang="en-GB"/>
        </a:p>
      </dgm:t>
    </dgm:pt>
    <dgm:pt modelId="{C080F3F9-44FD-DE48-8A86-27B99D79881F}" type="pres">
      <dgm:prSet presAssocID="{D04A3191-3619-894E-B288-1199D9BCBEC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02D9491-C70F-734D-A9F2-F2D495EF8017}" type="presOf" srcId="{B261DA9B-5CBF-CE49-8A21-CDF5EF352CC3}" destId="{4A66ABD6-117C-B24A-8964-AB2D7BB4EEB4}" srcOrd="0" destOrd="0" presId="urn:microsoft.com/office/officeart/2005/8/layout/radial5"/>
    <dgm:cxn modelId="{EE52AB9E-4918-3D46-916F-750197A4568F}" type="presOf" srcId="{5018E3E8-CCA8-054F-862C-0C6E67F6873B}" destId="{3C31CCDA-4FCA-104E-8C96-4A45B162FBF9}" srcOrd="0" destOrd="0" presId="urn:microsoft.com/office/officeart/2005/8/layout/radial5"/>
    <dgm:cxn modelId="{4E10E9AD-AA92-FC4B-B626-0D04E74C9B8F}" srcId="{FBB99C43-DC63-524E-BC1B-F97897A022D1}" destId="{B261DA9B-5CBF-CE49-8A21-CDF5EF352CC3}" srcOrd="1" destOrd="0" parTransId="{5018E3E8-CCA8-054F-862C-0C6E67F6873B}" sibTransId="{DDD5BD55-98B0-A742-8D5A-82D82324B659}"/>
    <dgm:cxn modelId="{C1AD11CE-1EFA-44BF-94A7-D3F36162CB63}" srcId="{FBB99C43-DC63-524E-BC1B-F97897A022D1}" destId="{C6B4EC92-6E24-4B91-A722-0E4CA8759F24}" srcOrd="2" destOrd="0" parTransId="{32C13F79-A07D-4FAD-8F7A-082492339E26}" sibTransId="{98E31A1E-6D20-4C79-943C-282AE8591F52}"/>
    <dgm:cxn modelId="{6E1A9910-43F3-E043-AC12-FDC0264C680C}" type="presOf" srcId="{5018E3E8-CCA8-054F-862C-0C6E67F6873B}" destId="{C172DD48-070E-554D-93EA-3C886A06A76B}" srcOrd="1" destOrd="0" presId="urn:microsoft.com/office/officeart/2005/8/layout/radial5"/>
    <dgm:cxn modelId="{48FB4061-F337-9244-A7C5-9F3C950C1F9F}" srcId="{FE1846D2-B687-4B52-97BA-2743DF9909D7}" destId="{FBB99C43-DC63-524E-BC1B-F97897A022D1}" srcOrd="0" destOrd="0" parTransId="{A2978149-0C53-2F4F-8102-E4584A0E4A36}" sibTransId="{D1B6A558-786D-DD46-AFC2-50AEB55F9A73}"/>
    <dgm:cxn modelId="{77F15A88-9E5D-C64A-82C5-AD79F5704208}" srcId="{FBB99C43-DC63-524E-BC1B-F97897A022D1}" destId="{D04A3191-3619-894E-B288-1199D9BCBECE}" srcOrd="3" destOrd="0" parTransId="{A0504D1D-4495-B74D-AD00-8D8428A2D9F7}" sibTransId="{BC74816E-6460-4548-A892-AC5A86C0C983}"/>
    <dgm:cxn modelId="{780A44A4-0EE4-F340-A27F-9AE4AEB6E58C}" type="presOf" srcId="{A0504D1D-4495-B74D-AD00-8D8428A2D9F7}" destId="{251E0147-658B-5E4A-A471-160C56A26A44}" srcOrd="0" destOrd="0" presId="urn:microsoft.com/office/officeart/2005/8/layout/radial5"/>
    <dgm:cxn modelId="{71D4A435-5688-C442-A0F9-D2B1A0ED21FC}" type="presOf" srcId="{55945AD7-4837-42C5-8EE1-F8FE2214FA77}" destId="{60BD0661-BAFB-1B4D-BEC5-1C722C6831B2}" srcOrd="0" destOrd="0" presId="urn:microsoft.com/office/officeart/2005/8/layout/radial5"/>
    <dgm:cxn modelId="{478DE252-B063-694A-BCB1-C6AB4EC3616A}" type="presOf" srcId="{32C13F79-A07D-4FAD-8F7A-082492339E26}" destId="{891E8988-F32B-D44B-B973-1F7764518138}" srcOrd="0" destOrd="0" presId="urn:microsoft.com/office/officeart/2005/8/layout/radial5"/>
    <dgm:cxn modelId="{674098CE-09BB-6245-9858-9A872263E23E}" type="presOf" srcId="{A0504D1D-4495-B74D-AD00-8D8428A2D9F7}" destId="{1F157552-E599-F541-9B5D-5896FEE3D143}" srcOrd="1" destOrd="0" presId="urn:microsoft.com/office/officeart/2005/8/layout/radial5"/>
    <dgm:cxn modelId="{0789E725-8816-E242-B5B2-800DB4D562EA}" type="presOf" srcId="{FE1846D2-B687-4B52-97BA-2743DF9909D7}" destId="{239889DB-626F-B741-86A1-C503C10AE949}" srcOrd="0" destOrd="0" presId="urn:microsoft.com/office/officeart/2005/8/layout/radial5"/>
    <dgm:cxn modelId="{E386F118-CA05-C844-8C6F-C6ACCCCF85BA}" type="presOf" srcId="{FBB99C43-DC63-524E-BC1B-F97897A022D1}" destId="{D2AB4DDE-96FA-DB41-A432-6D0632B66A60}" srcOrd="0" destOrd="0" presId="urn:microsoft.com/office/officeart/2005/8/layout/radial5"/>
    <dgm:cxn modelId="{BC3F1218-BFC6-4E3E-A8EA-62D1AA4554DD}" srcId="{FBB99C43-DC63-524E-BC1B-F97897A022D1}" destId="{03918232-5DD7-4B50-B102-FE459AF6BE01}" srcOrd="0" destOrd="0" parTransId="{55945AD7-4837-42C5-8EE1-F8FE2214FA77}" sibTransId="{F11C0020-63F0-4975-911C-636E3704E76F}"/>
    <dgm:cxn modelId="{551B56D3-255C-F74A-B738-72D6720016AE}" type="presOf" srcId="{D04A3191-3619-894E-B288-1199D9BCBECE}" destId="{C080F3F9-44FD-DE48-8A86-27B99D79881F}" srcOrd="0" destOrd="0" presId="urn:microsoft.com/office/officeart/2005/8/layout/radial5"/>
    <dgm:cxn modelId="{883338A6-E701-7149-B9FE-D8105B07D6D1}" type="presOf" srcId="{32C13F79-A07D-4FAD-8F7A-082492339E26}" destId="{95873CBE-AEDE-6F40-A910-0F0157A07652}" srcOrd="1" destOrd="0" presId="urn:microsoft.com/office/officeart/2005/8/layout/radial5"/>
    <dgm:cxn modelId="{305D5ADF-4C2E-424C-86A2-8AB345145312}" type="presOf" srcId="{03918232-5DD7-4B50-B102-FE459AF6BE01}" destId="{ADE34AF4-98D9-2A4B-B8A7-4D19925B4DC0}" srcOrd="0" destOrd="0" presId="urn:microsoft.com/office/officeart/2005/8/layout/radial5"/>
    <dgm:cxn modelId="{9AB5E7BB-703E-3540-A15F-68318CB892E9}" type="presOf" srcId="{55945AD7-4837-42C5-8EE1-F8FE2214FA77}" destId="{128EBADF-D146-EA4A-A0EF-D9422E703870}" srcOrd="1" destOrd="0" presId="urn:microsoft.com/office/officeart/2005/8/layout/radial5"/>
    <dgm:cxn modelId="{D446E4E6-E654-7E41-B0FB-28DF0157A2B4}" type="presOf" srcId="{C6B4EC92-6E24-4B91-A722-0E4CA8759F24}" destId="{946F462C-1E97-5B48-90A4-808DA43154E4}" srcOrd="0" destOrd="0" presId="urn:microsoft.com/office/officeart/2005/8/layout/radial5"/>
    <dgm:cxn modelId="{5C6BB91C-F8E1-FD46-8D72-1B9C1036E48B}" type="presParOf" srcId="{239889DB-626F-B741-86A1-C503C10AE949}" destId="{D2AB4DDE-96FA-DB41-A432-6D0632B66A60}" srcOrd="0" destOrd="0" presId="urn:microsoft.com/office/officeart/2005/8/layout/radial5"/>
    <dgm:cxn modelId="{AD7AB063-5F45-2A4B-8A69-3782764E5D76}" type="presParOf" srcId="{239889DB-626F-B741-86A1-C503C10AE949}" destId="{60BD0661-BAFB-1B4D-BEC5-1C722C6831B2}" srcOrd="1" destOrd="0" presId="urn:microsoft.com/office/officeart/2005/8/layout/radial5"/>
    <dgm:cxn modelId="{23515922-0891-0544-84BC-411F4EA115C0}" type="presParOf" srcId="{60BD0661-BAFB-1B4D-BEC5-1C722C6831B2}" destId="{128EBADF-D146-EA4A-A0EF-D9422E703870}" srcOrd="0" destOrd="0" presId="urn:microsoft.com/office/officeart/2005/8/layout/radial5"/>
    <dgm:cxn modelId="{8EDA5C90-7625-1844-BB90-F227E6B8F789}" type="presParOf" srcId="{239889DB-626F-B741-86A1-C503C10AE949}" destId="{ADE34AF4-98D9-2A4B-B8A7-4D19925B4DC0}" srcOrd="2" destOrd="0" presId="urn:microsoft.com/office/officeart/2005/8/layout/radial5"/>
    <dgm:cxn modelId="{4658375B-1741-F24F-BDC6-5920F2B0E1CB}" type="presParOf" srcId="{239889DB-626F-B741-86A1-C503C10AE949}" destId="{3C31CCDA-4FCA-104E-8C96-4A45B162FBF9}" srcOrd="3" destOrd="0" presId="urn:microsoft.com/office/officeart/2005/8/layout/radial5"/>
    <dgm:cxn modelId="{5F4EAE70-441B-344C-B8A8-A90760D523F9}" type="presParOf" srcId="{3C31CCDA-4FCA-104E-8C96-4A45B162FBF9}" destId="{C172DD48-070E-554D-93EA-3C886A06A76B}" srcOrd="0" destOrd="0" presId="urn:microsoft.com/office/officeart/2005/8/layout/radial5"/>
    <dgm:cxn modelId="{6CF94F1D-2AE2-5C4F-8A4C-CBF0BF877E49}" type="presParOf" srcId="{239889DB-626F-B741-86A1-C503C10AE949}" destId="{4A66ABD6-117C-B24A-8964-AB2D7BB4EEB4}" srcOrd="4" destOrd="0" presId="urn:microsoft.com/office/officeart/2005/8/layout/radial5"/>
    <dgm:cxn modelId="{2DDDB64C-0DB4-314B-A476-91F7B268B6F3}" type="presParOf" srcId="{239889DB-626F-B741-86A1-C503C10AE949}" destId="{891E8988-F32B-D44B-B973-1F7764518138}" srcOrd="5" destOrd="0" presId="urn:microsoft.com/office/officeart/2005/8/layout/radial5"/>
    <dgm:cxn modelId="{687F1C7F-8965-1C4B-A954-B6795178A33F}" type="presParOf" srcId="{891E8988-F32B-D44B-B973-1F7764518138}" destId="{95873CBE-AEDE-6F40-A910-0F0157A07652}" srcOrd="0" destOrd="0" presId="urn:microsoft.com/office/officeart/2005/8/layout/radial5"/>
    <dgm:cxn modelId="{CDB09082-1A32-D043-A013-3667E9D5A40C}" type="presParOf" srcId="{239889DB-626F-B741-86A1-C503C10AE949}" destId="{946F462C-1E97-5B48-90A4-808DA43154E4}" srcOrd="6" destOrd="0" presId="urn:microsoft.com/office/officeart/2005/8/layout/radial5"/>
    <dgm:cxn modelId="{D3FA9744-2F87-7044-A3C2-B8741BCE2183}" type="presParOf" srcId="{239889DB-626F-B741-86A1-C503C10AE949}" destId="{251E0147-658B-5E4A-A471-160C56A26A44}" srcOrd="7" destOrd="0" presId="urn:microsoft.com/office/officeart/2005/8/layout/radial5"/>
    <dgm:cxn modelId="{0A2D7370-9E00-B143-9A8D-220BD743A243}" type="presParOf" srcId="{251E0147-658B-5E4A-A471-160C56A26A44}" destId="{1F157552-E599-F541-9B5D-5896FEE3D143}" srcOrd="0" destOrd="0" presId="urn:microsoft.com/office/officeart/2005/8/layout/radial5"/>
    <dgm:cxn modelId="{11AC8542-10F5-DE45-BCB8-CD19C1C667CF}" type="presParOf" srcId="{239889DB-626F-B741-86A1-C503C10AE949}" destId="{C080F3F9-44FD-DE48-8A86-27B99D79881F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AB4DDE-96FA-DB41-A432-6D0632B66A60}">
      <dsp:nvSpPr>
        <dsp:cNvPr id="0" name=""/>
        <dsp:cNvSpPr/>
      </dsp:nvSpPr>
      <dsp:spPr>
        <a:xfrm>
          <a:off x="3325060" y="2388956"/>
          <a:ext cx="1702806" cy="17028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/>
            <a:t>“</a:t>
          </a:r>
          <a:r>
            <a:rPr lang="en-GB" sz="1500" b="1" kern="1200" dirty="0" err="1" smtClean="0"/>
            <a:t>Inclusione</a:t>
          </a:r>
          <a:r>
            <a:rPr lang="en-GB" sz="1500" b="1" kern="1200" dirty="0" smtClean="0"/>
            <a:t>”</a:t>
          </a:r>
          <a:endParaRPr lang="en-GB" sz="1500" b="1" kern="1200" dirty="0"/>
        </a:p>
      </dsp:txBody>
      <dsp:txXfrm>
        <a:off x="3574430" y="2638326"/>
        <a:ext cx="1204066" cy="1204066"/>
      </dsp:txXfrm>
    </dsp:sp>
    <dsp:sp modelId="{60BD0661-BAFB-1B4D-BEC5-1C722C6831B2}">
      <dsp:nvSpPr>
        <dsp:cNvPr id="0" name=""/>
        <dsp:cNvSpPr/>
      </dsp:nvSpPr>
      <dsp:spPr>
        <a:xfrm rot="16200000">
          <a:off x="3996028" y="1769249"/>
          <a:ext cx="360870" cy="578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>
        <a:off x="4050159" y="1939171"/>
        <a:ext cx="252609" cy="347372"/>
      </dsp:txXfrm>
    </dsp:sp>
    <dsp:sp modelId="{ADE34AF4-98D9-2A4B-B8A7-4D19925B4DC0}">
      <dsp:nvSpPr>
        <dsp:cNvPr id="0" name=""/>
        <dsp:cNvSpPr/>
      </dsp:nvSpPr>
      <dsp:spPr>
        <a:xfrm>
          <a:off x="3325060" y="5262"/>
          <a:ext cx="1702806" cy="17028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err="1" smtClean="0"/>
            <a:t>Strumento</a:t>
          </a:r>
          <a:r>
            <a:rPr lang="en-GB" sz="1500" b="1" kern="1200" dirty="0" smtClean="0"/>
            <a:t> </a:t>
          </a:r>
          <a:r>
            <a:rPr lang="en-GB" sz="1500" b="1" kern="1200" dirty="0" err="1" smtClean="0"/>
            <a:t>gestionale</a:t>
          </a:r>
          <a:endParaRPr lang="en-GB" sz="1500" b="1" kern="1200" dirty="0"/>
        </a:p>
      </dsp:txBody>
      <dsp:txXfrm>
        <a:off x="3574430" y="254632"/>
        <a:ext cx="1204066" cy="1204066"/>
      </dsp:txXfrm>
    </dsp:sp>
    <dsp:sp modelId="{3C31CCDA-4FCA-104E-8C96-4A45B162FBF9}">
      <dsp:nvSpPr>
        <dsp:cNvPr id="0" name=""/>
        <dsp:cNvSpPr/>
      </dsp:nvSpPr>
      <dsp:spPr>
        <a:xfrm>
          <a:off x="5177662" y="2950882"/>
          <a:ext cx="360870" cy="578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>
        <a:off x="5177662" y="3066673"/>
        <a:ext cx="252609" cy="347372"/>
      </dsp:txXfrm>
    </dsp:sp>
    <dsp:sp modelId="{4A66ABD6-117C-B24A-8964-AB2D7BB4EEB4}">
      <dsp:nvSpPr>
        <dsp:cNvPr id="0" name=""/>
        <dsp:cNvSpPr/>
      </dsp:nvSpPr>
      <dsp:spPr>
        <a:xfrm>
          <a:off x="5708754" y="2388956"/>
          <a:ext cx="1702806" cy="17028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/>
            <a:t> </a:t>
          </a:r>
          <a:r>
            <a:rPr lang="en-GB" sz="1500" b="1" kern="1200" dirty="0" err="1" smtClean="0"/>
            <a:t>Uso</a:t>
          </a:r>
          <a:r>
            <a:rPr lang="en-GB" sz="1500" b="1" kern="1200" dirty="0" smtClean="0"/>
            <a:t> </a:t>
          </a:r>
          <a:r>
            <a:rPr lang="en-GB" sz="1500" b="1" kern="1200" dirty="0" err="1" smtClean="0"/>
            <a:t>equo</a:t>
          </a:r>
          <a:r>
            <a:rPr lang="en-GB" sz="1500" b="1" kern="1200" dirty="0" smtClean="0"/>
            <a:t> </a:t>
          </a:r>
          <a:r>
            <a:rPr lang="en-GB" sz="1500" b="1" kern="1200" dirty="0" err="1" smtClean="0"/>
            <a:t>ed</a:t>
          </a:r>
          <a:r>
            <a:rPr lang="en-GB" sz="1500" b="1" kern="1200" dirty="0" smtClean="0"/>
            <a:t> </a:t>
          </a:r>
          <a:r>
            <a:rPr lang="en-GB" sz="1500" b="1" kern="1200" dirty="0" err="1" smtClean="0"/>
            <a:t>efficiente</a:t>
          </a:r>
          <a:r>
            <a:rPr lang="en-GB" sz="1500" b="1" kern="1200" dirty="0" smtClean="0"/>
            <a:t> </a:t>
          </a:r>
          <a:r>
            <a:rPr lang="en-GB" sz="1500" b="1" kern="1200" dirty="0" err="1" smtClean="0"/>
            <a:t>delle</a:t>
          </a:r>
          <a:r>
            <a:rPr lang="en-GB" sz="1500" b="1" kern="1200" dirty="0" smtClean="0"/>
            <a:t> RU</a:t>
          </a:r>
          <a:endParaRPr lang="en-GB" sz="1500" b="1" kern="1200" dirty="0"/>
        </a:p>
      </dsp:txBody>
      <dsp:txXfrm>
        <a:off x="5958124" y="2638326"/>
        <a:ext cx="1204066" cy="1204066"/>
      </dsp:txXfrm>
    </dsp:sp>
    <dsp:sp modelId="{891E8988-F32B-D44B-B973-1F7764518138}">
      <dsp:nvSpPr>
        <dsp:cNvPr id="0" name=""/>
        <dsp:cNvSpPr/>
      </dsp:nvSpPr>
      <dsp:spPr>
        <a:xfrm rot="5400000">
          <a:off x="3996028" y="4132516"/>
          <a:ext cx="360870" cy="578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>
        <a:off x="4050159" y="4194177"/>
        <a:ext cx="252609" cy="347372"/>
      </dsp:txXfrm>
    </dsp:sp>
    <dsp:sp modelId="{946F462C-1E97-5B48-90A4-808DA43154E4}">
      <dsp:nvSpPr>
        <dsp:cNvPr id="0" name=""/>
        <dsp:cNvSpPr/>
      </dsp:nvSpPr>
      <dsp:spPr>
        <a:xfrm>
          <a:off x="3325060" y="4772650"/>
          <a:ext cx="1702806" cy="17028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err="1" smtClean="0"/>
            <a:t>Valore</a:t>
          </a:r>
          <a:r>
            <a:rPr lang="en-GB" sz="1500" b="1" kern="1200" dirty="0" smtClean="0"/>
            <a:t> </a:t>
          </a:r>
          <a:r>
            <a:rPr lang="en-GB" sz="1500" b="1" kern="1200" dirty="0" err="1" smtClean="0"/>
            <a:t>delle</a:t>
          </a:r>
          <a:r>
            <a:rPr lang="en-GB" sz="1500" b="1" kern="1200" dirty="0" smtClean="0"/>
            <a:t> </a:t>
          </a:r>
          <a:r>
            <a:rPr lang="en-GB" sz="1500" b="1" kern="1200" dirty="0" err="1" smtClean="0"/>
            <a:t>differenze</a:t>
          </a:r>
          <a:endParaRPr lang="en-GB" sz="1500" b="1" kern="1200" dirty="0"/>
        </a:p>
      </dsp:txBody>
      <dsp:txXfrm>
        <a:off x="3574430" y="5022020"/>
        <a:ext cx="1204066" cy="1204066"/>
      </dsp:txXfrm>
    </dsp:sp>
    <dsp:sp modelId="{251E0147-658B-5E4A-A471-160C56A26A44}">
      <dsp:nvSpPr>
        <dsp:cNvPr id="0" name=""/>
        <dsp:cNvSpPr/>
      </dsp:nvSpPr>
      <dsp:spPr>
        <a:xfrm rot="10800000">
          <a:off x="2814395" y="2950882"/>
          <a:ext cx="360870" cy="578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 rot="10800000">
        <a:off x="2922656" y="3066673"/>
        <a:ext cx="252609" cy="347372"/>
      </dsp:txXfrm>
    </dsp:sp>
    <dsp:sp modelId="{C080F3F9-44FD-DE48-8A86-27B99D79881F}">
      <dsp:nvSpPr>
        <dsp:cNvPr id="0" name=""/>
        <dsp:cNvSpPr/>
      </dsp:nvSpPr>
      <dsp:spPr>
        <a:xfrm>
          <a:off x="941366" y="2388956"/>
          <a:ext cx="1702806" cy="17028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err="1" smtClean="0"/>
            <a:t>Rispetto</a:t>
          </a:r>
          <a:r>
            <a:rPr lang="en-GB" sz="1500" b="1" kern="1200" dirty="0" smtClean="0"/>
            <a:t> </a:t>
          </a:r>
          <a:r>
            <a:rPr lang="en-GB" sz="1500" b="1" kern="1200" dirty="0" err="1" smtClean="0"/>
            <a:t>dei</a:t>
          </a:r>
          <a:r>
            <a:rPr lang="en-GB" sz="1500" b="1" kern="1200" dirty="0" smtClean="0"/>
            <a:t> </a:t>
          </a:r>
          <a:r>
            <a:rPr lang="en-GB" sz="1500" b="1" kern="1200" dirty="0" err="1" smtClean="0"/>
            <a:t>diritti</a:t>
          </a:r>
          <a:endParaRPr lang="en-GB" sz="1500" b="1" kern="1200" dirty="0"/>
        </a:p>
      </dsp:txBody>
      <dsp:txXfrm>
        <a:off x="1190736" y="2638326"/>
        <a:ext cx="1204066" cy="12040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67ED5-E96B-4706-B717-EDCDB330195D}" type="datetimeFigureOut">
              <a:rPr lang="en-GB" smtClean="0"/>
              <a:t>20/01/17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C3701-22AD-460E-B1DA-B18377CFE39A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006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Content based on </a:t>
            </a:r>
          </a:p>
          <a:p>
            <a:endParaRPr lang="en-GB" dirty="0" smtClean="0"/>
          </a:p>
          <a:p>
            <a:r>
              <a:rPr lang="en-GB" dirty="0" smtClean="0"/>
              <a:t>1) Fischer</a:t>
            </a:r>
            <a:r>
              <a:rPr lang="en-GB" dirty="0"/>
              <a:t>, Michael</a:t>
            </a:r>
          </a:p>
          <a:p>
            <a:r>
              <a:rPr lang="en-GB" b="1" dirty="0"/>
              <a:t>Working Paper</a:t>
            </a:r>
          </a:p>
          <a:p>
            <a:r>
              <a:rPr lang="en-US" dirty="0"/>
              <a:t>Diversity management and the business case</a:t>
            </a:r>
          </a:p>
          <a:p>
            <a:r>
              <a:rPr lang="en-US" dirty="0"/>
              <a:t>HWWI Research Paper, No. 3-11</a:t>
            </a:r>
          </a:p>
          <a:p>
            <a:r>
              <a:rPr lang="en-GB" b="1" dirty="0"/>
              <a:t>Provided in Cooperation with:</a:t>
            </a:r>
          </a:p>
          <a:p>
            <a:r>
              <a:rPr lang="en-US" dirty="0"/>
              <a:t>Hamburg Institute of International Economics (HWWI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2) </a:t>
            </a:r>
            <a:r>
              <a:rPr lang="en-US" dirty="0" err="1" smtClean="0"/>
              <a:t>Gardenswaltz</a:t>
            </a:r>
            <a:r>
              <a:rPr lang="en-US" dirty="0" smtClean="0"/>
              <a:t> &amp; Rowe</a:t>
            </a:r>
          </a:p>
          <a:p>
            <a:r>
              <a:rPr lang="en-US" dirty="0" smtClean="0"/>
              <a:t>Making diverse</a:t>
            </a:r>
            <a:r>
              <a:rPr lang="en-US" baseline="0" dirty="0" smtClean="0"/>
              <a:t> teams work</a:t>
            </a:r>
          </a:p>
          <a:p>
            <a:endParaRPr lang="en-US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C3701-22AD-460E-B1DA-B18377CFE39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397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Dichiarazion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Filadelfia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(1919)</a:t>
            </a:r>
          </a:p>
          <a:p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tutti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gli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esseri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umani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indipendentemente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dalla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razza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dalla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fede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dal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sesso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hanno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diritto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perseguire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proprio</a:t>
            </a:r>
            <a:endParaRPr lang="en-GB" sz="1200" b="1" i="1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progresso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materiale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proprio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sviluppo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spirituale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condizioni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libertà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 di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dignità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di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sicurezza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economica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 con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uguali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possibilità</a:t>
            </a:r>
            <a:r>
              <a:rPr lang="en-GB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endParaRPr lang="en-GB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Considerato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inoltre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la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discriminazione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costituisce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una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violazione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dei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diritti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enunciati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nella</a:t>
            </a:r>
            <a:endParaRPr lang="en-GB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Dichiarazione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universale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dei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diritti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dell’uomo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C3701-22AD-460E-B1DA-B18377CFE39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28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Convenzione sulla discriminazione (impiego e professione), 1958. </a:t>
            </a:r>
            <a:endParaRPr lang="it-IT" dirty="0" smtClean="0"/>
          </a:p>
          <a:p>
            <a:r>
              <a:rPr lang="it-IT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Articolo 1 </a:t>
            </a:r>
            <a:endParaRPr lang="it-IT" dirty="0" smtClean="0"/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Ai fini della presente convenzione, il termine « discriminazione » comprende : </a:t>
            </a:r>
            <a:endParaRPr lang="it-IT" dirty="0" smtClean="0"/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 ogni distinzione, esclusione o preferenza fondata sulla razza, il colore, il sesso, la religione, l’opinione politica, la discendenza nazionale o l’origine sociale, che ha per effetto di negare o di alterare l’uguaglianza di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possibilita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̀ o di trattamento in materia d’impiego o di professione ; </a:t>
            </a:r>
            <a:endParaRPr lang="it-IT" dirty="0" smtClean="0">
              <a:effectLst/>
            </a:endParaRP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 ogni altra distinzione, esclusioni o preferenza che abbia per effetto di negare o di alterare l’uguaglianza di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possibilita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̀ o di trattamento in materia d’impiego o di professione, che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potra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̀ essere precisata dallo Stato membro interessato sentite le organizzazioni rappresentative dei datori di lavoro e dei lavoratori, se ne esistono, ed altri organismi appropriati. </a:t>
            </a:r>
            <a:endParaRPr lang="it-IT" dirty="0" smtClean="0">
              <a:effectLst/>
            </a:endParaRP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Le distinzioni, le esclusioni e le preferenze fondate sulle qualificazioni che si esigono per un impiego determinato non sono considerate discriminazioni. </a:t>
            </a:r>
            <a:endParaRPr lang="it-IT" dirty="0" smtClean="0"/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Ai fini della presente convenzione, le parole « impiego » e « professione » comprendono l’accesso alla formazione professionale, l’accesso all’impiego e alle differenti professioni, e le condizioni di impiego. </a:t>
            </a:r>
            <a:endParaRPr lang="it-IT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DB3733B-FCFF-4DA4-81E9-9449091FA978}" type="slidenum">
              <a:rPr lang="it-IT" smtClean="0">
                <a:solidFill>
                  <a:prstClr val="black"/>
                </a:solidFill>
                <a:cs typeface="Arial" charset="0"/>
              </a:rPr>
              <a:pPr/>
              <a:t>7</a:t>
            </a:fld>
            <a:endParaRPr lang="it-IT" smtClean="0">
              <a:solidFill>
                <a:prstClr val="black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C3701-22AD-460E-B1DA-B18377CFE39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304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No. 2673</a:t>
            </a:r>
          </a:p>
          <a:p>
            <a:r>
              <a:rPr lang="en-GB" dirty="0" smtClean="0"/>
              <a:t>DIVERSITY IN ORGANIZATIONS</a:t>
            </a:r>
          </a:p>
          <a:p>
            <a:r>
              <a:rPr lang="en-GB" dirty="0" smtClean="0"/>
              <a:t>Antonio S Mello and Martin E </a:t>
            </a:r>
            <a:r>
              <a:rPr lang="en-GB" dirty="0" err="1" smtClean="0"/>
              <a:t>Ruckes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C3701-22AD-460E-B1DA-B18377CFE39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714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Ref:</a:t>
            </a:r>
          </a:p>
          <a:p>
            <a:r>
              <a:rPr lang="en-US" dirty="0" smtClean="0"/>
              <a:t>Diversity management, as the name says, is a management strategy. </a:t>
            </a:r>
          </a:p>
          <a:p>
            <a:endParaRPr lang="en-US" dirty="0"/>
          </a:p>
          <a:p>
            <a:r>
              <a:rPr lang="en-US" dirty="0" smtClean="0"/>
              <a:t>It is applied </a:t>
            </a:r>
            <a:r>
              <a:rPr lang="en-US" b="1" dirty="0" smtClean="0"/>
              <a:t>predominantly top-down, as a managerial instrument. </a:t>
            </a:r>
          </a:p>
          <a:p>
            <a:endParaRPr lang="en-US" dirty="0"/>
          </a:p>
          <a:p>
            <a:r>
              <a:rPr lang="en-US" dirty="0" smtClean="0"/>
              <a:t>Its purpose is to enhance the effectiveness and/or productivity of organizations. The central idea of ‘managing diversity’ is that this organizational improvement is to be achieved through recognizing, valuing, promoting, and utilizing diversity – whereby ‘diversity’ refers to many, if not all sorts of differences between individuals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</a:t>
            </a:r>
            <a:r>
              <a:rPr lang="en-US" sz="1200" dirty="0" err="1" smtClean="0"/>
              <a:t>Kandola</a:t>
            </a:r>
            <a:r>
              <a:rPr lang="en-US" sz="1200" dirty="0" smtClean="0"/>
              <a:t> and Fullerton, Diversity in Action: Managing the Mosaic,  1998: 8</a:t>
            </a:r>
            <a:r>
              <a:rPr lang="en-US" dirty="0" smtClean="0"/>
              <a:t>).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C3701-22AD-460E-B1DA-B18377CFE39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671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 definitions might place more or less emphasis on aspects such as </a:t>
            </a:r>
            <a:r>
              <a:rPr lang="en-US" dirty="0" smtClean="0"/>
              <a:t>the rationale </a:t>
            </a:r>
            <a:r>
              <a:rPr lang="en-US" dirty="0"/>
              <a:t>of enhancing organizational efficiency or profitability, on the idea </a:t>
            </a:r>
            <a:r>
              <a:rPr lang="en-US" dirty="0" smtClean="0"/>
              <a:t>of appreciating </a:t>
            </a:r>
            <a:r>
              <a:rPr lang="en-US" dirty="0"/>
              <a:t>and </a:t>
            </a:r>
            <a:r>
              <a:rPr lang="en-US" b="1" dirty="0"/>
              <a:t>valuing differences, or on the goal of constructing an </a:t>
            </a:r>
            <a:r>
              <a:rPr lang="en-US" b="1" dirty="0" smtClean="0"/>
              <a:t>inclusive environment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 </a:t>
            </a:r>
            <a:r>
              <a:rPr lang="en-US" dirty="0"/>
              <a:t>example, Schwarz-</a:t>
            </a:r>
            <a:r>
              <a:rPr lang="en-US" dirty="0" err="1"/>
              <a:t>Wölzl</a:t>
            </a:r>
            <a:r>
              <a:rPr lang="en-US" dirty="0"/>
              <a:t> and </a:t>
            </a:r>
            <a:r>
              <a:rPr lang="en-US" dirty="0" err="1"/>
              <a:t>Maad</a:t>
            </a:r>
            <a:r>
              <a:rPr lang="en-US" dirty="0"/>
              <a:t> define </a:t>
            </a:r>
            <a:r>
              <a:rPr lang="en-US" dirty="0" smtClean="0"/>
              <a:t>diversity management </a:t>
            </a:r>
            <a:r>
              <a:rPr lang="en-US" dirty="0"/>
              <a:t>as ‘a management instrument for systematically considering</a:t>
            </a:r>
            <a:r>
              <a:rPr lang="en-US" dirty="0" smtClean="0"/>
              <a:t>, </a:t>
            </a:r>
            <a:r>
              <a:rPr lang="en-US" b="1" dirty="0" smtClean="0"/>
              <a:t>internally </a:t>
            </a:r>
            <a:r>
              <a:rPr lang="en-US" b="1" dirty="0"/>
              <a:t>and externally, how diversity can be used to enhance the success of </a:t>
            </a:r>
            <a:r>
              <a:rPr lang="en-US" b="1" dirty="0" smtClean="0"/>
              <a:t>a company</a:t>
            </a:r>
            <a:r>
              <a:rPr lang="en-US" b="1" dirty="0"/>
              <a:t>, and for consciously utilizing and promoting diversity to this end</a:t>
            </a:r>
            <a:r>
              <a:rPr lang="en-US" dirty="0" smtClean="0"/>
              <a:t>’ (</a:t>
            </a:r>
            <a:r>
              <a:rPr lang="en-US" dirty="0"/>
              <a:t>2004a: 5; own translation).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Bartz</a:t>
            </a:r>
            <a:r>
              <a:rPr lang="en-US" dirty="0" smtClean="0"/>
              <a:t> </a:t>
            </a:r>
            <a:r>
              <a:rPr lang="en-US" dirty="0"/>
              <a:t>et al speak of diversity management </a:t>
            </a:r>
            <a:r>
              <a:rPr lang="en-US" dirty="0" smtClean="0"/>
              <a:t>as ‘[</a:t>
            </a:r>
            <a:r>
              <a:rPr lang="en-US" dirty="0"/>
              <a:t>u]</a:t>
            </a:r>
            <a:r>
              <a:rPr lang="en-US" dirty="0" err="1"/>
              <a:t>nderstanding</a:t>
            </a:r>
            <a:r>
              <a:rPr lang="en-US" dirty="0"/>
              <a:t> that there are differences among employees and </a:t>
            </a:r>
            <a:r>
              <a:rPr lang="en-US" b="1" dirty="0"/>
              <a:t>that </a:t>
            </a:r>
            <a:r>
              <a:rPr lang="en-US" b="1" dirty="0" smtClean="0"/>
              <a:t>these differences</a:t>
            </a:r>
            <a:r>
              <a:rPr lang="en-US" b="1" dirty="0"/>
              <a:t>, if properly managed, are an asset to work being done </a:t>
            </a:r>
            <a:r>
              <a:rPr lang="en-US" b="1" dirty="0" smtClean="0"/>
              <a:t>more efficiently </a:t>
            </a:r>
            <a:r>
              <a:rPr lang="en-US" b="1" dirty="0"/>
              <a:t>and effectively</a:t>
            </a:r>
            <a:r>
              <a:rPr lang="en-US" dirty="0"/>
              <a:t>’ (1990: 321, quoted in Wrench 2007: 11).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According to </a:t>
            </a:r>
            <a:r>
              <a:rPr lang="en-US" dirty="0" err="1" smtClean="0"/>
              <a:t>Mor</a:t>
            </a:r>
            <a:r>
              <a:rPr lang="en-US" dirty="0" smtClean="0"/>
              <a:t> </a:t>
            </a:r>
            <a:r>
              <a:rPr lang="en-US" dirty="0"/>
              <a:t>Barak (2005: 208) the term refers to ‘the voluntary organizational </a:t>
            </a:r>
            <a:r>
              <a:rPr lang="en-US" dirty="0" smtClean="0"/>
              <a:t>actions that </a:t>
            </a:r>
            <a:r>
              <a:rPr lang="en-US" dirty="0"/>
              <a:t>are designed to create greater inclusion of employees from </a:t>
            </a:r>
            <a:r>
              <a:rPr lang="en-US" dirty="0" smtClean="0"/>
              <a:t>various backgrounds </a:t>
            </a:r>
            <a:r>
              <a:rPr lang="en-US" dirty="0"/>
              <a:t>into the formal and informal organizational structures </a:t>
            </a:r>
            <a:r>
              <a:rPr lang="en-US" dirty="0" smtClean="0"/>
              <a:t>through deliberate </a:t>
            </a:r>
            <a:r>
              <a:rPr lang="en-US" dirty="0"/>
              <a:t>policies and programs</a:t>
            </a:r>
            <a:r>
              <a:rPr lang="en-US" dirty="0" smtClean="0"/>
              <a:t>.’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C3701-22AD-460E-B1DA-B18377CFE39A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960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E569C43-D19D-453D-B5A1-5A3BB67CFBA2}" type="datetimeFigureOut">
              <a:rPr lang="en-GB" smtClean="0"/>
              <a:t>20/01/17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9BAF43A-ABC7-438F-8818-AC0F5151C850}" type="slidenum">
              <a:rPr lang="en-GB" smtClean="0"/>
              <a:t>‹n.›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‹n.›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‹n.›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‹n.›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‹n.›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‹n.›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‹n.›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‹n.›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‹n.›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‹n.›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9C43-D19D-453D-B5A1-5A3BB67CFBA2}" type="datetimeFigureOut">
              <a:rPr lang="en-GB" smtClean="0"/>
              <a:t>20/01/17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F43A-ABC7-438F-8818-AC0F5151C850}" type="slidenum">
              <a:rPr lang="en-GB" smtClean="0"/>
              <a:t>‹n.›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E569C43-D19D-453D-B5A1-5A3BB67CFBA2}" type="datetimeFigureOut">
              <a:rPr lang="en-GB" smtClean="0"/>
              <a:t>20/01/17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9BAF43A-ABC7-438F-8818-AC0F5151C850}" type="slidenum">
              <a:rPr lang="en-GB" smtClean="0"/>
              <a:t>‹n.›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tif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slideLayout" Target="../slideLayouts/slideLayout7.xml"/><Relationship Id="rId5" Type="http://schemas.openxmlformats.org/officeDocument/2006/relationships/notesSlide" Target="../notesSlides/notesSlide3.xml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ikilabour.it/discriminazioni.ash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158888"/>
            <a:ext cx="3313355" cy="1990192"/>
          </a:xfrm>
        </p:spPr>
        <p:txBody>
          <a:bodyPr>
            <a:normAutofit fontScale="90000"/>
          </a:bodyPr>
          <a:lstStyle/>
          <a:p>
            <a:r>
              <a:rPr lang="en-GB" b="1" dirty="0" err="1" smtClean="0"/>
              <a:t>Genere</a:t>
            </a:r>
            <a:r>
              <a:rPr lang="en-GB" b="1" dirty="0" smtClean="0"/>
              <a:t> </a:t>
            </a:r>
            <a:r>
              <a:rPr lang="en-GB" b="1" dirty="0"/>
              <a:t> </a:t>
            </a:r>
            <a:r>
              <a:rPr lang="en-GB" b="1" dirty="0" smtClean="0"/>
              <a:t>e </a:t>
            </a:r>
            <a:r>
              <a:rPr lang="en-GB" b="1" dirty="0" err="1" smtClean="0"/>
              <a:t>Diversità</a:t>
            </a:r>
            <a:r>
              <a:rPr lang="en-GB" b="1" dirty="0" smtClean="0"/>
              <a:t>: </a:t>
            </a:r>
            <a:r>
              <a:rPr lang="en-GB" b="1" dirty="0" err="1" smtClean="0"/>
              <a:t>perché</a:t>
            </a:r>
            <a:r>
              <a:rPr lang="en-GB" b="1" dirty="0" smtClean="0"/>
              <a:t> </a:t>
            </a:r>
            <a:r>
              <a:rPr lang="en-GB" b="1" dirty="0" err="1" smtClean="0"/>
              <a:t>occuparsene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8024" y="4005064"/>
            <a:ext cx="3309803" cy="1260629"/>
          </a:xfrm>
        </p:spPr>
        <p:txBody>
          <a:bodyPr/>
          <a:lstStyle/>
          <a:p>
            <a:pPr algn="r"/>
            <a:r>
              <a:rPr lang="it-IT" dirty="0" smtClean="0"/>
              <a:t>Gennaio 2017</a:t>
            </a:r>
            <a:endParaRPr lang="en-GB" dirty="0" smtClean="0"/>
          </a:p>
          <a:p>
            <a:endParaRPr lang="en-GB" dirty="0" smtClean="0"/>
          </a:p>
          <a:p>
            <a:r>
              <a:rPr lang="en-GB" b="1" dirty="0" smtClean="0">
                <a:solidFill>
                  <a:srgbClr val="1D067E"/>
                </a:solidFill>
                <a:latin typeface="Palatino Linotype" pitchFamily="18" charset="0"/>
                <a:cs typeface="Times New Roman" pitchFamily="18" charset="0"/>
              </a:rPr>
              <a:t>ILSGEN</a:t>
            </a:r>
          </a:p>
        </p:txBody>
      </p:sp>
      <p:pic>
        <p:nvPicPr>
          <p:cNvPr id="1027" name="Picture 3" descr="H:\PUBLIC\Logo_ITCILO_2007\LOGO_tif_rgb_small\1_LANG\Blue\EN_blue.t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5013176"/>
            <a:ext cx="2242668" cy="100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01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Evidenze</a:t>
            </a:r>
            <a:r>
              <a:rPr lang="en-GB" dirty="0" smtClean="0"/>
              <a:t> di </a:t>
            </a:r>
            <a:r>
              <a:rPr lang="en-GB" dirty="0" err="1" smtClean="0"/>
              <a:t>discriminazione</a:t>
            </a:r>
            <a:endParaRPr lang="en-GB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GB" dirty="0" smtClean="0"/>
              <a:t>Non facile </a:t>
            </a:r>
            <a:r>
              <a:rPr lang="en-GB" dirty="0" err="1" smtClean="0"/>
              <a:t>perché</a:t>
            </a:r>
            <a:r>
              <a:rPr lang="en-GB" dirty="0" smtClean="0"/>
              <a:t> la </a:t>
            </a:r>
            <a:r>
              <a:rPr lang="en-GB" dirty="0" err="1" smtClean="0"/>
              <a:t>discriminazione</a:t>
            </a:r>
            <a:r>
              <a:rPr lang="en-GB" dirty="0" smtClean="0"/>
              <a:t> </a:t>
            </a:r>
            <a:r>
              <a:rPr lang="en-GB" dirty="0" err="1" smtClean="0"/>
              <a:t>è</a:t>
            </a:r>
            <a:r>
              <a:rPr lang="en-GB" dirty="0" smtClean="0"/>
              <a:t> un </a:t>
            </a:r>
            <a:r>
              <a:rPr lang="en-GB" dirty="0" err="1" smtClean="0"/>
              <a:t>fenomeno</a:t>
            </a:r>
            <a:r>
              <a:rPr lang="en-GB" dirty="0" smtClean="0"/>
              <a:t> </a:t>
            </a:r>
            <a:r>
              <a:rPr lang="en-GB" dirty="0" err="1" smtClean="0"/>
              <a:t>spesso</a:t>
            </a:r>
            <a:r>
              <a:rPr lang="en-GB" dirty="0" smtClean="0"/>
              <a:t>, </a:t>
            </a:r>
            <a:r>
              <a:rPr lang="en-GB" dirty="0" err="1" smtClean="0"/>
              <a:t>nascosto</a:t>
            </a:r>
            <a:r>
              <a:rPr lang="en-GB" dirty="0"/>
              <a:t>,</a:t>
            </a:r>
            <a:r>
              <a:rPr lang="en-GB" dirty="0" smtClean="0"/>
              <a:t> </a:t>
            </a:r>
            <a:r>
              <a:rPr lang="en-GB" dirty="0" err="1" smtClean="0"/>
              <a:t>invisibile</a:t>
            </a:r>
            <a:r>
              <a:rPr lang="en-GB" dirty="0" smtClean="0"/>
              <a:t> , non </a:t>
            </a:r>
            <a:r>
              <a:rPr lang="en-GB" dirty="0" err="1" smtClean="0"/>
              <a:t>intenzionale</a:t>
            </a:r>
            <a:r>
              <a:rPr lang="en-GB" dirty="0" smtClean="0"/>
              <a:t>, ma </a:t>
            </a:r>
            <a:r>
              <a:rPr lang="en-GB" dirty="0" err="1" smtClean="0"/>
              <a:t>derivante</a:t>
            </a:r>
            <a:r>
              <a:rPr lang="en-GB" dirty="0" smtClean="0"/>
              <a:t> </a:t>
            </a:r>
            <a:r>
              <a:rPr lang="en-GB" dirty="0" err="1" smtClean="0"/>
              <a:t>dalla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r>
              <a:rPr lang="en-GB" dirty="0" smtClean="0"/>
              <a:t> di un </a:t>
            </a:r>
            <a:r>
              <a:rPr lang="en-GB" dirty="0" err="1" smtClean="0"/>
              <a:t>determinata</a:t>
            </a:r>
            <a:r>
              <a:rPr lang="en-GB" dirty="0" smtClean="0"/>
              <a:t> </a:t>
            </a:r>
            <a:r>
              <a:rPr lang="en-GB" dirty="0" err="1" smtClean="0"/>
              <a:t>società</a:t>
            </a:r>
            <a:r>
              <a:rPr lang="en-GB" dirty="0" smtClean="0"/>
              <a:t> o </a:t>
            </a:r>
            <a:r>
              <a:rPr lang="en-GB" dirty="0" err="1" smtClean="0"/>
              <a:t>istituzione</a:t>
            </a:r>
            <a:r>
              <a:rPr lang="en-GB" dirty="0" smtClean="0"/>
              <a:t>.</a:t>
            </a:r>
          </a:p>
          <a:p>
            <a:pPr marL="68580" indent="0">
              <a:buNone/>
            </a:pPr>
            <a:r>
              <a:rPr lang="en-GB" dirty="0" smtClean="0"/>
              <a:t>Le </a:t>
            </a:r>
            <a:r>
              <a:rPr lang="en-GB" dirty="0" err="1" smtClean="0"/>
              <a:t>statistiche</a:t>
            </a:r>
            <a:r>
              <a:rPr lang="en-GB" dirty="0" smtClean="0"/>
              <a:t> </a:t>
            </a:r>
            <a:r>
              <a:rPr lang="en-GB" dirty="0" err="1" smtClean="0"/>
              <a:t>sono</a:t>
            </a:r>
            <a:r>
              <a:rPr lang="en-GB" dirty="0" smtClean="0"/>
              <a:t> </a:t>
            </a:r>
            <a:r>
              <a:rPr lang="en-GB" dirty="0" err="1" smtClean="0"/>
              <a:t>fondamentali</a:t>
            </a:r>
            <a:r>
              <a:rPr lang="en-GB" dirty="0" smtClean="0"/>
              <a:t> per </a:t>
            </a:r>
            <a:r>
              <a:rPr lang="en-GB" dirty="0" err="1" smtClean="0"/>
              <a:t>provare</a:t>
            </a:r>
            <a:r>
              <a:rPr lang="en-GB" dirty="0" smtClean="0"/>
              <a:t> </a:t>
            </a:r>
            <a:r>
              <a:rPr lang="en-GB" dirty="0" err="1" smtClean="0"/>
              <a:t>l’impatto</a:t>
            </a:r>
            <a:r>
              <a:rPr lang="en-GB" dirty="0" smtClean="0"/>
              <a:t> </a:t>
            </a:r>
            <a:r>
              <a:rPr lang="en-GB" dirty="0" err="1" smtClean="0"/>
              <a:t>negativo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un </a:t>
            </a:r>
            <a:r>
              <a:rPr lang="en-GB" dirty="0" err="1" smtClean="0"/>
              <a:t>determinato</a:t>
            </a:r>
            <a:r>
              <a:rPr lang="en-GB" dirty="0" smtClean="0"/>
              <a:t> </a:t>
            </a:r>
            <a:r>
              <a:rPr lang="en-GB" dirty="0" err="1" smtClean="0"/>
              <a:t>gruppo</a:t>
            </a:r>
            <a:r>
              <a:rPr lang="en-GB" dirty="0" smtClean="0"/>
              <a:t> di </a:t>
            </a:r>
            <a:r>
              <a:rPr lang="en-GB" dirty="0" err="1" smtClean="0"/>
              <a:t>persone</a:t>
            </a:r>
            <a:r>
              <a:rPr lang="en-GB" dirty="0" smtClean="0"/>
              <a:t>. </a:t>
            </a:r>
          </a:p>
          <a:p>
            <a:pPr marL="6858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860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Indicatori</a:t>
            </a:r>
            <a:r>
              <a:rPr lang="en-GB" dirty="0" smtClean="0"/>
              <a:t> “di base”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en-GB" dirty="0" err="1" smtClean="0"/>
              <a:t>Nel</a:t>
            </a:r>
            <a:r>
              <a:rPr lang="en-GB" dirty="0" smtClean="0"/>
              <a:t> </a:t>
            </a:r>
            <a:r>
              <a:rPr lang="en-GB" dirty="0" err="1" smtClean="0"/>
              <a:t>mondo</a:t>
            </a:r>
            <a:r>
              <a:rPr lang="en-GB" dirty="0" smtClean="0"/>
              <a:t> del </a:t>
            </a:r>
            <a:r>
              <a:rPr lang="en-GB" dirty="0" err="1" smtClean="0"/>
              <a:t>lavoro</a:t>
            </a:r>
            <a:r>
              <a:rPr lang="en-GB" dirty="0" smtClean="0"/>
              <a:t>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guarda</a:t>
            </a:r>
            <a:r>
              <a:rPr lang="en-GB" dirty="0" smtClean="0"/>
              <a:t> </a:t>
            </a:r>
            <a:r>
              <a:rPr lang="en-GB" dirty="0" err="1" smtClean="0"/>
              <a:t>alla</a:t>
            </a:r>
            <a:r>
              <a:rPr lang="en-GB" dirty="0" smtClean="0"/>
              <a:t> </a:t>
            </a:r>
            <a:r>
              <a:rPr lang="en-GB" dirty="0" err="1" smtClean="0"/>
              <a:t>combinazione</a:t>
            </a:r>
            <a:r>
              <a:rPr lang="en-GB" dirty="0" smtClean="0"/>
              <a:t> e </a:t>
            </a:r>
            <a:r>
              <a:rPr lang="en-GB" dirty="0" err="1" smtClean="0"/>
              <a:t>l’interrelazione</a:t>
            </a:r>
            <a:r>
              <a:rPr lang="en-GB" dirty="0" smtClean="0"/>
              <a:t> </a:t>
            </a:r>
            <a:r>
              <a:rPr lang="en-GB" dirty="0" err="1" smtClean="0"/>
              <a:t>tra</a:t>
            </a:r>
            <a:r>
              <a:rPr lang="en-GB" dirty="0" smtClean="0"/>
              <a:t>:</a:t>
            </a:r>
            <a:endParaRPr lang="en-GB" dirty="0"/>
          </a:p>
          <a:p>
            <a:r>
              <a:rPr lang="en-GB" dirty="0" smtClean="0"/>
              <a:t>Sotto</a:t>
            </a:r>
            <a:r>
              <a:rPr lang="en-GB" dirty="0"/>
              <a:t>-</a:t>
            </a:r>
            <a:r>
              <a:rPr lang="en-GB" dirty="0" err="1" smtClean="0"/>
              <a:t>rappresentanza</a:t>
            </a:r>
            <a:r>
              <a:rPr lang="en-GB" dirty="0" smtClean="0"/>
              <a:t> (</a:t>
            </a:r>
            <a:r>
              <a:rPr lang="en-GB" dirty="0" err="1" smtClean="0"/>
              <a:t>tasso</a:t>
            </a:r>
            <a:r>
              <a:rPr lang="en-GB" dirty="0" smtClean="0"/>
              <a:t> di </a:t>
            </a:r>
            <a:r>
              <a:rPr lang="en-GB" dirty="0" err="1" smtClean="0"/>
              <a:t>partecipazione</a:t>
            </a:r>
            <a:r>
              <a:rPr lang="en-GB" dirty="0" smtClean="0"/>
              <a:t> al </a:t>
            </a:r>
            <a:r>
              <a:rPr lang="en-GB" dirty="0" err="1" smtClean="0"/>
              <a:t>mercato</a:t>
            </a:r>
            <a:r>
              <a:rPr lang="en-GB" dirty="0" smtClean="0"/>
              <a:t> del </a:t>
            </a:r>
            <a:r>
              <a:rPr lang="en-GB" dirty="0" err="1" smtClean="0"/>
              <a:t>lavoro</a:t>
            </a:r>
            <a:r>
              <a:rPr lang="en-GB" dirty="0" smtClean="0"/>
              <a:t>, per </a:t>
            </a:r>
            <a:r>
              <a:rPr lang="en-GB" dirty="0" err="1" smtClean="0"/>
              <a:t>es</a:t>
            </a:r>
            <a:r>
              <a:rPr lang="en-GB" dirty="0" smtClean="0"/>
              <a:t>. per </a:t>
            </a:r>
            <a:r>
              <a:rPr lang="en-GB" dirty="0" err="1" smtClean="0"/>
              <a:t>sesso</a:t>
            </a:r>
            <a:r>
              <a:rPr lang="en-GB" dirty="0" smtClean="0"/>
              <a:t>)</a:t>
            </a:r>
            <a:endParaRPr lang="en-GB" dirty="0"/>
          </a:p>
          <a:p>
            <a:r>
              <a:rPr lang="en-GB" dirty="0" err="1"/>
              <a:t>Segregazione</a:t>
            </a:r>
            <a:r>
              <a:rPr lang="en-GB" dirty="0"/>
              <a:t> </a:t>
            </a:r>
            <a:r>
              <a:rPr lang="en-GB" dirty="0" err="1"/>
              <a:t>verticale</a:t>
            </a:r>
            <a:r>
              <a:rPr lang="en-GB" dirty="0"/>
              <a:t> e </a:t>
            </a:r>
            <a:r>
              <a:rPr lang="en-GB" dirty="0" err="1" smtClean="0"/>
              <a:t>orizzantale</a:t>
            </a:r>
            <a:r>
              <a:rPr lang="en-GB" dirty="0" smtClean="0"/>
              <a:t> (in </a:t>
            </a:r>
            <a:r>
              <a:rPr lang="en-GB" dirty="0" err="1" smtClean="0"/>
              <a:t>quali</a:t>
            </a:r>
            <a:r>
              <a:rPr lang="en-GB" dirty="0" smtClean="0"/>
              <a:t> </a:t>
            </a:r>
            <a:r>
              <a:rPr lang="en-GB" dirty="0" err="1" smtClean="0"/>
              <a:t>posizioni</a:t>
            </a:r>
            <a:r>
              <a:rPr lang="en-GB" dirty="0" smtClean="0"/>
              <a:t>, </a:t>
            </a:r>
            <a:r>
              <a:rPr lang="en-GB" dirty="0" err="1" smtClean="0"/>
              <a:t>che</a:t>
            </a:r>
            <a:r>
              <a:rPr lang="en-GB" dirty="0" smtClean="0"/>
              <a:t> </a:t>
            </a:r>
            <a:r>
              <a:rPr lang="en-GB" dirty="0" err="1" smtClean="0"/>
              <a:t>tipo</a:t>
            </a:r>
            <a:r>
              <a:rPr lang="en-GB" dirty="0" smtClean="0"/>
              <a:t> di </a:t>
            </a:r>
            <a:r>
              <a:rPr lang="en-GB" dirty="0" err="1" smtClean="0"/>
              <a:t>contratto</a:t>
            </a:r>
            <a:r>
              <a:rPr lang="en-GB" dirty="0" smtClean="0"/>
              <a:t>, in </a:t>
            </a:r>
            <a:r>
              <a:rPr lang="en-GB" dirty="0" err="1" smtClean="0"/>
              <a:t>che</a:t>
            </a:r>
            <a:r>
              <a:rPr lang="en-GB" dirty="0" smtClean="0"/>
              <a:t> </a:t>
            </a:r>
            <a:r>
              <a:rPr lang="en-GB" dirty="0" err="1" smtClean="0"/>
              <a:t>settori</a:t>
            </a:r>
            <a:r>
              <a:rPr lang="en-GB" dirty="0" smtClean="0"/>
              <a:t> </a:t>
            </a:r>
            <a:r>
              <a:rPr lang="en-GB" dirty="0" err="1" smtClean="0"/>
              <a:t>economici</a:t>
            </a:r>
            <a:r>
              <a:rPr lang="en-GB" dirty="0" smtClean="0"/>
              <a:t> e </a:t>
            </a:r>
            <a:r>
              <a:rPr lang="en-GB" dirty="0" err="1" smtClean="0"/>
              <a:t>quali</a:t>
            </a:r>
            <a:r>
              <a:rPr lang="en-GB" dirty="0" smtClean="0"/>
              <a:t> </a:t>
            </a:r>
            <a:r>
              <a:rPr lang="en-GB" dirty="0" err="1" smtClean="0"/>
              <a:t>professioni</a:t>
            </a:r>
            <a:r>
              <a:rPr lang="en-GB" dirty="0" smtClean="0"/>
              <a:t>)</a:t>
            </a:r>
            <a:endParaRPr lang="en-GB" dirty="0"/>
          </a:p>
          <a:p>
            <a:r>
              <a:rPr lang="en-GB" dirty="0" err="1" smtClean="0"/>
              <a:t>Disparità</a:t>
            </a:r>
            <a:r>
              <a:rPr lang="en-GB" dirty="0" smtClean="0"/>
              <a:t> </a:t>
            </a:r>
            <a:r>
              <a:rPr lang="en-GB" dirty="0" err="1" smtClean="0"/>
              <a:t>salariali</a:t>
            </a:r>
            <a:r>
              <a:rPr lang="en-GB" dirty="0" smtClean="0"/>
              <a:t> (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differenziali</a:t>
            </a:r>
            <a:r>
              <a:rPr lang="en-GB" dirty="0" smtClean="0"/>
              <a:t> </a:t>
            </a:r>
            <a:r>
              <a:rPr lang="en-GB" dirty="0" err="1" smtClean="0"/>
              <a:t>salariali</a:t>
            </a:r>
            <a:r>
              <a:rPr lang="en-GB" dirty="0" smtClean="0"/>
              <a:t> </a:t>
            </a:r>
            <a:r>
              <a:rPr lang="en-GB" dirty="0" err="1" smtClean="0"/>
              <a:t>esaminati</a:t>
            </a:r>
            <a:r>
              <a:rPr lang="en-GB" dirty="0" smtClean="0"/>
              <a:t> in </a:t>
            </a:r>
            <a:r>
              <a:rPr lang="en-GB" dirty="0" err="1" smtClean="0"/>
              <a:t>generale</a:t>
            </a:r>
            <a:r>
              <a:rPr lang="en-GB" dirty="0" smtClean="0"/>
              <a:t> e a </a:t>
            </a:r>
            <a:r>
              <a:rPr lang="en-GB" dirty="0" err="1" smtClean="0"/>
              <a:t>parità</a:t>
            </a:r>
            <a:r>
              <a:rPr lang="en-GB" dirty="0" smtClean="0"/>
              <a:t> di </a:t>
            </a:r>
            <a:r>
              <a:rPr lang="en-GB" dirty="0" err="1" smtClean="0"/>
              <a:t>professione</a:t>
            </a:r>
            <a:r>
              <a:rPr lang="en-GB" dirty="0" smtClean="0"/>
              <a:t>, </a:t>
            </a:r>
            <a:r>
              <a:rPr lang="en-GB" dirty="0" err="1" smtClean="0"/>
              <a:t>anzianità</a:t>
            </a:r>
            <a:r>
              <a:rPr lang="en-GB" dirty="0"/>
              <a:t> </a:t>
            </a:r>
            <a:r>
              <a:rPr lang="en-GB" dirty="0" smtClean="0"/>
              <a:t>+ </a:t>
            </a:r>
            <a:r>
              <a:rPr lang="en-GB" dirty="0" err="1" smtClean="0"/>
              <a:t>analisi</a:t>
            </a:r>
            <a:r>
              <a:rPr lang="en-GB" dirty="0" smtClean="0"/>
              <a:t> del </a:t>
            </a:r>
            <a:r>
              <a:rPr lang="en-GB" dirty="0" err="1" smtClean="0"/>
              <a:t>valore</a:t>
            </a:r>
            <a:r>
              <a:rPr lang="en-GB" dirty="0" smtClean="0"/>
              <a:t> </a:t>
            </a:r>
            <a:r>
              <a:rPr lang="en-GB" dirty="0" err="1" smtClean="0"/>
              <a:t>attriibuito</a:t>
            </a:r>
            <a:r>
              <a:rPr lang="en-GB" dirty="0" smtClean="0"/>
              <a:t> a due </a:t>
            </a:r>
            <a:r>
              <a:rPr lang="en-GB" dirty="0" err="1" smtClean="0"/>
              <a:t>professioni</a:t>
            </a:r>
            <a:r>
              <a:rPr lang="en-GB" dirty="0" smtClean="0"/>
              <a:t> diverse </a:t>
            </a:r>
            <a:r>
              <a:rPr lang="en-GB" dirty="0" err="1" smtClean="0"/>
              <a:t>es</a:t>
            </a:r>
            <a:r>
              <a:rPr lang="en-GB" dirty="0" smtClean="0"/>
              <a:t>: </a:t>
            </a:r>
            <a:r>
              <a:rPr lang="en-GB" dirty="0" err="1" smtClean="0"/>
              <a:t>tecnici</a:t>
            </a:r>
            <a:r>
              <a:rPr lang="en-GB" dirty="0" smtClean="0"/>
              <a:t> / </a:t>
            </a:r>
            <a:r>
              <a:rPr lang="en-GB" dirty="0" err="1" smtClean="0"/>
              <a:t>amministrativi</a:t>
            </a:r>
            <a:r>
              <a:rPr lang="en-GB" dirty="0" smtClean="0"/>
              <a:t>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652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</a:t>
            </a:r>
            <a:r>
              <a:rPr lang="en-GB" dirty="0" err="1" smtClean="0"/>
              <a:t>Ragioni</a:t>
            </a:r>
            <a:r>
              <a:rPr lang="en-GB" dirty="0" smtClean="0"/>
              <a:t> “</a:t>
            </a:r>
            <a:r>
              <a:rPr lang="en-GB" dirty="0" err="1" smtClean="0"/>
              <a:t>economiche</a:t>
            </a:r>
            <a:r>
              <a:rPr lang="en-GB" dirty="0" smtClean="0"/>
              <a:t>”</a:t>
            </a:r>
            <a:endParaRPr lang="en-GB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500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Great Minds </a:t>
            </a:r>
            <a:r>
              <a:rPr lang="en-US" b="1" dirty="0" smtClean="0">
                <a:solidFill>
                  <a:srgbClr val="FF0000"/>
                </a:solidFill>
              </a:rPr>
              <a:t>(Don’t)</a:t>
            </a:r>
            <a:r>
              <a:rPr lang="en-US" b="1" dirty="0" smtClean="0"/>
              <a:t> Think </a:t>
            </a:r>
            <a:r>
              <a:rPr lang="en-US" b="1" dirty="0"/>
              <a:t>Alike</a:t>
            </a:r>
            <a:r>
              <a:rPr lang="en-US" b="1" dirty="0" smtClean="0"/>
              <a:t>...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indent="-342900"/>
            <a:r>
              <a:rPr lang="en-GB" dirty="0" smtClean="0"/>
              <a:t>… </a:t>
            </a:r>
            <a:r>
              <a:rPr lang="en-GB" dirty="0" err="1" smtClean="0"/>
              <a:t>menti</a:t>
            </a:r>
            <a:r>
              <a:rPr lang="en-GB" dirty="0" smtClean="0"/>
              <a:t> </a:t>
            </a:r>
            <a:r>
              <a:rPr lang="en-GB" dirty="0" err="1" smtClean="0"/>
              <a:t>simili</a:t>
            </a:r>
            <a:r>
              <a:rPr lang="en-GB" dirty="0" smtClean="0"/>
              <a:t> …. </a:t>
            </a:r>
            <a:r>
              <a:rPr lang="en-GB" dirty="0" err="1" smtClean="0"/>
              <a:t>Soluzioni</a:t>
            </a:r>
            <a:r>
              <a:rPr lang="en-GB" dirty="0" smtClean="0"/>
              <a:t> </a:t>
            </a:r>
            <a:r>
              <a:rPr lang="en-GB" dirty="0" err="1" smtClean="0"/>
              <a:t>simili</a:t>
            </a:r>
            <a:endParaRPr lang="en-GB" dirty="0" smtClean="0"/>
          </a:p>
          <a:p>
            <a:pPr indent="-342900"/>
            <a:r>
              <a:rPr lang="it-IT" dirty="0" smtClean="0"/>
              <a:t>Si tende a cercare chi è simile , perché ci è più «facile» valutarli/e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it-IT" dirty="0" smtClean="0"/>
              <a:t>Vedere il valore della diversità : ostacoli</a:t>
            </a:r>
            <a:endParaRPr lang="en-GB" dirty="0" smtClean="0"/>
          </a:p>
          <a:p>
            <a:pPr indent="-342900"/>
            <a:r>
              <a:rPr lang="en-US" dirty="0" err="1" smtClean="0"/>
              <a:t>Capire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/>
              <a:t> </a:t>
            </a:r>
            <a:r>
              <a:rPr lang="en-US" dirty="0" smtClean="0"/>
              <a:t>le </a:t>
            </a:r>
            <a:r>
              <a:rPr lang="en-US" dirty="0" err="1" smtClean="0"/>
              <a:t>prospettive</a:t>
            </a:r>
            <a:r>
              <a:rPr lang="en-US" dirty="0" smtClean="0"/>
              <a:t> diverse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necessarie</a:t>
            </a:r>
            <a:endParaRPr lang="en-US" dirty="0" smtClean="0"/>
          </a:p>
          <a:p>
            <a:pPr indent="-342900"/>
            <a:r>
              <a:rPr lang="en-US" dirty="0" err="1" smtClean="0"/>
              <a:t>Uscire</a:t>
            </a:r>
            <a:r>
              <a:rPr lang="en-US" dirty="0" smtClean="0"/>
              <a:t> </a:t>
            </a:r>
            <a:r>
              <a:rPr lang="en-US" dirty="0" err="1" smtClean="0"/>
              <a:t>dalla</a:t>
            </a:r>
            <a:r>
              <a:rPr lang="en-US" dirty="0" smtClean="0"/>
              <a:t> </a:t>
            </a:r>
            <a:r>
              <a:rPr lang="en-US" dirty="0" err="1" smtClean="0"/>
              <a:t>propria</a:t>
            </a:r>
            <a:r>
              <a:rPr lang="en-US" dirty="0" smtClean="0"/>
              <a:t> “</a:t>
            </a:r>
            <a:r>
              <a:rPr lang="en-US" dirty="0" err="1" smtClean="0"/>
              <a:t>zona</a:t>
            </a:r>
            <a:r>
              <a:rPr lang="en-US" dirty="0" smtClean="0"/>
              <a:t> di </a:t>
            </a:r>
            <a:r>
              <a:rPr lang="en-US" dirty="0" err="1" smtClean="0"/>
              <a:t>sicurezza</a:t>
            </a:r>
            <a:r>
              <a:rPr lang="en-US" dirty="0" smtClean="0"/>
              <a:t>”</a:t>
            </a:r>
          </a:p>
          <a:p>
            <a:pPr indent="-342900"/>
            <a:r>
              <a:rPr lang="en-US" dirty="0" err="1" smtClean="0"/>
              <a:t>Mancanza</a:t>
            </a:r>
            <a:r>
              <a:rPr lang="en-US" dirty="0" smtClean="0"/>
              <a:t> di </a:t>
            </a:r>
            <a:r>
              <a:rPr lang="en-US" dirty="0" err="1" smtClean="0"/>
              <a:t>comuni</a:t>
            </a:r>
            <a:r>
              <a:rPr lang="en-US" dirty="0" smtClean="0"/>
              <a:t> </a:t>
            </a:r>
            <a:r>
              <a:rPr lang="en-US" dirty="0" err="1" smtClean="0"/>
              <a:t>riferimenti</a:t>
            </a:r>
            <a:r>
              <a:rPr lang="en-US" dirty="0" smtClean="0"/>
              <a:t> </a:t>
            </a:r>
            <a:r>
              <a:rPr lang="en-US" dirty="0" err="1" smtClean="0"/>
              <a:t>culturali</a:t>
            </a:r>
            <a:r>
              <a:rPr lang="en-US" dirty="0" smtClean="0"/>
              <a:t> / lingua</a:t>
            </a:r>
          </a:p>
          <a:p>
            <a:pPr indent="-342900"/>
            <a:r>
              <a:rPr lang="en-US" dirty="0" err="1" smtClean="0"/>
              <a:t>Capacità</a:t>
            </a:r>
            <a:r>
              <a:rPr lang="en-US" dirty="0" smtClean="0"/>
              <a:t> di </a:t>
            </a:r>
            <a:r>
              <a:rPr lang="en-US" dirty="0" err="1" smtClean="0"/>
              <a:t>ascolto</a:t>
            </a:r>
            <a:r>
              <a:rPr lang="en-US" dirty="0" smtClean="0"/>
              <a:t> (</a:t>
            </a:r>
            <a:r>
              <a:rPr lang="en-US" dirty="0" err="1" smtClean="0"/>
              <a:t>anche</a:t>
            </a:r>
            <a:r>
              <a:rPr lang="en-US" dirty="0" smtClean="0"/>
              <a:t> del </a:t>
            </a:r>
            <a:r>
              <a:rPr lang="en-US" dirty="0" err="1" smtClean="0"/>
              <a:t>silenzio</a:t>
            </a:r>
            <a:r>
              <a:rPr lang="en-US" dirty="0" smtClean="0"/>
              <a:t>, o di chi </a:t>
            </a:r>
            <a:r>
              <a:rPr lang="en-US" dirty="0" err="1" smtClean="0"/>
              <a:t>parla</a:t>
            </a:r>
            <a:r>
              <a:rPr lang="en-US" dirty="0" smtClean="0"/>
              <a:t> </a:t>
            </a:r>
            <a:r>
              <a:rPr lang="en-US" dirty="0" err="1" smtClean="0"/>
              <a:t>sottovoce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694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548680"/>
            <a:ext cx="7024744" cy="1143000"/>
          </a:xfrm>
        </p:spPr>
        <p:txBody>
          <a:bodyPr>
            <a:normAutofit/>
          </a:bodyPr>
          <a:lstStyle/>
          <a:p>
            <a:r>
              <a:rPr lang="en-GB" b="1" u="sng" dirty="0" err="1" smtClean="0"/>
              <a:t>Valorizzare</a:t>
            </a:r>
            <a:r>
              <a:rPr lang="en-GB" b="1" dirty="0" smtClean="0"/>
              <a:t> la </a:t>
            </a:r>
            <a:r>
              <a:rPr lang="en-GB" b="1" dirty="0" err="1" smtClean="0"/>
              <a:t>diversità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916832"/>
            <a:ext cx="7128908" cy="432048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strategia</a:t>
            </a:r>
            <a:r>
              <a:rPr lang="en-US" dirty="0" smtClean="0"/>
              <a:t> </a:t>
            </a:r>
            <a:r>
              <a:rPr lang="en-US" dirty="0" err="1" smtClean="0"/>
              <a:t>gestionale</a:t>
            </a:r>
            <a:r>
              <a:rPr lang="en-US" dirty="0" smtClean="0"/>
              <a:t> per </a:t>
            </a:r>
            <a:r>
              <a:rPr lang="en-US" dirty="0" err="1" smtClean="0"/>
              <a:t>creare</a:t>
            </a:r>
            <a:r>
              <a:rPr lang="en-US" dirty="0" smtClean="0"/>
              <a:t> un </a:t>
            </a:r>
            <a:r>
              <a:rPr lang="en-US" dirty="0" err="1" smtClean="0"/>
              <a:t>ambiente</a:t>
            </a:r>
            <a:r>
              <a:rPr lang="en-US" dirty="0" smtClean="0"/>
              <a:t> </a:t>
            </a:r>
            <a:r>
              <a:rPr lang="en-US" dirty="0" err="1" smtClean="0"/>
              <a:t>lavorativo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quale: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rispettata</a:t>
            </a:r>
            <a:r>
              <a:rPr lang="en-US" dirty="0" smtClean="0"/>
              <a:t> la </a:t>
            </a:r>
            <a:r>
              <a:rPr lang="en-US" dirty="0" err="1" smtClean="0"/>
              <a:t>dignità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persone</a:t>
            </a:r>
            <a:endParaRPr lang="en-US" dirty="0" smtClean="0"/>
          </a:p>
          <a:p>
            <a:r>
              <a:rPr lang="en-US" dirty="0" err="1" smtClean="0"/>
              <a:t>Tutti</a:t>
            </a:r>
            <a:r>
              <a:rPr lang="en-US" dirty="0" smtClean="0"/>
              <a:t> e </a:t>
            </a:r>
            <a:r>
              <a:rPr lang="en-US" dirty="0" err="1" smtClean="0"/>
              <a:t>tutte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sentano</a:t>
            </a:r>
            <a:r>
              <a:rPr lang="en-US" dirty="0" smtClean="0"/>
              <a:t> </a:t>
            </a:r>
            <a:r>
              <a:rPr lang="en-US" dirty="0" err="1" smtClean="0"/>
              <a:t>valorizzati</a:t>
            </a:r>
            <a:r>
              <a:rPr lang="en-US" dirty="0" smtClean="0"/>
              <a:t>/e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capacità</a:t>
            </a:r>
            <a:r>
              <a:rPr lang="en-US" dirty="0" smtClean="0"/>
              <a:t> 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talenti</a:t>
            </a:r>
            <a:r>
              <a:rPr lang="en-US" dirty="0" smtClean="0"/>
              <a:t> </a:t>
            </a:r>
            <a:r>
              <a:rPr lang="en-US" dirty="0" err="1" smtClean="0"/>
              <a:t>vengano</a:t>
            </a:r>
            <a:r>
              <a:rPr lang="en-US" dirty="0" smtClean="0"/>
              <a:t> </a:t>
            </a:r>
            <a:r>
              <a:rPr lang="en-US" dirty="0" err="1" smtClean="0"/>
              <a:t>utilzzati</a:t>
            </a:r>
            <a:r>
              <a:rPr lang="en-US" dirty="0" smtClean="0"/>
              <a:t> al </a:t>
            </a:r>
            <a:r>
              <a:rPr lang="en-US" dirty="0" err="1" smtClean="0"/>
              <a:t>meglio</a:t>
            </a:r>
            <a:endParaRPr lang="en-US" dirty="0" smtClean="0"/>
          </a:p>
          <a:p>
            <a:r>
              <a:rPr lang="en-US" dirty="0" smtClean="0"/>
              <a:t>Il </a:t>
            </a:r>
            <a:r>
              <a:rPr lang="en-US" dirty="0" err="1" smtClean="0"/>
              <a:t>rispetto</a:t>
            </a:r>
            <a:r>
              <a:rPr lang="en-US" dirty="0" smtClean="0"/>
              <a:t> </a:t>
            </a:r>
            <a:r>
              <a:rPr lang="en-US" dirty="0" err="1" smtClean="0"/>
              <a:t>effettivo</a:t>
            </a:r>
            <a:r>
              <a:rPr lang="en-US" dirty="0" smtClean="0"/>
              <a:t> del principio di </a:t>
            </a:r>
            <a:r>
              <a:rPr lang="en-US" dirty="0" err="1" smtClean="0"/>
              <a:t>uguaglianza</a:t>
            </a:r>
            <a:r>
              <a:rPr lang="en-US" dirty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funzionale</a:t>
            </a:r>
            <a:r>
              <a:rPr lang="en-US" dirty="0" smtClean="0"/>
              <a:t> al </a:t>
            </a:r>
            <a:r>
              <a:rPr lang="en-US" dirty="0" err="1" smtClean="0"/>
              <a:t>raggiungimento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scopi</a:t>
            </a:r>
            <a:r>
              <a:rPr lang="en-US" dirty="0" smtClean="0"/>
              <a:t> </a:t>
            </a:r>
            <a:r>
              <a:rPr lang="en-US" dirty="0" err="1" smtClean="0"/>
              <a:t>dell’Ente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9034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998910493"/>
              </p:ext>
            </p:extLst>
          </p:nvPr>
        </p:nvGraphicFramePr>
        <p:xfrm>
          <a:off x="303695" y="404664"/>
          <a:ext cx="8352928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6096" y="144016"/>
            <a:ext cx="4965998" cy="1052736"/>
          </a:xfrm>
        </p:spPr>
        <p:txBody>
          <a:bodyPr>
            <a:normAutofit/>
          </a:bodyPr>
          <a:lstStyle/>
          <a:p>
            <a:r>
              <a:rPr lang="en-GB" sz="2000" b="1" dirty="0" err="1" smtClean="0">
                <a:solidFill>
                  <a:srgbClr val="002060"/>
                </a:solidFill>
              </a:rPr>
              <a:t>Diversità</a:t>
            </a:r>
            <a:r>
              <a:rPr lang="en-GB" sz="2000" b="1" dirty="0" smtClean="0">
                <a:solidFill>
                  <a:srgbClr val="002060"/>
                </a:solidFill>
              </a:rPr>
              <a:t> – </a:t>
            </a:r>
            <a:r>
              <a:rPr lang="en-GB" sz="2000" b="1" dirty="0" err="1" smtClean="0">
                <a:solidFill>
                  <a:srgbClr val="002060"/>
                </a:solidFill>
              </a:rPr>
              <a:t>prospettive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endParaRPr lang="en-GB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918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Nella</a:t>
            </a:r>
            <a:r>
              <a:rPr lang="en-GB" dirty="0" smtClean="0"/>
              <a:t> </a:t>
            </a:r>
            <a:r>
              <a:rPr lang="en-GB" dirty="0" err="1" smtClean="0"/>
              <a:t>ricerca</a:t>
            </a:r>
            <a:r>
              <a:rPr lang="en-GB" dirty="0" smtClean="0"/>
              <a:t>: la </a:t>
            </a:r>
            <a:r>
              <a:rPr lang="en-GB" dirty="0" err="1" smtClean="0"/>
              <a:t>priorità</a:t>
            </a:r>
            <a:r>
              <a:rPr lang="en-GB" dirty="0" smtClean="0"/>
              <a:t> </a:t>
            </a:r>
            <a:r>
              <a:rPr lang="en-GB" dirty="0" err="1" smtClean="0"/>
              <a:t>Europea</a:t>
            </a:r>
            <a:r>
              <a:rPr lang="en-GB" dirty="0" smtClean="0"/>
              <a:t> </a:t>
            </a:r>
            <a:r>
              <a:rPr lang="en-GB" dirty="0" err="1" smtClean="0"/>
              <a:t>dell’Innovazione</a:t>
            </a:r>
            <a:endParaRPr lang="en-GB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VEDI PRESENTAZIONE ALESSIA BRUNI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146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624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Perchè</a:t>
            </a:r>
            <a:r>
              <a:rPr lang="en-GB" dirty="0" smtClean="0"/>
              <a:t> </a:t>
            </a:r>
            <a:r>
              <a:rPr lang="en-GB" dirty="0" err="1" smtClean="0"/>
              <a:t>è</a:t>
            </a:r>
            <a:r>
              <a:rPr lang="en-GB" dirty="0" smtClean="0"/>
              <a:t> </a:t>
            </a:r>
            <a:r>
              <a:rPr lang="en-GB" dirty="0" err="1" smtClean="0"/>
              <a:t>importante</a:t>
            </a:r>
            <a:r>
              <a:rPr lang="en-GB" dirty="0" smtClean="0"/>
              <a:t> </a:t>
            </a:r>
            <a:r>
              <a:rPr lang="en-GB" dirty="0" err="1" smtClean="0"/>
              <a:t>occuparsene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261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Motivi</a:t>
            </a:r>
            <a:r>
              <a:rPr lang="en-GB" dirty="0" smtClean="0"/>
              <a:t> </a:t>
            </a:r>
            <a:r>
              <a:rPr lang="en-GB" dirty="0" err="1" smtClean="0"/>
              <a:t>fondamentali</a:t>
            </a:r>
            <a:endParaRPr lang="en-GB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pPr marL="525780" indent="-457200">
              <a:buFont typeface="+mj-lt"/>
              <a:buAutoNum type="arabicPeriod"/>
            </a:pPr>
            <a:r>
              <a:rPr lang="en-GB" dirty="0" err="1" smtClean="0"/>
              <a:t>Giustizia</a:t>
            </a:r>
            <a:r>
              <a:rPr lang="en-GB" dirty="0" smtClean="0"/>
              <a:t>: </a:t>
            </a:r>
            <a:r>
              <a:rPr lang="en-GB" dirty="0" err="1" smtClean="0"/>
              <a:t>è</a:t>
            </a:r>
            <a:r>
              <a:rPr lang="en-GB" dirty="0" smtClean="0"/>
              <a:t> </a:t>
            </a:r>
            <a:r>
              <a:rPr lang="en-GB" dirty="0" err="1" smtClean="0"/>
              <a:t>vietato</a:t>
            </a:r>
            <a:r>
              <a:rPr lang="en-GB" dirty="0" smtClean="0"/>
              <a:t> </a:t>
            </a:r>
            <a:r>
              <a:rPr lang="en-GB" dirty="0" err="1" smtClean="0"/>
              <a:t>discriminare</a:t>
            </a:r>
            <a:endParaRPr lang="en-GB" dirty="0" smtClean="0"/>
          </a:p>
          <a:p>
            <a:pPr marL="68580" indent="0">
              <a:buNone/>
            </a:pPr>
            <a:endParaRPr lang="en-GB" dirty="0" smtClean="0"/>
          </a:p>
          <a:p>
            <a:pPr marL="525780" indent="-457200">
              <a:buFont typeface="+mj-lt"/>
              <a:buAutoNum type="arabicPeriod"/>
            </a:pPr>
            <a:r>
              <a:rPr lang="en-GB" dirty="0" smtClean="0"/>
              <a:t>“</a:t>
            </a:r>
            <a:r>
              <a:rPr lang="en-GB" dirty="0" err="1" smtClean="0"/>
              <a:t>Economia</a:t>
            </a:r>
            <a:r>
              <a:rPr lang="en-GB" dirty="0" smtClean="0"/>
              <a:t>”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GB" dirty="0" err="1" smtClean="0"/>
              <a:t>Benessere</a:t>
            </a:r>
            <a:r>
              <a:rPr lang="en-GB" dirty="0" smtClean="0"/>
              <a:t> </a:t>
            </a:r>
            <a:r>
              <a:rPr lang="en-GB" dirty="0" err="1" smtClean="0"/>
              <a:t>organizzativo</a:t>
            </a:r>
            <a:endParaRPr lang="en-GB" dirty="0" smtClean="0"/>
          </a:p>
          <a:p>
            <a:pPr marL="822960" lvl="1" indent="-457200">
              <a:buFont typeface="+mj-lt"/>
              <a:buAutoNum type="arabicPeriod"/>
            </a:pPr>
            <a:r>
              <a:rPr lang="en-GB" dirty="0" err="1"/>
              <a:t>M</a:t>
            </a:r>
            <a:r>
              <a:rPr lang="en-GB" dirty="0" err="1" smtClean="0"/>
              <a:t>iglioramento</a:t>
            </a:r>
            <a:r>
              <a:rPr lang="en-GB" dirty="0" smtClean="0"/>
              <a:t> </a:t>
            </a:r>
            <a:r>
              <a:rPr lang="en-GB" dirty="0" err="1" smtClean="0"/>
              <a:t>dell’efficacia</a:t>
            </a:r>
            <a:r>
              <a:rPr lang="en-GB" dirty="0" smtClean="0"/>
              <a:t> e </a:t>
            </a:r>
            <a:r>
              <a:rPr lang="en-GB" dirty="0" err="1" smtClean="0"/>
              <a:t>efficienza</a:t>
            </a:r>
            <a:r>
              <a:rPr lang="en-GB" dirty="0" smtClean="0"/>
              <a:t> </a:t>
            </a:r>
            <a:r>
              <a:rPr lang="en-GB" dirty="0" err="1" smtClean="0"/>
              <a:t>organizzativa</a:t>
            </a:r>
            <a:endParaRPr lang="en-GB" dirty="0" smtClean="0"/>
          </a:p>
          <a:p>
            <a:pPr marL="822960" lvl="1" indent="-457200">
              <a:buFont typeface="+mj-lt"/>
              <a:buAutoNum type="arabicPeriod"/>
            </a:pPr>
            <a:r>
              <a:rPr lang="en-GB" dirty="0" err="1" smtClean="0"/>
              <a:t>Nella</a:t>
            </a:r>
            <a:r>
              <a:rPr lang="en-GB" dirty="0" smtClean="0"/>
              <a:t> </a:t>
            </a:r>
            <a:r>
              <a:rPr lang="en-GB" dirty="0" err="1" smtClean="0"/>
              <a:t>ricerca</a:t>
            </a:r>
            <a:r>
              <a:rPr lang="en-GB" dirty="0" smtClean="0"/>
              <a:t>: </a:t>
            </a:r>
            <a:r>
              <a:rPr lang="en-GB" dirty="0" err="1" smtClean="0"/>
              <a:t>priorità</a:t>
            </a:r>
            <a:r>
              <a:rPr lang="en-GB" dirty="0" smtClean="0"/>
              <a:t> </a:t>
            </a:r>
            <a:r>
              <a:rPr lang="en-GB" dirty="0" err="1" smtClean="0"/>
              <a:t>Europea</a:t>
            </a:r>
            <a:r>
              <a:rPr lang="en-GB" dirty="0" smtClean="0"/>
              <a:t> come “</a:t>
            </a:r>
            <a:r>
              <a:rPr lang="en-GB" dirty="0" err="1" smtClean="0"/>
              <a:t>strumento</a:t>
            </a:r>
            <a:r>
              <a:rPr lang="en-GB" dirty="0" smtClean="0"/>
              <a:t>” a </a:t>
            </a:r>
            <a:r>
              <a:rPr lang="en-GB" dirty="0" err="1" smtClean="0"/>
              <a:t>servizio</a:t>
            </a:r>
            <a:r>
              <a:rPr lang="en-GB" dirty="0" smtClean="0"/>
              <a:t> </a:t>
            </a:r>
            <a:r>
              <a:rPr lang="en-GB" dirty="0" err="1" smtClean="0"/>
              <a:t>dell’ìnnovazione</a:t>
            </a:r>
            <a:r>
              <a:rPr lang="en-GB" dirty="0" smtClean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7688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331640" y="2708920"/>
            <a:ext cx="6637468" cy="1362075"/>
          </a:xfrm>
        </p:spPr>
        <p:txBody>
          <a:bodyPr/>
          <a:lstStyle/>
          <a:p>
            <a:r>
              <a:rPr lang="en-GB" dirty="0" smtClean="0"/>
              <a:t>1. </a:t>
            </a:r>
            <a:r>
              <a:rPr lang="en-GB" dirty="0" err="1" smtClean="0"/>
              <a:t>Discriminazione</a:t>
            </a:r>
            <a:r>
              <a:rPr lang="en-GB" dirty="0" smtClean="0"/>
              <a:t> : </a:t>
            </a:r>
            <a:r>
              <a:rPr lang="en-GB" dirty="0" err="1" smtClean="0"/>
              <a:t>cos’è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448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Caratteristiche</a:t>
            </a:r>
            <a:r>
              <a:rPr lang="en-GB" dirty="0" smtClean="0"/>
              <a:t> </a:t>
            </a:r>
            <a:r>
              <a:rPr lang="en-GB" dirty="0" err="1" smtClean="0"/>
              <a:t>personali</a:t>
            </a:r>
            <a:r>
              <a:rPr lang="en-GB" dirty="0" smtClean="0"/>
              <a:t> – </a:t>
            </a:r>
            <a:r>
              <a:rPr lang="en-GB" dirty="0" err="1" smtClean="0"/>
              <a:t>Fattori</a:t>
            </a:r>
            <a:r>
              <a:rPr lang="en-GB" dirty="0" smtClean="0"/>
              <a:t> di </a:t>
            </a:r>
            <a:r>
              <a:rPr lang="en-GB" dirty="0" err="1" smtClean="0"/>
              <a:t>discriminazione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Determinate </a:t>
            </a:r>
            <a:r>
              <a:rPr lang="en-GB" dirty="0" err="1" smtClean="0"/>
              <a:t>caratteristiche</a:t>
            </a:r>
            <a:r>
              <a:rPr lang="en-GB" dirty="0" smtClean="0"/>
              <a:t> </a:t>
            </a:r>
            <a:r>
              <a:rPr lang="en-GB" dirty="0" err="1" smtClean="0"/>
              <a:t>personali</a:t>
            </a:r>
            <a:r>
              <a:rPr lang="en-GB" dirty="0" smtClean="0"/>
              <a:t> </a:t>
            </a:r>
            <a:r>
              <a:rPr lang="en-GB" dirty="0" err="1" smtClean="0"/>
              <a:t>possono</a:t>
            </a:r>
            <a:r>
              <a:rPr lang="en-GB" dirty="0" smtClean="0"/>
              <a:t> </a:t>
            </a:r>
            <a:r>
              <a:rPr lang="en-GB" dirty="0" err="1" smtClean="0"/>
              <a:t>diventare</a:t>
            </a:r>
            <a:r>
              <a:rPr lang="en-GB" dirty="0" smtClean="0"/>
              <a:t> </a:t>
            </a:r>
            <a:r>
              <a:rPr lang="en-GB" dirty="0" err="1" smtClean="0"/>
              <a:t>oggetto</a:t>
            </a:r>
            <a:r>
              <a:rPr lang="en-GB" dirty="0" smtClean="0"/>
              <a:t> di </a:t>
            </a:r>
            <a:r>
              <a:rPr lang="en-GB" dirty="0" err="1" smtClean="0"/>
              <a:t>discriminazione</a:t>
            </a:r>
            <a:r>
              <a:rPr lang="en-GB" dirty="0" smtClean="0"/>
              <a:t> </a:t>
            </a:r>
            <a:r>
              <a:rPr lang="en-GB" dirty="0" err="1" smtClean="0"/>
              <a:t>nel</a:t>
            </a:r>
            <a:r>
              <a:rPr lang="en-GB" dirty="0" smtClean="0"/>
              <a:t> </a:t>
            </a:r>
            <a:r>
              <a:rPr lang="en-GB" dirty="0" err="1" smtClean="0"/>
              <a:t>mondo</a:t>
            </a:r>
            <a:r>
              <a:rPr lang="en-GB" dirty="0" smtClean="0"/>
              <a:t> del </a:t>
            </a:r>
            <a:r>
              <a:rPr lang="en-GB" dirty="0" err="1" smtClean="0"/>
              <a:t>lavoro</a:t>
            </a:r>
            <a:endParaRPr lang="en-GB" dirty="0" smtClean="0"/>
          </a:p>
          <a:p>
            <a:r>
              <a:rPr lang="en-GB" dirty="0" err="1" smtClean="0"/>
              <a:t>Quando</a:t>
            </a:r>
            <a:r>
              <a:rPr lang="en-GB" dirty="0" smtClean="0"/>
              <a:t>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verifica</a:t>
            </a:r>
            <a:r>
              <a:rPr lang="en-GB" dirty="0" smtClean="0"/>
              <a:t>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b="1" dirty="0" err="1" smtClean="0"/>
              <a:t>scelta</a:t>
            </a:r>
            <a:r>
              <a:rPr lang="en-GB" b="1" dirty="0" smtClean="0"/>
              <a:t>/</a:t>
            </a:r>
            <a:r>
              <a:rPr lang="en-GB" b="1" dirty="0" err="1" smtClean="0"/>
              <a:t>preferenza</a:t>
            </a:r>
            <a:r>
              <a:rPr lang="en-GB" b="1" dirty="0" smtClean="0"/>
              <a:t>/</a:t>
            </a:r>
            <a:r>
              <a:rPr lang="en-GB" b="1" dirty="0" err="1" smtClean="0"/>
              <a:t>esclusione</a:t>
            </a:r>
            <a:r>
              <a:rPr lang="en-GB" b="1" dirty="0" smtClean="0"/>
              <a:t> </a:t>
            </a:r>
            <a:r>
              <a:rPr lang="en-GB" dirty="0" err="1" smtClean="0"/>
              <a:t>fondata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generalizzazione</a:t>
            </a:r>
            <a:r>
              <a:rPr lang="en-GB" dirty="0" smtClean="0"/>
              <a:t> (o </a:t>
            </a:r>
            <a:r>
              <a:rPr lang="en-GB" dirty="0" err="1" smtClean="0"/>
              <a:t>pregiudizio</a:t>
            </a:r>
            <a:r>
              <a:rPr lang="en-GB" dirty="0" smtClean="0"/>
              <a:t>) </a:t>
            </a:r>
            <a:r>
              <a:rPr lang="en-GB" dirty="0" err="1" smtClean="0"/>
              <a:t>relativa</a:t>
            </a:r>
            <a:r>
              <a:rPr lang="en-GB" dirty="0" smtClean="0"/>
              <a:t> a a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caratteristica</a:t>
            </a:r>
            <a:r>
              <a:rPr lang="en-GB" dirty="0" smtClean="0"/>
              <a:t> </a:t>
            </a:r>
            <a:r>
              <a:rPr lang="en-GB" dirty="0" err="1" smtClean="0"/>
              <a:t>personale</a:t>
            </a:r>
            <a:r>
              <a:rPr lang="en-GB" dirty="0" smtClean="0"/>
              <a:t>/</a:t>
            </a:r>
            <a:r>
              <a:rPr lang="en-GB" dirty="0" err="1" smtClean="0"/>
              <a:t>appartenenza</a:t>
            </a:r>
            <a:r>
              <a:rPr lang="en-GB" dirty="0" smtClean="0"/>
              <a:t> a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categoria</a:t>
            </a:r>
            <a:r>
              <a:rPr lang="en-GB" dirty="0" smtClean="0"/>
              <a:t> , e non </a:t>
            </a:r>
            <a:r>
              <a:rPr lang="en-GB" dirty="0" err="1" smtClean="0"/>
              <a:t>alle</a:t>
            </a:r>
            <a:r>
              <a:rPr lang="en-GB" dirty="0" smtClean="0"/>
              <a:t> </a:t>
            </a:r>
            <a:r>
              <a:rPr lang="en-GB" dirty="0" err="1" smtClean="0"/>
              <a:t>effettive</a:t>
            </a:r>
            <a:r>
              <a:rPr lang="en-GB" dirty="0" smtClean="0"/>
              <a:t> </a:t>
            </a:r>
            <a:r>
              <a:rPr lang="en-GB" dirty="0" err="1" smtClean="0"/>
              <a:t>esigenze</a:t>
            </a:r>
            <a:r>
              <a:rPr lang="en-GB" dirty="0" smtClean="0"/>
              <a:t> del </a:t>
            </a:r>
            <a:r>
              <a:rPr lang="en-GB" dirty="0" err="1" smtClean="0"/>
              <a:t>compito</a:t>
            </a:r>
            <a:r>
              <a:rPr lang="en-GB" dirty="0" smtClean="0"/>
              <a:t> </a:t>
            </a:r>
            <a:r>
              <a:rPr lang="en-GB" dirty="0" err="1" smtClean="0"/>
              <a:t>lavorativo</a:t>
            </a:r>
            <a:r>
              <a:rPr lang="en-GB" dirty="0" smtClean="0"/>
              <a:t> in </a:t>
            </a:r>
            <a:r>
              <a:rPr lang="en-GB" dirty="0" err="1" smtClean="0"/>
              <a:t>oggetto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719929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Discriminazione – Convenzione ILO  no. 111 (1958)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it-IT" dirty="0" smtClean="0"/>
              <a:t>1. Differenza di trattamento</a:t>
            </a:r>
          </a:p>
          <a:p>
            <a:pPr marL="68580" indent="0">
              <a:buNone/>
            </a:pPr>
            <a:endParaRPr lang="it-IT" dirty="0" smtClean="0"/>
          </a:p>
          <a:p>
            <a:pPr marL="68580" indent="0">
              <a:buNone/>
            </a:pPr>
            <a:r>
              <a:rPr lang="it-IT" dirty="0" smtClean="0"/>
              <a:t>2. Caratteristiche personali, non rilevanti per il compito richiesto (sesso, colore, classe, nazionalità)</a:t>
            </a:r>
          </a:p>
          <a:p>
            <a:pPr marL="68580" indent="0">
              <a:buNone/>
            </a:pPr>
            <a:endParaRPr lang="it-IT" dirty="0" smtClean="0"/>
          </a:p>
          <a:p>
            <a:pPr marL="68580" indent="0">
              <a:buNone/>
            </a:pPr>
            <a:r>
              <a:rPr lang="it-IT" dirty="0" smtClean="0"/>
              <a:t>3. Effetto negativo</a:t>
            </a:r>
          </a:p>
          <a:p>
            <a:pPr lvl="1"/>
            <a:r>
              <a:rPr lang="it-IT" i="1" dirty="0" smtClean="0"/>
              <a:t>Intenzionale o meno: è sempre discriminazione</a:t>
            </a:r>
          </a:p>
          <a:p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049895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/>
          </p:cNvSpPr>
          <p:nvPr>
            <p:ph type="title" idx="4294967295"/>
          </p:nvPr>
        </p:nvSpPr>
        <p:spPr>
          <a:xfrm>
            <a:off x="611560" y="1073150"/>
            <a:ext cx="8532440" cy="4619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C 111 ILO, 1958 </a:t>
            </a:r>
            <a:endParaRPr lang="it-IT" dirty="0"/>
          </a:p>
        </p:txBody>
      </p:sp>
      <p:sp>
        <p:nvSpPr>
          <p:cNvPr id="22530" name="Segnaposto contenuto 2"/>
          <p:cNvSpPr>
            <a:spLocks noGrp="1"/>
          </p:cNvSpPr>
          <p:nvPr>
            <p:ph idx="4294967295"/>
          </p:nvPr>
        </p:nvSpPr>
        <p:spPr>
          <a:xfrm>
            <a:off x="265038" y="1700808"/>
            <a:ext cx="8699450" cy="5005387"/>
          </a:xfrm>
          <a:prstGeom prst="roundRect">
            <a:avLst>
              <a:gd name="adj" fmla="val 4199"/>
            </a:avLst>
          </a:prstGeom>
          <a:ln w="57150">
            <a:solidFill>
              <a:schemeClr val="bg2"/>
            </a:solidFill>
            <a:round/>
          </a:ln>
        </p:spPr>
        <p:txBody>
          <a:bodyPr lIns="274320" tIns="274320" rIns="274320" bIns="274320">
            <a:noAutofit/>
          </a:bodyPr>
          <a:lstStyle/>
          <a:p>
            <a:pPr marL="0" indent="0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“…</a:t>
            </a:r>
            <a:r>
              <a:rPr lang="it-IT" sz="2800" dirty="0">
                <a:solidFill>
                  <a:schemeClr val="tx1"/>
                </a:solidFill>
              </a:rPr>
              <a:t>a)  ogni </a:t>
            </a:r>
            <a:r>
              <a:rPr lang="it-IT" sz="2800" i="1" dirty="0">
                <a:solidFill>
                  <a:schemeClr val="tx1"/>
                </a:solidFill>
              </a:rPr>
              <a:t>distinzione, esclusione o preferenza </a:t>
            </a:r>
            <a:r>
              <a:rPr lang="it-IT" sz="2800" dirty="0">
                <a:solidFill>
                  <a:schemeClr val="tx1"/>
                </a:solidFill>
              </a:rPr>
              <a:t>fondata </a:t>
            </a:r>
            <a:r>
              <a:rPr lang="it-IT" sz="2800" i="1" dirty="0">
                <a:solidFill>
                  <a:schemeClr val="tx1"/>
                </a:solidFill>
              </a:rPr>
              <a:t>sulla razza, il colore, il sesso, la religione, l’opinione politica, la discendenza nazionale o l’origine sociale</a:t>
            </a:r>
            <a:r>
              <a:rPr lang="it-IT" sz="2800" dirty="0">
                <a:solidFill>
                  <a:schemeClr val="tx1"/>
                </a:solidFill>
              </a:rPr>
              <a:t>, che ha per </a:t>
            </a:r>
            <a:r>
              <a:rPr lang="it-IT" sz="2800" i="1" dirty="0">
                <a:solidFill>
                  <a:schemeClr val="tx1"/>
                </a:solidFill>
              </a:rPr>
              <a:t>effetto</a:t>
            </a:r>
            <a:r>
              <a:rPr lang="it-IT" sz="2800" dirty="0">
                <a:solidFill>
                  <a:schemeClr val="tx1"/>
                </a:solidFill>
              </a:rPr>
              <a:t> di negare o di alterare l’uguaglianza di </a:t>
            </a:r>
            <a:r>
              <a:rPr lang="it-IT" sz="2800" dirty="0" smtClean="0">
                <a:solidFill>
                  <a:schemeClr val="tx1"/>
                </a:solidFill>
              </a:rPr>
              <a:t>opportunità o </a:t>
            </a:r>
            <a:r>
              <a:rPr lang="it-IT" sz="2800" dirty="0">
                <a:solidFill>
                  <a:schemeClr val="tx1"/>
                </a:solidFill>
              </a:rPr>
              <a:t>di trattamento in materia d’impiego o di professione ; 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800" dirty="0">
                <a:solidFill>
                  <a:srgbClr val="000000"/>
                </a:solidFill>
              </a:rPr>
              <a:t>Art. 1(1a))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 l="7462" t="3575" r="2993" b="7043"/>
          <a:stretch>
            <a:fillRect/>
          </a:stretch>
        </p:blipFill>
        <p:spPr bwMode="auto">
          <a:xfrm>
            <a:off x="6034087" y="-171400"/>
            <a:ext cx="3146425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14300" dist="63500" dir="7200000" algn="tr" rotWithShape="0">
              <a:srgbClr val="54413A">
                <a:alpha val="88000"/>
              </a:srgbClr>
            </a:outerShdw>
          </a:effectLst>
        </p:spPr>
      </p:pic>
      <p:pic>
        <p:nvPicPr>
          <p:cNvPr id="1026" name="Picture 2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tretch>
            <a:fillRect/>
          </a:stretch>
        </p:blipFill>
        <p:spPr bwMode="auto">
          <a:xfrm>
            <a:off x="6750050" y="73869"/>
            <a:ext cx="2309812" cy="230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3744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Normativa</a:t>
            </a:r>
            <a:r>
              <a:rPr lang="en-GB" dirty="0" smtClean="0"/>
              <a:t> </a:t>
            </a:r>
            <a:r>
              <a:rPr lang="en-GB" dirty="0" err="1" smtClean="0"/>
              <a:t>italiana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Art. 3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Costituzione</a:t>
            </a:r>
            <a:r>
              <a:rPr lang="en-GB" dirty="0" smtClean="0"/>
              <a:t> </a:t>
            </a:r>
            <a:r>
              <a:rPr lang="en-GB" dirty="0" err="1" smtClean="0"/>
              <a:t>impone</a:t>
            </a:r>
            <a:r>
              <a:rPr lang="en-GB" dirty="0" smtClean="0"/>
              <a:t> </a:t>
            </a:r>
            <a:r>
              <a:rPr lang="en-GB" dirty="0" err="1" smtClean="0"/>
              <a:t>uguaglianza</a:t>
            </a:r>
            <a:r>
              <a:rPr lang="en-GB" dirty="0" smtClean="0"/>
              <a:t> </a:t>
            </a:r>
            <a:r>
              <a:rPr lang="en-GB" u="sng" dirty="0" err="1" smtClean="0"/>
              <a:t>formale</a:t>
            </a:r>
            <a:r>
              <a:rPr lang="en-GB" u="sng" dirty="0" smtClean="0"/>
              <a:t> </a:t>
            </a:r>
            <a:r>
              <a:rPr lang="en-GB" dirty="0" smtClean="0"/>
              <a:t> e </a:t>
            </a:r>
            <a:r>
              <a:rPr lang="en-GB" u="sng" dirty="0" err="1" smtClean="0"/>
              <a:t>sostanziale</a:t>
            </a:r>
            <a:r>
              <a:rPr lang="en-GB" u="sng" dirty="0" smtClean="0"/>
              <a:t> </a:t>
            </a:r>
            <a:r>
              <a:rPr lang="en-GB" dirty="0" smtClean="0"/>
              <a:t>  </a:t>
            </a:r>
          </a:p>
          <a:p>
            <a:endParaRPr lang="en-GB" dirty="0"/>
          </a:p>
          <a:p>
            <a:r>
              <a:rPr lang="en-GB" dirty="0" err="1" smtClean="0"/>
              <a:t>Ampia</a:t>
            </a:r>
            <a:r>
              <a:rPr lang="en-GB" dirty="0" smtClean="0"/>
              <a:t> </a:t>
            </a:r>
            <a:r>
              <a:rPr lang="en-GB" dirty="0" err="1" smtClean="0"/>
              <a:t>normativa</a:t>
            </a:r>
            <a:r>
              <a:rPr lang="en-GB" dirty="0" smtClean="0"/>
              <a:t> </a:t>
            </a:r>
            <a:r>
              <a:rPr lang="en-GB" dirty="0" err="1" smtClean="0"/>
              <a:t>che</a:t>
            </a:r>
            <a:r>
              <a:rPr lang="en-GB" dirty="0" smtClean="0"/>
              <a:t> </a:t>
            </a:r>
            <a:r>
              <a:rPr lang="en-GB" dirty="0" err="1" smtClean="0"/>
              <a:t>comprende</a:t>
            </a:r>
            <a:r>
              <a:rPr lang="en-GB" dirty="0" smtClean="0"/>
              <a:t> </a:t>
            </a:r>
            <a:r>
              <a:rPr lang="en-GB" dirty="0" err="1" smtClean="0"/>
              <a:t>sia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genere</a:t>
            </a:r>
            <a:r>
              <a:rPr lang="en-GB" dirty="0" smtClean="0"/>
              <a:t> </a:t>
            </a:r>
            <a:r>
              <a:rPr lang="en-GB" dirty="0" err="1" smtClean="0"/>
              <a:t>che</a:t>
            </a:r>
            <a:r>
              <a:rPr lang="en-GB" dirty="0" smtClean="0"/>
              <a:t> </a:t>
            </a:r>
            <a:r>
              <a:rPr lang="en-GB" dirty="0" err="1" smtClean="0"/>
              <a:t>altri</a:t>
            </a:r>
            <a:r>
              <a:rPr lang="en-GB" dirty="0" smtClean="0"/>
              <a:t> </a:t>
            </a:r>
            <a:r>
              <a:rPr lang="en-GB" dirty="0" err="1" smtClean="0"/>
              <a:t>fattori</a:t>
            </a:r>
            <a:r>
              <a:rPr lang="en-GB" dirty="0" smtClean="0"/>
              <a:t> : </a:t>
            </a:r>
            <a:r>
              <a:rPr lang="en-GB" dirty="0" err="1" smtClean="0"/>
              <a:t>Codice</a:t>
            </a:r>
            <a:r>
              <a:rPr lang="en-GB" dirty="0" smtClean="0"/>
              <a:t>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Pari</a:t>
            </a:r>
            <a:r>
              <a:rPr lang="en-GB" dirty="0" smtClean="0"/>
              <a:t> </a:t>
            </a:r>
            <a:r>
              <a:rPr lang="en-GB" dirty="0" err="1" smtClean="0"/>
              <a:t>Opportunità</a:t>
            </a:r>
            <a:r>
              <a:rPr lang="en-GB" dirty="0" smtClean="0"/>
              <a:t> e </a:t>
            </a:r>
            <a:r>
              <a:rPr lang="en-GB" dirty="0" err="1" smtClean="0"/>
              <a:t>altra</a:t>
            </a:r>
            <a:r>
              <a:rPr lang="en-GB" dirty="0" smtClean="0"/>
              <a:t> </a:t>
            </a:r>
            <a:r>
              <a:rPr lang="en-GB" dirty="0" err="1" smtClean="0"/>
              <a:t>normativa</a:t>
            </a:r>
            <a:r>
              <a:rPr lang="en-GB" dirty="0" smtClean="0"/>
              <a:t> </a:t>
            </a:r>
          </a:p>
          <a:p>
            <a:pPr marL="68580" indent="0">
              <a:buNone/>
            </a:pPr>
            <a:r>
              <a:rPr lang="en-GB" dirty="0">
                <a:hlinkClick r:id="rId2"/>
              </a:rPr>
              <a:t>http://www.wikilabour.it/</a:t>
            </a:r>
            <a:r>
              <a:rPr lang="en-GB" dirty="0" smtClean="0">
                <a:hlinkClick r:id="rId2"/>
              </a:rPr>
              <a:t>discriminazioni.ashx</a:t>
            </a:r>
            <a:endParaRPr lang="en-GB" dirty="0" smtClean="0"/>
          </a:p>
          <a:p>
            <a:pPr marL="6858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5988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Forme di discriminazione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ln>
            <a:solidFill>
              <a:srgbClr val="94C600"/>
            </a:solidFill>
          </a:ln>
        </p:spPr>
        <p:txBody>
          <a:bodyPr>
            <a:normAutofit/>
          </a:bodyPr>
          <a:lstStyle/>
          <a:p>
            <a:r>
              <a:rPr lang="it-IT" sz="3600" dirty="0" smtClean="0"/>
              <a:t>Diretta</a:t>
            </a:r>
          </a:p>
          <a:p>
            <a:r>
              <a:rPr lang="it-IT" sz="3600" dirty="0" smtClean="0"/>
              <a:t>Indiretta</a:t>
            </a:r>
          </a:p>
          <a:p>
            <a:r>
              <a:rPr lang="it-IT" sz="3600" dirty="0" smtClean="0">
                <a:solidFill>
                  <a:srgbClr val="000000"/>
                </a:solidFill>
              </a:rPr>
              <a:t>Strutturale</a:t>
            </a:r>
            <a:endParaRPr lang="it-IT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605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38f08c9c-9ec5-46d1-9293-b42d2b3d0393"/>
  <p:tag name="ARTICULATE_SLIDE_PAUSE" val="1"/>
  <p:tag name="ARTICULATE_NAV_LEVEL" val="1"/>
  <p:tag name="ARTICULATE_PLAYLIST_ID" val="-1"/>
  <p:tag name="ARTICULATE_VIEW_MODE" val="1"/>
  <p:tag name="ARTICULATE_LOCK_SLIDE" val="0"/>
  <p:tag name="ARTICULATE_SLIDE_NAV" val="5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DOCUME~1\User\LOCALS~1\Temp\articulate\presenter\imgtemp\Fvlc48Im_files\slide0001_image001.png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6630</TotalTime>
  <Words>968</Words>
  <Application>Microsoft Macintosh PowerPoint</Application>
  <PresentationFormat>Presentazione su schermo (4:3)</PresentationFormat>
  <Paragraphs>118</Paragraphs>
  <Slides>17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Austin</vt:lpstr>
      <vt:lpstr>Genere  e Diversità: perché occuparsene</vt:lpstr>
      <vt:lpstr>Perchè è importante occuparsene?</vt:lpstr>
      <vt:lpstr>Motivi fondamentali</vt:lpstr>
      <vt:lpstr>1. Discriminazione : cos’è?</vt:lpstr>
      <vt:lpstr>Caratteristiche personali – Fattori di discriminazione</vt:lpstr>
      <vt:lpstr>Discriminazione – Convenzione ILO  no. 111 (1958) </vt:lpstr>
      <vt:lpstr>C 111 ILO, 1958 </vt:lpstr>
      <vt:lpstr>Normativa italiana</vt:lpstr>
      <vt:lpstr>Forme di discriminazione</vt:lpstr>
      <vt:lpstr>Evidenze di discriminazione</vt:lpstr>
      <vt:lpstr>Indicatori “di base”</vt:lpstr>
      <vt:lpstr>2. Ragioni “economiche”</vt:lpstr>
      <vt:lpstr>Great Minds (Don’t) Think Alike... </vt:lpstr>
      <vt:lpstr>Valorizzare la diversità </vt:lpstr>
      <vt:lpstr>Diversità – prospettive </vt:lpstr>
      <vt:lpstr>Nella ricerca: la priorità Europea dell’Innovazione</vt:lpstr>
      <vt:lpstr>Presentazione di PowerPoint</vt:lpstr>
    </vt:vector>
  </TitlesOfParts>
  <Company>ITC of the ILO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Johanne Lortie</dc:creator>
  <cp:lastModifiedBy>Benedetta Magri</cp:lastModifiedBy>
  <cp:revision>97</cp:revision>
  <cp:lastPrinted>2014-01-19T15:31:15Z</cp:lastPrinted>
  <dcterms:created xsi:type="dcterms:W3CDTF">2014-01-15T10:08:50Z</dcterms:created>
  <dcterms:modified xsi:type="dcterms:W3CDTF">2017-01-20T08:12:21Z</dcterms:modified>
</cp:coreProperties>
</file>