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06" r:id="rId2"/>
    <p:sldId id="473" r:id="rId3"/>
    <p:sldId id="471" r:id="rId4"/>
    <p:sldId id="487" r:id="rId5"/>
    <p:sldId id="493" r:id="rId6"/>
    <p:sldId id="476" r:id="rId7"/>
    <p:sldId id="481" r:id="rId8"/>
    <p:sldId id="453" r:id="rId9"/>
    <p:sldId id="455" r:id="rId10"/>
    <p:sldId id="458" r:id="rId11"/>
    <p:sldId id="457" r:id="rId12"/>
    <p:sldId id="454" r:id="rId13"/>
    <p:sldId id="459" r:id="rId14"/>
    <p:sldId id="483" r:id="rId15"/>
    <p:sldId id="498" r:id="rId16"/>
    <p:sldId id="494" r:id="rId17"/>
    <p:sldId id="495" r:id="rId18"/>
    <p:sldId id="496" r:id="rId19"/>
    <p:sldId id="497" r:id="rId20"/>
    <p:sldId id="4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151" autoAdjust="0"/>
    <p:restoredTop sz="80351" autoAdjust="0"/>
  </p:normalViewPr>
  <p:slideViewPr>
    <p:cSldViewPr snapToGrid="0" snapToObjects="1">
      <p:cViewPr>
        <p:scale>
          <a:sx n="75" d="100"/>
          <a:sy n="75" d="100"/>
        </p:scale>
        <p:origin x="-136" y="-216"/>
      </p:cViewPr>
      <p:guideLst>
        <p:guide orient="horz" pos="2160"/>
        <p:guide pos="3840"/>
      </p:guideLst>
    </p:cSldViewPr>
  </p:slideViewPr>
  <p:outlineViewPr>
    <p:cViewPr>
      <p:scale>
        <a:sx n="33" d="100"/>
        <a:sy n="33" d="100"/>
      </p:scale>
      <p:origin x="0" y="2128"/>
    </p:cViewPr>
  </p:outlineViewPr>
  <p:notesTextViewPr>
    <p:cViewPr>
      <p:scale>
        <a:sx n="1" d="1"/>
        <a:sy n="1" d="1"/>
      </p:scale>
      <p:origin x="0" y="0"/>
    </p:cViewPr>
  </p:notesTextViewPr>
  <p:sorterViewPr>
    <p:cViewPr>
      <p:scale>
        <a:sx n="85" d="100"/>
        <a:sy n="8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5EB31C-CECE-434C-A038-98F2236A9A60}" type="datetimeFigureOut">
              <a:rPr lang="it-IT" smtClean="0"/>
              <a:t>1/29/17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8D9A45-7973-DC4F-8D59-77F9BF71AEB7}" type="slidenum">
              <a:rPr lang="it-IT" smtClean="0"/>
              <a:t>‹n.›</a:t>
            </a:fld>
            <a:endParaRPr lang="it-IT"/>
          </a:p>
        </p:txBody>
      </p:sp>
    </p:spTree>
    <p:extLst>
      <p:ext uri="{BB962C8B-B14F-4D97-AF65-F5344CB8AC3E}">
        <p14:creationId xmlns:p14="http://schemas.microsoft.com/office/powerpoint/2010/main" val="1115638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C8A3E-FB13-BC41-86C8-F2673E444B8C}" type="datetimeFigureOut">
              <a:rPr lang="en-US" smtClean="0"/>
              <a:t>1/29/17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1FC67D-FADD-B04C-90A8-5A6D607ADE1C}" type="slidenum">
              <a:rPr lang="en-US" smtClean="0"/>
              <a:t>‹n.›</a:t>
            </a:fld>
            <a:endParaRPr lang="en-US"/>
          </a:p>
        </p:txBody>
      </p:sp>
    </p:spTree>
    <p:extLst>
      <p:ext uri="{BB962C8B-B14F-4D97-AF65-F5344CB8AC3E}">
        <p14:creationId xmlns:p14="http://schemas.microsoft.com/office/powerpoint/2010/main" val="8563638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buNone/>
            </a:pPr>
            <a:r>
              <a:rPr lang="en-US" dirty="0" smtClean="0">
                <a:solidFill>
                  <a:srgbClr val="800000"/>
                </a:solidFill>
              </a:rPr>
              <a:t>2000-2010 </a:t>
            </a:r>
            <a:r>
              <a:rPr lang="en-US" dirty="0" err="1" smtClean="0">
                <a:solidFill>
                  <a:srgbClr val="800000"/>
                </a:solidFill>
              </a:rPr>
              <a:t>strategia</a:t>
            </a:r>
            <a:r>
              <a:rPr lang="en-US" dirty="0" smtClean="0">
                <a:solidFill>
                  <a:srgbClr val="800000"/>
                </a:solidFill>
              </a:rPr>
              <a:t> di </a:t>
            </a:r>
            <a:r>
              <a:rPr lang="en-US" dirty="0" err="1" smtClean="0">
                <a:solidFill>
                  <a:srgbClr val="800000"/>
                </a:solidFill>
              </a:rPr>
              <a:t>Lisbona</a:t>
            </a:r>
            <a:r>
              <a:rPr lang="en-US" dirty="0" smtClean="0">
                <a:solidFill>
                  <a:srgbClr val="800000"/>
                </a:solidFill>
              </a:rPr>
              <a:t>:</a:t>
            </a:r>
          </a:p>
          <a:p>
            <a:pPr>
              <a:buNone/>
            </a:pPr>
            <a:r>
              <a:rPr lang="en-US" dirty="0" err="1" smtClean="0"/>
              <a:t>l'Europa</a:t>
            </a:r>
            <a:r>
              <a:rPr lang="en-US" dirty="0" smtClean="0"/>
              <a:t> </a:t>
            </a:r>
            <a:r>
              <a:rPr lang="en-US" dirty="0" err="1" smtClean="0"/>
              <a:t>sia</a:t>
            </a:r>
            <a:r>
              <a:rPr lang="en-US" dirty="0" smtClean="0"/>
              <a:t> la </a:t>
            </a:r>
            <a:r>
              <a:rPr lang="en-US" dirty="0" err="1" smtClean="0"/>
              <a:t>società</a:t>
            </a:r>
            <a:r>
              <a:rPr lang="en-US" dirty="0" smtClean="0"/>
              <a:t> </a:t>
            </a:r>
            <a:r>
              <a:rPr lang="en-US" dirty="0" err="1" smtClean="0"/>
              <a:t>della</a:t>
            </a:r>
            <a:r>
              <a:rPr lang="en-US" dirty="0" smtClean="0"/>
              <a:t> </a:t>
            </a:r>
            <a:r>
              <a:rPr lang="en-US" dirty="0" err="1" smtClean="0"/>
              <a:t>tecnologia</a:t>
            </a:r>
            <a:r>
              <a:rPr lang="en-US" dirty="0" smtClean="0"/>
              <a:t> e </a:t>
            </a:r>
            <a:r>
              <a:rPr lang="en-US" dirty="0" err="1" smtClean="0"/>
              <a:t>dell'innovazione</a:t>
            </a:r>
            <a:endParaRPr lang="en-US" dirty="0" smtClean="0"/>
          </a:p>
          <a:p>
            <a:pPr>
              <a:buNone/>
            </a:pPr>
            <a:r>
              <a:rPr lang="en-US" dirty="0" err="1" smtClean="0"/>
              <a:t>Servono</a:t>
            </a:r>
            <a:r>
              <a:rPr lang="en-US" dirty="0" smtClean="0"/>
              <a:t> </a:t>
            </a:r>
            <a:r>
              <a:rPr lang="en-US" dirty="0" err="1" smtClean="0"/>
              <a:t>ricercatori</a:t>
            </a:r>
            <a:r>
              <a:rPr lang="en-US" dirty="0" smtClean="0"/>
              <a:t>/</a:t>
            </a:r>
            <a:r>
              <a:rPr lang="en-US" dirty="0" err="1" smtClean="0"/>
              <a:t>ricercatrici</a:t>
            </a:r>
            <a:endParaRPr lang="en-US" dirty="0" smtClean="0"/>
          </a:p>
          <a:p>
            <a:endParaRPr lang="en-US" dirty="0" smtClean="0"/>
          </a:p>
          <a:p>
            <a:pPr marL="0" indent="0">
              <a:buNone/>
            </a:pPr>
            <a:r>
              <a:rPr lang="en-US" dirty="0" smtClean="0">
                <a:solidFill>
                  <a:srgbClr val="800000"/>
                </a:solidFill>
              </a:rPr>
              <a:t>2005 </a:t>
            </a:r>
            <a:r>
              <a:rPr lang="en-US" dirty="0" err="1" smtClean="0">
                <a:solidFill>
                  <a:srgbClr val="800000"/>
                </a:solidFill>
              </a:rPr>
              <a:t>Carta</a:t>
            </a:r>
            <a:r>
              <a:rPr lang="en-US" dirty="0" smtClean="0">
                <a:solidFill>
                  <a:srgbClr val="800000"/>
                </a:solidFill>
              </a:rPr>
              <a:t> </a:t>
            </a:r>
            <a:r>
              <a:rPr lang="en-US" dirty="0" err="1" smtClean="0">
                <a:solidFill>
                  <a:srgbClr val="800000"/>
                </a:solidFill>
              </a:rPr>
              <a:t>europea</a:t>
            </a:r>
            <a:r>
              <a:rPr lang="en-US" dirty="0" smtClean="0">
                <a:solidFill>
                  <a:srgbClr val="800000"/>
                </a:solidFill>
              </a:rPr>
              <a:t> </a:t>
            </a:r>
            <a:r>
              <a:rPr lang="en-US" dirty="0" err="1" smtClean="0">
                <a:solidFill>
                  <a:srgbClr val="800000"/>
                </a:solidFill>
              </a:rPr>
              <a:t>dei</a:t>
            </a:r>
            <a:r>
              <a:rPr lang="en-US" dirty="0" smtClean="0">
                <a:solidFill>
                  <a:srgbClr val="800000"/>
                </a:solidFill>
              </a:rPr>
              <a:t> </a:t>
            </a:r>
            <a:r>
              <a:rPr lang="en-US" dirty="0" err="1" smtClean="0">
                <a:solidFill>
                  <a:srgbClr val="800000"/>
                </a:solidFill>
              </a:rPr>
              <a:t>ricercatori</a:t>
            </a:r>
            <a:endParaRPr lang="en-US" dirty="0" smtClean="0">
              <a:solidFill>
                <a:srgbClr val="800000"/>
              </a:solidFill>
            </a:endParaRPr>
          </a:p>
          <a:p>
            <a:pPr marL="0" indent="0">
              <a:buNone/>
            </a:pPr>
            <a:endParaRPr lang="en-US" dirty="0" smtClean="0">
              <a:solidFill>
                <a:schemeClr val="accent3">
                  <a:lumMod val="50000"/>
                </a:schemeClr>
              </a:solidFill>
            </a:endParaRPr>
          </a:p>
          <a:p>
            <a:pPr marL="0" indent="0">
              <a:buNone/>
            </a:pPr>
            <a:r>
              <a:rPr lang="en-US" dirty="0" smtClean="0">
                <a:solidFill>
                  <a:schemeClr val="accent3">
                    <a:lumMod val="50000"/>
                  </a:schemeClr>
                </a:solidFill>
              </a:rPr>
              <a:t>2006 </a:t>
            </a:r>
            <a:r>
              <a:rPr lang="en-US" b="1" dirty="0" err="1" smtClean="0">
                <a:solidFill>
                  <a:schemeClr val="accent3">
                    <a:lumMod val="50000"/>
                  </a:schemeClr>
                </a:solidFill>
              </a:rPr>
              <a:t>Tabella</a:t>
            </a:r>
            <a:r>
              <a:rPr lang="en-US" b="1" dirty="0" smtClean="0">
                <a:solidFill>
                  <a:schemeClr val="accent3">
                    <a:lumMod val="50000"/>
                  </a:schemeClr>
                </a:solidFill>
              </a:rPr>
              <a:t> di </a:t>
            </a:r>
            <a:r>
              <a:rPr lang="en-US" b="1" dirty="0" err="1" smtClean="0">
                <a:solidFill>
                  <a:schemeClr val="accent3">
                    <a:lumMod val="50000"/>
                  </a:schemeClr>
                </a:solidFill>
              </a:rPr>
              <a:t>marcia</a:t>
            </a:r>
            <a:r>
              <a:rPr lang="en-US" b="1" dirty="0" smtClean="0">
                <a:solidFill>
                  <a:schemeClr val="accent3">
                    <a:lumMod val="50000"/>
                  </a:schemeClr>
                </a:solidFill>
              </a:rPr>
              <a:t> per la </a:t>
            </a:r>
            <a:r>
              <a:rPr lang="en-US" b="1" dirty="0" err="1" smtClean="0">
                <a:solidFill>
                  <a:schemeClr val="accent3">
                    <a:lumMod val="50000"/>
                  </a:schemeClr>
                </a:solidFill>
              </a:rPr>
              <a:t>parità</a:t>
            </a:r>
            <a:r>
              <a:rPr lang="en-US" b="1" dirty="0" smtClean="0">
                <a:solidFill>
                  <a:schemeClr val="accent3">
                    <a:lumMod val="50000"/>
                  </a:schemeClr>
                </a:solidFill>
              </a:rPr>
              <a:t> </a:t>
            </a:r>
            <a:r>
              <a:rPr lang="en-US" b="1" dirty="0" err="1" smtClean="0">
                <a:solidFill>
                  <a:schemeClr val="accent3">
                    <a:lumMod val="50000"/>
                  </a:schemeClr>
                </a:solidFill>
              </a:rPr>
              <a:t>fra</a:t>
            </a:r>
            <a:r>
              <a:rPr lang="en-US" b="1" dirty="0" smtClean="0">
                <a:solidFill>
                  <a:schemeClr val="accent3">
                    <a:lumMod val="50000"/>
                  </a:schemeClr>
                </a:solidFill>
              </a:rPr>
              <a:t> le </a:t>
            </a:r>
            <a:r>
              <a:rPr lang="en-US" b="1" dirty="0" err="1" smtClean="0">
                <a:solidFill>
                  <a:schemeClr val="accent3">
                    <a:lumMod val="50000"/>
                  </a:schemeClr>
                </a:solidFill>
              </a:rPr>
              <a:t>donne</a:t>
            </a:r>
            <a:r>
              <a:rPr lang="en-US" b="1" dirty="0" smtClean="0">
                <a:solidFill>
                  <a:schemeClr val="accent3">
                    <a:lumMod val="50000"/>
                  </a:schemeClr>
                </a:solidFill>
              </a:rPr>
              <a:t> e </a:t>
            </a:r>
            <a:r>
              <a:rPr lang="en-US" b="1" dirty="0" err="1" smtClean="0">
                <a:solidFill>
                  <a:schemeClr val="accent3">
                    <a:lumMod val="50000"/>
                  </a:schemeClr>
                </a:solidFill>
              </a:rPr>
              <a:t>gli</a:t>
            </a:r>
            <a:r>
              <a:rPr lang="en-US" b="1" dirty="0" smtClean="0">
                <a:solidFill>
                  <a:schemeClr val="accent3">
                    <a:lumMod val="50000"/>
                  </a:schemeClr>
                </a:solidFill>
              </a:rPr>
              <a:t> </a:t>
            </a:r>
            <a:r>
              <a:rPr lang="en-US" b="1" dirty="0" err="1" smtClean="0">
                <a:solidFill>
                  <a:schemeClr val="accent3">
                    <a:lumMod val="50000"/>
                  </a:schemeClr>
                </a:solidFill>
              </a:rPr>
              <a:t>uomini</a:t>
            </a:r>
            <a:r>
              <a:rPr lang="en-US" b="1" dirty="0" smtClean="0">
                <a:solidFill>
                  <a:schemeClr val="accent3">
                    <a:lumMod val="50000"/>
                  </a:schemeClr>
                </a:solidFill>
              </a:rPr>
              <a:t> (2006-2010), </a:t>
            </a:r>
            <a:r>
              <a:rPr lang="en-US" b="1" dirty="0" err="1" smtClean="0">
                <a:solidFill>
                  <a:schemeClr val="accent3">
                    <a:lumMod val="50000"/>
                  </a:schemeClr>
                </a:solidFill>
              </a:rPr>
              <a:t>Codice</a:t>
            </a:r>
            <a:r>
              <a:rPr lang="en-US" b="1" dirty="0" smtClean="0">
                <a:solidFill>
                  <a:schemeClr val="accent3">
                    <a:lumMod val="50000"/>
                  </a:schemeClr>
                </a:solidFill>
              </a:rPr>
              <a:t> </a:t>
            </a:r>
            <a:r>
              <a:rPr lang="en-US" b="1" dirty="0" err="1" smtClean="0">
                <a:solidFill>
                  <a:schemeClr val="accent3">
                    <a:lumMod val="50000"/>
                  </a:schemeClr>
                </a:solidFill>
              </a:rPr>
              <a:t>delle</a:t>
            </a:r>
            <a:r>
              <a:rPr lang="en-US" b="1" dirty="0" smtClean="0">
                <a:solidFill>
                  <a:schemeClr val="accent3">
                    <a:lumMod val="50000"/>
                  </a:schemeClr>
                </a:solidFill>
              </a:rPr>
              <a:t> </a:t>
            </a:r>
            <a:r>
              <a:rPr lang="en-US" b="1" dirty="0" err="1" smtClean="0">
                <a:solidFill>
                  <a:schemeClr val="accent3">
                    <a:lumMod val="50000"/>
                  </a:schemeClr>
                </a:solidFill>
              </a:rPr>
              <a:t>pari</a:t>
            </a:r>
            <a:r>
              <a:rPr lang="en-US" b="1" dirty="0" smtClean="0">
                <a:solidFill>
                  <a:schemeClr val="accent3">
                    <a:lumMod val="50000"/>
                  </a:schemeClr>
                </a:solidFill>
              </a:rPr>
              <a:t> </a:t>
            </a:r>
            <a:r>
              <a:rPr lang="en-US" b="1" dirty="0" err="1" smtClean="0">
                <a:solidFill>
                  <a:schemeClr val="accent3">
                    <a:lumMod val="50000"/>
                  </a:schemeClr>
                </a:solidFill>
              </a:rPr>
              <a:t>opportunità</a:t>
            </a:r>
            <a:r>
              <a:rPr lang="en-US" b="1" dirty="0" smtClean="0">
                <a:solidFill>
                  <a:schemeClr val="accent3">
                    <a:lumMod val="50000"/>
                  </a:schemeClr>
                </a:solidFill>
              </a:rPr>
              <a:t> </a:t>
            </a:r>
            <a:r>
              <a:rPr lang="en-US" b="1" dirty="0" err="1" smtClean="0">
                <a:solidFill>
                  <a:schemeClr val="accent3">
                    <a:lumMod val="50000"/>
                  </a:schemeClr>
                </a:solidFill>
              </a:rPr>
              <a:t>tra</a:t>
            </a:r>
            <a:r>
              <a:rPr lang="en-US" b="1" dirty="0" smtClean="0">
                <a:solidFill>
                  <a:schemeClr val="accent3">
                    <a:lumMod val="50000"/>
                  </a:schemeClr>
                </a:solidFill>
              </a:rPr>
              <a:t> </a:t>
            </a:r>
            <a:r>
              <a:rPr lang="en-US" b="1" dirty="0" err="1" smtClean="0">
                <a:solidFill>
                  <a:schemeClr val="accent3">
                    <a:lumMod val="50000"/>
                  </a:schemeClr>
                </a:solidFill>
              </a:rPr>
              <a:t>uomo</a:t>
            </a:r>
            <a:r>
              <a:rPr lang="en-US" b="1" dirty="0" smtClean="0">
                <a:solidFill>
                  <a:schemeClr val="accent3">
                    <a:lumMod val="50000"/>
                  </a:schemeClr>
                </a:solidFill>
              </a:rPr>
              <a:t> e donna (</a:t>
            </a:r>
            <a:r>
              <a:rPr lang="en-US" b="1" dirty="0" err="1" smtClean="0">
                <a:solidFill>
                  <a:schemeClr val="accent3">
                    <a:lumMod val="50000"/>
                  </a:schemeClr>
                </a:solidFill>
              </a:rPr>
              <a:t>legge</a:t>
            </a:r>
            <a:r>
              <a:rPr lang="en-US" b="1" dirty="0" smtClean="0">
                <a:solidFill>
                  <a:schemeClr val="accent3">
                    <a:lumMod val="50000"/>
                  </a:schemeClr>
                </a:solidFill>
              </a:rPr>
              <a:t> 186/2006)</a:t>
            </a:r>
            <a:endParaRPr lang="en-US" dirty="0" smtClean="0">
              <a:solidFill>
                <a:schemeClr val="accent3">
                  <a:lumMod val="50000"/>
                </a:schemeClr>
              </a:solidFill>
            </a:endParaRPr>
          </a:p>
          <a:p>
            <a:endParaRPr lang="it-IT" dirty="0"/>
          </a:p>
        </p:txBody>
      </p:sp>
      <p:sp>
        <p:nvSpPr>
          <p:cNvPr id="4" name="Segnaposto numero diapositiva 3"/>
          <p:cNvSpPr>
            <a:spLocks noGrp="1"/>
          </p:cNvSpPr>
          <p:nvPr>
            <p:ph type="sldNum" sz="quarter" idx="10"/>
          </p:nvPr>
        </p:nvSpPr>
        <p:spPr/>
        <p:txBody>
          <a:bodyPr/>
          <a:lstStyle/>
          <a:p>
            <a:fld id="{061FC67D-FADD-B04C-90A8-5A6D607ADE1C}" type="slidenum">
              <a:rPr lang="en-US" smtClean="0"/>
              <a:t>2</a:t>
            </a:fld>
            <a:endParaRPr lang="en-US"/>
          </a:p>
        </p:txBody>
      </p:sp>
    </p:spTree>
    <p:extLst>
      <p:ext uri="{BB962C8B-B14F-4D97-AF65-F5344CB8AC3E}">
        <p14:creationId xmlns:p14="http://schemas.microsoft.com/office/powerpoint/2010/main" val="252297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1FC67D-FADD-B04C-90A8-5A6D607ADE1C}" type="slidenum">
              <a:rPr lang="en-US" smtClean="0"/>
              <a:t>4</a:t>
            </a:fld>
            <a:endParaRPr lang="en-US"/>
          </a:p>
        </p:txBody>
      </p:sp>
    </p:spTree>
    <p:extLst>
      <p:ext uri="{BB962C8B-B14F-4D97-AF65-F5344CB8AC3E}">
        <p14:creationId xmlns:p14="http://schemas.microsoft.com/office/powerpoint/2010/main" val="88185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F38500C-7BAA-8B49-BA3C-B894F6B9A3B0}" type="slidenum">
              <a:rPr lang="en-US"/>
              <a:pPr/>
              <a:t>7</a:t>
            </a:fld>
            <a:endParaRPr lang="en-US"/>
          </a:p>
        </p:txBody>
      </p:sp>
      <p:sp>
        <p:nvSpPr>
          <p:cNvPr id="52225"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968B72C-0465-4F41-B621-F339622B58D6}" type="slidenum">
              <a:rPr lang="en-US"/>
              <a:pPr/>
              <a:t>19</a:t>
            </a:fld>
            <a:endParaRPr lang="en-US"/>
          </a:p>
        </p:txBody>
      </p:sp>
      <p:sp>
        <p:nvSpPr>
          <p:cNvPr id="57345" name="Text Box 1"/>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19/01/2017</a:t>
            </a:r>
            <a:endParaRPr lang="en-US" dirty="0"/>
          </a:p>
        </p:txBody>
      </p:sp>
      <p:sp>
        <p:nvSpPr>
          <p:cNvPr id="5" name="Footer Placeholder 4"/>
          <p:cNvSpPr>
            <a:spLocks noGrp="1"/>
          </p:cNvSpPr>
          <p:nvPr>
            <p:ph type="ftr" sz="quarter" idx="11"/>
          </p:nvPr>
        </p:nvSpPr>
        <p:spPr/>
        <p:txBody>
          <a:bodyPr/>
          <a:lstStyle/>
          <a:p>
            <a:r>
              <a:rPr lang="en-US" smtClean="0"/>
              <a:t>Alessia Bruni, Bologna</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r>
              <a:rPr lang="en-US" smtClean="0"/>
              <a:t>19/01/2017</a:t>
            </a:r>
            <a:endParaRPr lang="en-US" dirty="0"/>
          </a:p>
        </p:txBody>
      </p:sp>
      <p:sp>
        <p:nvSpPr>
          <p:cNvPr id="6" name="Footer Placeholder 5"/>
          <p:cNvSpPr>
            <a:spLocks noGrp="1"/>
          </p:cNvSpPr>
          <p:nvPr>
            <p:ph type="ftr" sz="quarter" idx="11"/>
          </p:nvPr>
        </p:nvSpPr>
        <p:spPr/>
        <p:txBody>
          <a:bodyPr/>
          <a:lstStyle/>
          <a:p>
            <a:r>
              <a:rPr lang="en-US" smtClean="0"/>
              <a:t>Alessia Bruni, Bologna</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4" name="Date Placeholder 3"/>
          <p:cNvSpPr>
            <a:spLocks noGrp="1"/>
          </p:cNvSpPr>
          <p:nvPr>
            <p:ph type="dt" sz="half" idx="10"/>
          </p:nvPr>
        </p:nvSpPr>
        <p:spPr/>
        <p:txBody>
          <a:bodyPr/>
          <a:lstStyle/>
          <a:p>
            <a:r>
              <a:rPr lang="en-US" smtClean="0"/>
              <a:t>19/01/2017</a:t>
            </a:r>
            <a:endParaRPr lang="en-US" dirty="0"/>
          </a:p>
        </p:txBody>
      </p:sp>
      <p:sp>
        <p:nvSpPr>
          <p:cNvPr id="5" name="Footer Placeholder 4"/>
          <p:cNvSpPr>
            <a:spLocks noGrp="1"/>
          </p:cNvSpPr>
          <p:nvPr>
            <p:ph type="ftr" sz="quarter" idx="11"/>
          </p:nvPr>
        </p:nvSpPr>
        <p:spPr/>
        <p:txBody>
          <a:bodyPr/>
          <a:lstStyle/>
          <a:p>
            <a:r>
              <a:rPr lang="en-US" smtClean="0"/>
              <a:t>Alessia Bruni, Bologna</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4" name="Date Placeholder 3"/>
          <p:cNvSpPr>
            <a:spLocks noGrp="1"/>
          </p:cNvSpPr>
          <p:nvPr>
            <p:ph type="dt" sz="half" idx="10"/>
          </p:nvPr>
        </p:nvSpPr>
        <p:spPr/>
        <p:txBody>
          <a:bodyPr/>
          <a:lstStyle/>
          <a:p>
            <a:r>
              <a:rPr lang="en-US" smtClean="0"/>
              <a:t>19/01/2017</a:t>
            </a:r>
            <a:endParaRPr lang="en-US" dirty="0"/>
          </a:p>
        </p:txBody>
      </p:sp>
      <p:sp>
        <p:nvSpPr>
          <p:cNvPr id="5" name="Footer Placeholder 4"/>
          <p:cNvSpPr>
            <a:spLocks noGrp="1"/>
          </p:cNvSpPr>
          <p:nvPr>
            <p:ph type="ftr" sz="quarter" idx="11"/>
          </p:nvPr>
        </p:nvSpPr>
        <p:spPr/>
        <p:txBody>
          <a:bodyPr/>
          <a:lstStyle/>
          <a:p>
            <a:r>
              <a:rPr lang="en-US" smtClean="0"/>
              <a:t>Alessia Bruni, Bologna</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r>
              <a:rPr lang="en-US" smtClean="0"/>
              <a:t>19/01/2017</a:t>
            </a:r>
            <a:endParaRPr lang="en-US" dirty="0"/>
          </a:p>
        </p:txBody>
      </p:sp>
      <p:sp>
        <p:nvSpPr>
          <p:cNvPr id="5" name="Footer Placeholder 4"/>
          <p:cNvSpPr>
            <a:spLocks noGrp="1"/>
          </p:cNvSpPr>
          <p:nvPr>
            <p:ph type="ftr" sz="quarter" idx="11"/>
          </p:nvPr>
        </p:nvSpPr>
        <p:spPr/>
        <p:txBody>
          <a:bodyPr/>
          <a:lstStyle/>
          <a:p>
            <a:r>
              <a:rPr lang="en-US" smtClean="0"/>
              <a:t>Alessia Bruni, Bologna</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19/01/2017</a:t>
            </a:r>
            <a:endParaRPr lang="en-US" dirty="0"/>
          </a:p>
        </p:txBody>
      </p:sp>
      <p:sp>
        <p:nvSpPr>
          <p:cNvPr id="4" name="Footer Placeholder 4"/>
          <p:cNvSpPr>
            <a:spLocks noGrp="1"/>
          </p:cNvSpPr>
          <p:nvPr>
            <p:ph type="ftr" sz="quarter" idx="11"/>
          </p:nvPr>
        </p:nvSpPr>
        <p:spPr/>
        <p:txBody>
          <a:bodyPr/>
          <a:lstStyle/>
          <a:p>
            <a:r>
              <a:rPr lang="en-US" smtClean="0"/>
              <a:t>Alessia Bruni, Bologna</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smtClean="0"/>
              <a:t>19/01/2017</a:t>
            </a:r>
            <a:endParaRPr lang="en-US" dirty="0"/>
          </a:p>
        </p:txBody>
      </p:sp>
      <p:sp>
        <p:nvSpPr>
          <p:cNvPr id="4" name="Footer Placeholder 4"/>
          <p:cNvSpPr>
            <a:spLocks noGrp="1"/>
          </p:cNvSpPr>
          <p:nvPr>
            <p:ph type="ftr" sz="quarter" idx="11"/>
          </p:nvPr>
        </p:nvSpPr>
        <p:spPr/>
        <p:txBody>
          <a:bodyPr/>
          <a:lstStyle/>
          <a:p>
            <a:r>
              <a:rPr lang="en-US" smtClean="0"/>
              <a:t>Alessia Bruni, Bologna</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Date Placeholder 3"/>
          <p:cNvSpPr>
            <a:spLocks noGrp="1"/>
          </p:cNvSpPr>
          <p:nvPr>
            <p:ph type="dt" sz="half" idx="10"/>
          </p:nvPr>
        </p:nvSpPr>
        <p:spPr/>
        <p:txBody>
          <a:bodyPr/>
          <a:lstStyle/>
          <a:p>
            <a:r>
              <a:rPr lang="en-US" smtClean="0"/>
              <a:t>19/01/2017</a:t>
            </a:r>
            <a:endParaRPr lang="en-US" dirty="0"/>
          </a:p>
        </p:txBody>
      </p:sp>
      <p:sp>
        <p:nvSpPr>
          <p:cNvPr id="5" name="Footer Placeholder 4"/>
          <p:cNvSpPr>
            <a:spLocks noGrp="1"/>
          </p:cNvSpPr>
          <p:nvPr>
            <p:ph type="ftr" sz="quarter" idx="11"/>
          </p:nvPr>
        </p:nvSpPr>
        <p:spPr/>
        <p:txBody>
          <a:bodyPr/>
          <a:lstStyle/>
          <a:p>
            <a:r>
              <a:rPr lang="en-US" smtClean="0"/>
              <a:t>Alessia Bruni, Bologna</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Date Placeholder 3"/>
          <p:cNvSpPr>
            <a:spLocks noGrp="1"/>
          </p:cNvSpPr>
          <p:nvPr>
            <p:ph type="dt" sz="half" idx="10"/>
          </p:nvPr>
        </p:nvSpPr>
        <p:spPr/>
        <p:txBody>
          <a:bodyPr/>
          <a:lstStyle/>
          <a:p>
            <a:r>
              <a:rPr lang="en-US" smtClean="0"/>
              <a:t>19/01/2017</a:t>
            </a:r>
            <a:endParaRPr lang="en-US" dirty="0"/>
          </a:p>
        </p:txBody>
      </p:sp>
      <p:sp>
        <p:nvSpPr>
          <p:cNvPr id="5" name="Footer Placeholder 4"/>
          <p:cNvSpPr>
            <a:spLocks noGrp="1"/>
          </p:cNvSpPr>
          <p:nvPr>
            <p:ph type="ftr" sz="quarter" idx="11"/>
          </p:nvPr>
        </p:nvSpPr>
        <p:spPr/>
        <p:txBody>
          <a:bodyPr/>
          <a:lstStyle/>
          <a:p>
            <a:r>
              <a:rPr lang="en-US" smtClean="0"/>
              <a:t>Alessia Bruni, Bologna</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dirty="0"/>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7" name="Date Placeholder 3"/>
          <p:cNvSpPr>
            <a:spLocks noGrp="1"/>
          </p:cNvSpPr>
          <p:nvPr>
            <p:ph type="dt" sz="half" idx="10"/>
          </p:nvPr>
        </p:nvSpPr>
        <p:spPr/>
        <p:txBody>
          <a:bodyPr/>
          <a:lstStyle/>
          <a:p>
            <a:r>
              <a:rPr lang="en-US" smtClean="0"/>
              <a:t>19/01/2017</a:t>
            </a:r>
            <a:endParaRPr lang="en-US" dirty="0"/>
          </a:p>
        </p:txBody>
      </p:sp>
      <p:sp>
        <p:nvSpPr>
          <p:cNvPr id="5" name="Footer Placeholder 4"/>
          <p:cNvSpPr>
            <a:spLocks noGrp="1"/>
          </p:cNvSpPr>
          <p:nvPr>
            <p:ph type="ftr" sz="quarter" idx="11"/>
          </p:nvPr>
        </p:nvSpPr>
        <p:spPr/>
        <p:txBody>
          <a:bodyPr/>
          <a:lstStyle/>
          <a:p>
            <a:r>
              <a:rPr lang="en-US" smtClean="0"/>
              <a:t>Alessia Bruni, Bologna</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r>
              <a:rPr lang="en-US" smtClean="0"/>
              <a:t>19/01/2017</a:t>
            </a:r>
            <a:endParaRPr lang="en-US" dirty="0"/>
          </a:p>
        </p:txBody>
      </p:sp>
      <p:sp>
        <p:nvSpPr>
          <p:cNvPr id="5" name="Footer Placeholder 4"/>
          <p:cNvSpPr>
            <a:spLocks noGrp="1"/>
          </p:cNvSpPr>
          <p:nvPr>
            <p:ph type="ftr" sz="quarter" idx="11"/>
          </p:nvPr>
        </p:nvSpPr>
        <p:spPr/>
        <p:txBody>
          <a:bodyPr/>
          <a:lstStyle/>
          <a:p>
            <a:r>
              <a:rPr lang="en-US" smtClean="0"/>
              <a:t>Alessia Bruni, Bologna</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5" name="Date Placeholder 4"/>
          <p:cNvSpPr>
            <a:spLocks noGrp="1"/>
          </p:cNvSpPr>
          <p:nvPr>
            <p:ph type="dt" sz="half" idx="10"/>
          </p:nvPr>
        </p:nvSpPr>
        <p:spPr/>
        <p:txBody>
          <a:bodyPr/>
          <a:lstStyle/>
          <a:p>
            <a:r>
              <a:rPr lang="en-US" smtClean="0"/>
              <a:t>19/01/2017</a:t>
            </a:r>
            <a:endParaRPr lang="en-US" dirty="0"/>
          </a:p>
        </p:txBody>
      </p:sp>
      <p:sp>
        <p:nvSpPr>
          <p:cNvPr id="6" name="Footer Placeholder 5"/>
          <p:cNvSpPr>
            <a:spLocks noGrp="1"/>
          </p:cNvSpPr>
          <p:nvPr>
            <p:ph type="ftr" sz="quarter" idx="11"/>
          </p:nvPr>
        </p:nvSpPr>
        <p:spPr/>
        <p:txBody>
          <a:bodyPr/>
          <a:lstStyle/>
          <a:p>
            <a:r>
              <a:rPr lang="en-US" smtClean="0"/>
              <a:t>Alessia Bruni, Bologna</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7" name="Date Placeholder 6"/>
          <p:cNvSpPr>
            <a:spLocks noGrp="1"/>
          </p:cNvSpPr>
          <p:nvPr>
            <p:ph type="dt" sz="half" idx="10"/>
          </p:nvPr>
        </p:nvSpPr>
        <p:spPr/>
        <p:txBody>
          <a:bodyPr/>
          <a:lstStyle/>
          <a:p>
            <a:r>
              <a:rPr lang="en-US" smtClean="0"/>
              <a:t>19/01/2017</a:t>
            </a:r>
            <a:endParaRPr lang="en-US" dirty="0"/>
          </a:p>
        </p:txBody>
      </p:sp>
      <p:sp>
        <p:nvSpPr>
          <p:cNvPr id="8" name="Footer Placeholder 7"/>
          <p:cNvSpPr>
            <a:spLocks noGrp="1"/>
          </p:cNvSpPr>
          <p:nvPr>
            <p:ph type="ftr" sz="quarter" idx="11"/>
          </p:nvPr>
        </p:nvSpPr>
        <p:spPr/>
        <p:txBody>
          <a:bodyPr/>
          <a:lstStyle/>
          <a:p>
            <a:r>
              <a:rPr lang="en-US" smtClean="0"/>
              <a:t>Alessia Bruni, Bologna</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dirty="0"/>
          </a:p>
        </p:txBody>
      </p:sp>
      <p:sp>
        <p:nvSpPr>
          <p:cNvPr id="7" name="Date Placeholder 2"/>
          <p:cNvSpPr>
            <a:spLocks noGrp="1"/>
          </p:cNvSpPr>
          <p:nvPr>
            <p:ph type="dt" sz="half" idx="10"/>
          </p:nvPr>
        </p:nvSpPr>
        <p:spPr/>
        <p:txBody>
          <a:bodyPr/>
          <a:lstStyle/>
          <a:p>
            <a:r>
              <a:rPr lang="en-US" smtClean="0"/>
              <a:t>19/01/2017</a:t>
            </a:r>
            <a:endParaRPr lang="en-US" dirty="0"/>
          </a:p>
        </p:txBody>
      </p:sp>
      <p:sp>
        <p:nvSpPr>
          <p:cNvPr id="5" name="Footer Placeholder 3"/>
          <p:cNvSpPr>
            <a:spLocks noGrp="1"/>
          </p:cNvSpPr>
          <p:nvPr>
            <p:ph type="ftr" sz="quarter" idx="11"/>
          </p:nvPr>
        </p:nvSpPr>
        <p:spPr/>
        <p:txBody>
          <a:bodyPr/>
          <a:lstStyle/>
          <a:p>
            <a:r>
              <a:rPr lang="en-US" smtClean="0"/>
              <a:t>Alessia Bruni, Bologna</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smtClean="0"/>
              <a:t>19/01/2017</a:t>
            </a:r>
            <a:endParaRPr lang="en-US" dirty="0"/>
          </a:p>
        </p:txBody>
      </p:sp>
      <p:sp>
        <p:nvSpPr>
          <p:cNvPr id="5" name="Footer Placeholder 2"/>
          <p:cNvSpPr>
            <a:spLocks noGrp="1"/>
          </p:cNvSpPr>
          <p:nvPr>
            <p:ph type="ftr" sz="quarter" idx="11"/>
          </p:nvPr>
        </p:nvSpPr>
        <p:spPr/>
        <p:txBody>
          <a:bodyPr/>
          <a:lstStyle/>
          <a:p>
            <a:r>
              <a:rPr lang="en-US" smtClean="0"/>
              <a:t>Alessia Bruni, Bologna</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7" name="Date Placeholder 4"/>
          <p:cNvSpPr>
            <a:spLocks noGrp="1"/>
          </p:cNvSpPr>
          <p:nvPr>
            <p:ph type="dt" sz="half" idx="10"/>
          </p:nvPr>
        </p:nvSpPr>
        <p:spPr/>
        <p:txBody>
          <a:bodyPr/>
          <a:lstStyle/>
          <a:p>
            <a:r>
              <a:rPr lang="en-US" smtClean="0"/>
              <a:t>19/01/2017</a:t>
            </a:r>
            <a:endParaRPr lang="en-US" dirty="0"/>
          </a:p>
        </p:txBody>
      </p:sp>
      <p:sp>
        <p:nvSpPr>
          <p:cNvPr id="5" name="Footer Placeholder 5"/>
          <p:cNvSpPr>
            <a:spLocks noGrp="1"/>
          </p:cNvSpPr>
          <p:nvPr>
            <p:ph type="ftr" sz="quarter" idx="11"/>
          </p:nvPr>
        </p:nvSpPr>
        <p:spPr/>
        <p:txBody>
          <a:bodyPr/>
          <a:lstStyle/>
          <a:p>
            <a:r>
              <a:rPr lang="en-US" smtClean="0"/>
              <a:t>Alessia Bruni, Bologna</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r>
              <a:rPr lang="en-US" smtClean="0"/>
              <a:t>19/01/2017</a:t>
            </a:r>
            <a:endParaRPr lang="en-US" dirty="0"/>
          </a:p>
        </p:txBody>
      </p:sp>
      <p:sp>
        <p:nvSpPr>
          <p:cNvPr id="6" name="Footer Placeholder 5"/>
          <p:cNvSpPr>
            <a:spLocks noGrp="1"/>
          </p:cNvSpPr>
          <p:nvPr>
            <p:ph type="ftr" sz="quarter" idx="11"/>
          </p:nvPr>
        </p:nvSpPr>
        <p:spPr/>
        <p:txBody>
          <a:bodyPr/>
          <a:lstStyle/>
          <a:p>
            <a:r>
              <a:rPr lang="en-US" smtClean="0"/>
              <a:t>Alessia Bruni, Bologna</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smtClean="0"/>
              <a:t>19/01/2017</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Alessia Bruni, Bologna</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Documento_di_Microsoft_Word2.docx"/><Relationship Id="rId5"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Documento_di_Microsoft_Word1.docx"/><Relationship Id="rId5"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5"/>
          <p:cNvSpPr>
            <a:spLocks noGrp="1"/>
          </p:cNvSpPr>
          <p:nvPr>
            <p:ph type="title"/>
          </p:nvPr>
        </p:nvSpPr>
        <p:spPr>
          <a:xfrm>
            <a:off x="934825" y="770480"/>
            <a:ext cx="6549713" cy="1981200"/>
          </a:xfrm>
        </p:spPr>
        <p:txBody>
          <a:bodyPr/>
          <a:lstStyle/>
          <a:p>
            <a:r>
              <a:rPr lang="it-IT" sz="3200" dirty="0" smtClean="0"/>
              <a:t>Pari opportunità e presenza femminile nella ricerca scientifica: stato dell’arte in Europa, Italia, nella fisica e INFN</a:t>
            </a:r>
            <a:endParaRPr lang="it-IT" sz="3200" dirty="0"/>
          </a:p>
        </p:txBody>
      </p:sp>
      <p:sp>
        <p:nvSpPr>
          <p:cNvPr id="17" name="Segnaposto testo 16"/>
          <p:cNvSpPr>
            <a:spLocks noGrp="1"/>
          </p:cNvSpPr>
          <p:nvPr>
            <p:ph type="body" sz="half" idx="2"/>
          </p:nvPr>
        </p:nvSpPr>
        <p:spPr>
          <a:xfrm>
            <a:off x="626533" y="2751680"/>
            <a:ext cx="6858001" cy="3268120"/>
          </a:xfrm>
        </p:spPr>
        <p:txBody>
          <a:bodyPr>
            <a:normAutofit/>
          </a:bodyPr>
          <a:lstStyle/>
          <a:p>
            <a:endParaRPr lang="it-IT" sz="2000" dirty="0" smtClean="0"/>
          </a:p>
          <a:p>
            <a:r>
              <a:rPr lang="it-IT" sz="2000" dirty="0" smtClean="0"/>
              <a:t>Alessia Bruni, INFN Bologna, Amburgo, </a:t>
            </a:r>
            <a:r>
              <a:rPr lang="it-IT" sz="2000" dirty="0" err="1" smtClean="0"/>
              <a:t>Saclay</a:t>
            </a:r>
            <a:r>
              <a:rPr lang="it-IT" sz="2000" dirty="0" smtClean="0"/>
              <a:t>, CERN</a:t>
            </a:r>
          </a:p>
          <a:p>
            <a:r>
              <a:rPr lang="it-IT" sz="2000" dirty="0" smtClean="0"/>
              <a:t>Per INFN ha partecipato al gruppo di lavoro tematico MIUR </a:t>
            </a:r>
            <a:r>
              <a:rPr lang="it-IT" sz="2000" dirty="0"/>
              <a:t>per sull'attuazione della Carta Europea dei </a:t>
            </a:r>
            <a:r>
              <a:rPr lang="it-IT" sz="2000" dirty="0" smtClean="0"/>
              <a:t>ricercatori (2011)</a:t>
            </a:r>
          </a:p>
          <a:p>
            <a:r>
              <a:rPr lang="it-IT" sz="2000" dirty="0" smtClean="0"/>
              <a:t>Rappresenta l’INFN </a:t>
            </a:r>
            <a:r>
              <a:rPr lang="it-IT" sz="2000" dirty="0"/>
              <a:t>a</a:t>
            </a:r>
            <a:r>
              <a:rPr lang="it-IT" sz="2000" dirty="0" smtClean="0"/>
              <a:t>l </a:t>
            </a:r>
            <a:r>
              <a:rPr lang="it-IT" sz="2000" dirty="0"/>
              <a:t>gruppo di lavoro Science and </a:t>
            </a:r>
            <a:r>
              <a:rPr lang="it-IT" sz="2000" dirty="0" err="1" smtClean="0"/>
              <a:t>Diversity</a:t>
            </a:r>
            <a:r>
              <a:rPr lang="it-IT" sz="2000" dirty="0"/>
              <a:t> presso Science Europe </a:t>
            </a:r>
          </a:p>
        </p:txBody>
      </p:sp>
      <p:sp>
        <p:nvSpPr>
          <p:cNvPr id="9" name="Segnaposto data 8"/>
          <p:cNvSpPr>
            <a:spLocks noGrp="1"/>
          </p:cNvSpPr>
          <p:nvPr>
            <p:ph type="dt" sz="half" idx="10"/>
          </p:nvPr>
        </p:nvSpPr>
        <p:spPr/>
        <p:txBody>
          <a:bodyPr/>
          <a:lstStyle/>
          <a:p>
            <a:r>
              <a:rPr lang="en-US" smtClean="0"/>
              <a:t>19/01/2017</a:t>
            </a:r>
            <a:endParaRPr lang="en-US" dirty="0"/>
          </a:p>
        </p:txBody>
      </p:sp>
      <p:sp>
        <p:nvSpPr>
          <p:cNvPr id="10" name="Segnaposto numero diapositiva 9"/>
          <p:cNvSpPr>
            <a:spLocks noGrp="1"/>
          </p:cNvSpPr>
          <p:nvPr>
            <p:ph type="sldNum" sz="quarter" idx="12"/>
          </p:nvPr>
        </p:nvSpPr>
        <p:spPr/>
        <p:txBody>
          <a:bodyPr/>
          <a:lstStyle/>
          <a:p>
            <a:fld id="{D57F1E4F-1CFF-5643-939E-02111984F565}" type="slidenum">
              <a:rPr lang="en-US" smtClean="0"/>
              <a:t>1</a:t>
            </a:fld>
            <a:endParaRPr lang="en-US" dirty="0"/>
          </a:p>
        </p:txBody>
      </p:sp>
      <p:sp>
        <p:nvSpPr>
          <p:cNvPr id="2" name="Segnaposto piè di pagina 1"/>
          <p:cNvSpPr>
            <a:spLocks noGrp="1"/>
          </p:cNvSpPr>
          <p:nvPr>
            <p:ph type="ftr" sz="quarter" idx="11"/>
          </p:nvPr>
        </p:nvSpPr>
        <p:spPr/>
        <p:txBody>
          <a:bodyPr/>
          <a:lstStyle/>
          <a:p>
            <a:r>
              <a:rPr lang="en-US" smtClean="0"/>
              <a:t>Alessia Bruni, Bologna</a:t>
            </a:r>
            <a:endParaRPr lang="en-US" dirty="0"/>
          </a:p>
        </p:txBody>
      </p:sp>
      <p:pic>
        <p:nvPicPr>
          <p:cNvPr id="3" name="Immagine 2"/>
          <p:cNvPicPr>
            <a:picLocks noChangeAspect="1"/>
          </p:cNvPicPr>
          <p:nvPr/>
        </p:nvPicPr>
        <p:blipFill>
          <a:blip r:embed="rId2"/>
          <a:stretch>
            <a:fillRect/>
          </a:stretch>
        </p:blipFill>
        <p:spPr>
          <a:xfrm>
            <a:off x="7484534" y="0"/>
            <a:ext cx="4404639" cy="6858000"/>
          </a:xfrm>
          <a:prstGeom prst="rect">
            <a:avLst/>
          </a:prstGeom>
        </p:spPr>
      </p:pic>
    </p:spTree>
    <p:extLst>
      <p:ext uri="{BB962C8B-B14F-4D97-AF65-F5344CB8AC3E}">
        <p14:creationId xmlns:p14="http://schemas.microsoft.com/office/powerpoint/2010/main" val="41993357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19/01/2017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a:t>
            </a:fld>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13" y="0"/>
            <a:ext cx="10080625" cy="7473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 Box 2"/>
          <p:cNvSpPr txBox="1">
            <a:spLocks noChangeArrowheads="1"/>
          </p:cNvSpPr>
          <p:nvPr/>
        </p:nvSpPr>
        <p:spPr bwMode="auto">
          <a:xfrm>
            <a:off x="5016901" y="3802063"/>
            <a:ext cx="50006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triangle" w="med" len="me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pPr eaLnBrk="1">
              <a:lnSpc>
                <a:spcPct val="93000"/>
              </a:lnSpc>
              <a:buClr>
                <a:srgbClr val="000000"/>
              </a:buClr>
              <a:buSzPct val="100000"/>
              <a:buFont typeface="Times New Roman" charset="0"/>
              <a:buNone/>
              <a:defRPr/>
            </a:pPr>
            <a:r>
              <a:rPr lang="en-US" altLang="en-US">
                <a:solidFill>
                  <a:srgbClr val="000000"/>
                </a:solidFill>
              </a:rPr>
              <a:t>8/9</a:t>
            </a:r>
          </a:p>
        </p:txBody>
      </p:sp>
      <p:sp>
        <p:nvSpPr>
          <p:cNvPr id="8" name="Text Box 3"/>
          <p:cNvSpPr txBox="1">
            <a:spLocks noChangeArrowheads="1"/>
          </p:cNvSpPr>
          <p:nvPr/>
        </p:nvSpPr>
        <p:spPr bwMode="auto">
          <a:xfrm>
            <a:off x="10046101" y="4899025"/>
            <a:ext cx="50006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triangle" w="med" len="me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0876" rIns="90000" bIns="45000"/>
          <a:lstStyle/>
          <a:p>
            <a:pPr eaLnBrk="1">
              <a:lnSpc>
                <a:spcPct val="93000"/>
              </a:lnSpc>
              <a:buClr>
                <a:srgbClr val="000000"/>
              </a:buClr>
              <a:buSzPct val="100000"/>
              <a:buFont typeface="Times New Roman" charset="0"/>
              <a:buNone/>
              <a:defRPr/>
            </a:pPr>
            <a:r>
              <a:rPr lang="en-US" altLang="en-US">
                <a:solidFill>
                  <a:srgbClr val="000000"/>
                </a:solidFill>
              </a:rPr>
              <a:t>1/2</a:t>
            </a:r>
          </a:p>
        </p:txBody>
      </p:sp>
      <p:sp>
        <p:nvSpPr>
          <p:cNvPr id="9" name="Text Box 4"/>
          <p:cNvSpPr txBox="1">
            <a:spLocks noChangeArrowheads="1"/>
          </p:cNvSpPr>
          <p:nvPr/>
        </p:nvSpPr>
        <p:spPr bwMode="auto">
          <a:xfrm>
            <a:off x="2548338" y="0"/>
            <a:ext cx="797401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triangle" w="med" len="me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6168" rIns="90000" bIns="4500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Arial Unicode MS" charset="0"/>
                <a:cs typeface="Arial Unicode MS" charset="0"/>
              </a:defRPr>
            </a:lvl9pPr>
          </a:lstStyle>
          <a:p>
            <a:pPr eaLnBrk="1">
              <a:lnSpc>
                <a:spcPct val="93000"/>
              </a:lnSpc>
              <a:buClr>
                <a:srgbClr val="000000"/>
              </a:buClr>
              <a:buSzPct val="45000"/>
              <a:buFont typeface="Wingdings" charset="2"/>
              <a:buNone/>
              <a:defRPr/>
            </a:pPr>
            <a:r>
              <a:rPr lang="en-US" altLang="en-US" sz="2400" dirty="0" err="1" smtClean="0">
                <a:solidFill>
                  <a:srgbClr val="FFFFFF"/>
                </a:solidFill>
              </a:rPr>
              <a:t>Abilitazione</a:t>
            </a:r>
            <a:r>
              <a:rPr lang="en-US" altLang="en-US" sz="2400" dirty="0" smtClean="0">
                <a:solidFill>
                  <a:srgbClr val="FFFFFF"/>
                </a:solidFill>
              </a:rPr>
              <a:t> </a:t>
            </a:r>
            <a:r>
              <a:rPr lang="en-US" altLang="en-US" sz="2400" dirty="0" err="1" smtClean="0">
                <a:solidFill>
                  <a:srgbClr val="FFFFFF"/>
                </a:solidFill>
              </a:rPr>
              <a:t>scientifica</a:t>
            </a:r>
            <a:r>
              <a:rPr lang="en-US" altLang="en-US" sz="2400" dirty="0" smtClean="0">
                <a:solidFill>
                  <a:srgbClr val="FFFFFF"/>
                </a:solidFill>
              </a:rPr>
              <a:t> </a:t>
            </a:r>
            <a:r>
              <a:rPr lang="en-US" altLang="en-US" sz="2400" dirty="0" err="1" smtClean="0">
                <a:solidFill>
                  <a:srgbClr val="FFFFFF"/>
                </a:solidFill>
              </a:rPr>
              <a:t>nazionale</a:t>
            </a:r>
            <a:r>
              <a:rPr lang="en-US" altLang="en-US" sz="2400" dirty="0" smtClean="0">
                <a:solidFill>
                  <a:srgbClr val="FFFFFF"/>
                </a:solidFill>
              </a:rPr>
              <a:t> 2012 per area 02-fisica</a:t>
            </a:r>
          </a:p>
        </p:txBody>
      </p:sp>
      <p:sp>
        <p:nvSpPr>
          <p:cNvPr id="2" name="Segnaposto piè di pagina 1"/>
          <p:cNvSpPr>
            <a:spLocks noGrp="1"/>
          </p:cNvSpPr>
          <p:nvPr>
            <p:ph type="ftr" sz="quarter" idx="11"/>
          </p:nvPr>
        </p:nvSpPr>
        <p:spPr/>
        <p:txBody>
          <a:bodyPr/>
          <a:lstStyle/>
          <a:p>
            <a:r>
              <a:rPr lang="en-US" smtClean="0"/>
              <a:t>Alessia Bruni, Bologna</a:t>
            </a:r>
            <a:endParaRPr lang="en-US" dirty="0"/>
          </a:p>
        </p:txBody>
      </p:sp>
    </p:spTree>
    <p:extLst>
      <p:ext uri="{BB962C8B-B14F-4D97-AF65-F5344CB8AC3E}">
        <p14:creationId xmlns:p14="http://schemas.microsoft.com/office/powerpoint/2010/main" val="21521195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822744166"/>
              </p:ext>
            </p:extLst>
          </p:nvPr>
        </p:nvGraphicFramePr>
        <p:xfrm>
          <a:off x="255803" y="1734508"/>
          <a:ext cx="5936208" cy="4074160"/>
        </p:xfrm>
        <a:graphic>
          <a:graphicData uri="http://schemas.openxmlformats.org/drawingml/2006/table">
            <a:tbl>
              <a:tblPr firstRow="1" bandRow="1">
                <a:tableStyleId>{5C22544A-7EE6-4342-B048-85BDC9FD1C3A}</a:tableStyleId>
              </a:tblPr>
              <a:tblGrid>
                <a:gridCol w="1327696"/>
                <a:gridCol w="2208245"/>
                <a:gridCol w="1248139"/>
                <a:gridCol w="1152128"/>
              </a:tblGrid>
              <a:tr h="0">
                <a:tc>
                  <a:txBody>
                    <a:bodyPr/>
                    <a:lstStyle/>
                    <a:p>
                      <a:pPr algn="ctr"/>
                      <a:r>
                        <a:rPr lang="it-IT" dirty="0" smtClean="0">
                          <a:latin typeface="Comic Sans MS" panose="030F0702030302020204" pitchFamily="66" charset="0"/>
                        </a:rPr>
                        <a:t>Anno</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Concorso</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Uomini</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Donne</a:t>
                      </a:r>
                      <a:endParaRPr lang="it-IT" dirty="0">
                        <a:latin typeface="Comic Sans MS" panose="030F0702030302020204" pitchFamily="66" charset="0"/>
                      </a:endParaRPr>
                    </a:p>
                  </a:txBody>
                  <a:tcPr marL="121920" marR="121920"/>
                </a:tc>
              </a:tr>
              <a:tr h="370840">
                <a:tc>
                  <a:txBody>
                    <a:bodyPr/>
                    <a:lstStyle/>
                    <a:p>
                      <a:pPr algn="ctr"/>
                      <a:r>
                        <a:rPr lang="it-IT" dirty="0" smtClean="0">
                          <a:latin typeface="Comic Sans MS" panose="030F0702030302020204" pitchFamily="66" charset="0"/>
                        </a:rPr>
                        <a:t>1991</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1584/1990</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19</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a:t>
                      </a:r>
                      <a:endParaRPr lang="it-IT" dirty="0">
                        <a:latin typeface="Comic Sans MS" panose="030F0702030302020204" pitchFamily="66" charset="0"/>
                      </a:endParaRPr>
                    </a:p>
                  </a:txBody>
                  <a:tcPr marL="121920" marR="121920"/>
                </a:tc>
              </a:tr>
              <a:tr h="370840">
                <a:tc>
                  <a:txBody>
                    <a:bodyPr/>
                    <a:lstStyle/>
                    <a:p>
                      <a:pPr algn="ctr"/>
                      <a:r>
                        <a:rPr lang="it-IT" dirty="0" smtClean="0">
                          <a:latin typeface="Comic Sans MS" panose="030F0702030302020204" pitchFamily="66" charset="0"/>
                        </a:rPr>
                        <a:t>1994</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4592/1994</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15</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0</a:t>
                      </a:r>
                      <a:endParaRPr lang="it-IT" dirty="0">
                        <a:latin typeface="Comic Sans MS" panose="030F0702030302020204" pitchFamily="66" charset="0"/>
                      </a:endParaRPr>
                    </a:p>
                  </a:txBody>
                  <a:tcPr marL="121920" marR="121920"/>
                </a:tc>
              </a:tr>
              <a:tr h="370840">
                <a:tc>
                  <a:txBody>
                    <a:bodyPr/>
                    <a:lstStyle/>
                    <a:p>
                      <a:pPr algn="ctr"/>
                      <a:r>
                        <a:rPr lang="it-IT" dirty="0" smtClean="0">
                          <a:latin typeface="Comic Sans MS" panose="030F0702030302020204" pitchFamily="66" charset="0"/>
                        </a:rPr>
                        <a:t>1998</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6626/1997</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18</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0</a:t>
                      </a:r>
                      <a:endParaRPr lang="it-IT" dirty="0">
                        <a:latin typeface="Comic Sans MS" panose="030F0702030302020204" pitchFamily="66" charset="0"/>
                      </a:endParaRPr>
                    </a:p>
                  </a:txBody>
                  <a:tcPr marL="121920" marR="121920"/>
                </a:tc>
              </a:tr>
              <a:tr h="370840">
                <a:tc>
                  <a:txBody>
                    <a:bodyPr/>
                    <a:lstStyle/>
                    <a:p>
                      <a:pPr algn="ctr"/>
                      <a:r>
                        <a:rPr lang="it-IT" dirty="0" smtClean="0">
                          <a:latin typeface="Comic Sans MS" panose="030F0702030302020204" pitchFamily="66" charset="0"/>
                        </a:rPr>
                        <a:t>2001</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818/2000</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16</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2</a:t>
                      </a:r>
                      <a:endParaRPr lang="it-IT" dirty="0">
                        <a:latin typeface="Comic Sans MS" panose="030F0702030302020204" pitchFamily="66" charset="0"/>
                      </a:endParaRPr>
                    </a:p>
                  </a:txBody>
                  <a:tcPr marL="121920" marR="121920"/>
                </a:tc>
              </a:tr>
              <a:tr h="370840">
                <a:tc>
                  <a:txBody>
                    <a:bodyPr/>
                    <a:lstStyle/>
                    <a:p>
                      <a:pPr algn="ctr"/>
                      <a:r>
                        <a:rPr lang="it-IT" dirty="0" smtClean="0">
                          <a:latin typeface="Comic Sans MS" panose="030F0702030302020204" pitchFamily="66" charset="0"/>
                        </a:rPr>
                        <a:t>2002</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9240/2002</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20</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4</a:t>
                      </a:r>
                      <a:endParaRPr lang="it-IT" dirty="0">
                        <a:latin typeface="Comic Sans MS" panose="030F0702030302020204" pitchFamily="66" charset="0"/>
                      </a:endParaRPr>
                    </a:p>
                  </a:txBody>
                  <a:tcPr marL="121920" marR="121920"/>
                </a:tc>
              </a:tr>
              <a:tr h="370840">
                <a:tc>
                  <a:txBody>
                    <a:bodyPr/>
                    <a:lstStyle/>
                    <a:p>
                      <a:pPr algn="ctr"/>
                      <a:r>
                        <a:rPr lang="it-IT" dirty="0" smtClean="0">
                          <a:latin typeface="Comic Sans MS" panose="030F0702030302020204" pitchFamily="66" charset="0"/>
                        </a:rPr>
                        <a:t>2004</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10324/2004</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18</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2</a:t>
                      </a:r>
                      <a:endParaRPr lang="it-IT" dirty="0">
                        <a:latin typeface="Comic Sans MS" panose="030F0702030302020204" pitchFamily="66" charset="0"/>
                      </a:endParaRPr>
                    </a:p>
                  </a:txBody>
                  <a:tcPr marL="121920" marR="121920"/>
                </a:tc>
              </a:tr>
              <a:tr h="370840">
                <a:tc>
                  <a:txBody>
                    <a:bodyPr/>
                    <a:lstStyle/>
                    <a:p>
                      <a:pPr algn="ctr"/>
                      <a:r>
                        <a:rPr lang="it-IT" dirty="0" smtClean="0">
                          <a:latin typeface="Comic Sans MS" panose="030F0702030302020204" pitchFamily="66" charset="0"/>
                        </a:rPr>
                        <a:t>2008</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12394/2007</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15</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5</a:t>
                      </a:r>
                      <a:endParaRPr lang="it-IT" dirty="0">
                        <a:latin typeface="Comic Sans MS" panose="030F0702030302020204" pitchFamily="66" charset="0"/>
                      </a:endParaRPr>
                    </a:p>
                  </a:txBody>
                  <a:tcPr marL="121920" marR="121920"/>
                </a:tc>
              </a:tr>
              <a:tr h="370840">
                <a:tc>
                  <a:txBody>
                    <a:bodyPr/>
                    <a:lstStyle/>
                    <a:p>
                      <a:pPr algn="ctr"/>
                      <a:r>
                        <a:rPr lang="it-IT" dirty="0" smtClean="0">
                          <a:latin typeface="Comic Sans MS" panose="030F0702030302020204" pitchFamily="66" charset="0"/>
                        </a:rPr>
                        <a:t>2010</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13619/2009</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13</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a:t>
                      </a:r>
                      <a:endParaRPr lang="it-IT" dirty="0">
                        <a:latin typeface="Comic Sans MS" panose="030F0702030302020204" pitchFamily="66" charset="0"/>
                      </a:endParaRPr>
                    </a:p>
                  </a:txBody>
                  <a:tcPr marL="121920" marR="121920"/>
                </a:tc>
              </a:tr>
              <a:tr h="370840">
                <a:tc>
                  <a:txBody>
                    <a:bodyPr/>
                    <a:lstStyle/>
                    <a:p>
                      <a:pPr algn="ctr"/>
                      <a:r>
                        <a:rPr lang="it-IT" dirty="0" smtClean="0">
                          <a:latin typeface="Comic Sans MS" panose="030F0702030302020204" pitchFamily="66" charset="0"/>
                        </a:rPr>
                        <a:t>2012</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15212/2012</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 TD</a:t>
                      </a:r>
                      <a:endParaRPr lang="it-IT" dirty="0">
                        <a:latin typeface="Comic Sans MS" panose="030F0702030302020204" pitchFamily="66" charset="0"/>
                      </a:endParaRPr>
                    </a:p>
                  </a:txBody>
                  <a:tcPr marL="121920" marR="121920"/>
                </a:tc>
                <a:tc>
                  <a:txBody>
                    <a:bodyPr/>
                    <a:lstStyle/>
                    <a:p>
                      <a:pPr algn="ctr"/>
                      <a:endParaRPr lang="it-IT" dirty="0">
                        <a:latin typeface="Comic Sans MS" panose="030F0702030302020204" pitchFamily="66" charset="0"/>
                      </a:endParaRPr>
                    </a:p>
                  </a:txBody>
                  <a:tcPr marL="121920" marR="121920"/>
                </a:tc>
              </a:tr>
              <a:tr h="370840">
                <a:tc>
                  <a:txBody>
                    <a:bodyPr/>
                    <a:lstStyle/>
                    <a:p>
                      <a:pPr algn="ctr"/>
                      <a:r>
                        <a:rPr lang="it-IT" dirty="0" smtClean="0">
                          <a:latin typeface="Comic Sans MS" panose="030F0702030302020204" pitchFamily="66" charset="0"/>
                        </a:rPr>
                        <a:t>2015</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1667/2014</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7</a:t>
                      </a:r>
                      <a:endParaRPr lang="it-IT" dirty="0">
                        <a:latin typeface="Comic Sans MS" panose="030F0702030302020204" pitchFamily="66" charset="0"/>
                      </a:endParaRPr>
                    </a:p>
                  </a:txBody>
                  <a:tcPr marL="121920" marR="121920"/>
                </a:tc>
                <a:tc>
                  <a:txBody>
                    <a:bodyPr/>
                    <a:lstStyle/>
                    <a:p>
                      <a:pPr algn="ctr"/>
                      <a:r>
                        <a:rPr lang="it-IT" dirty="0" smtClean="0">
                          <a:latin typeface="Comic Sans MS" panose="030F0702030302020204" pitchFamily="66" charset="0"/>
                        </a:rPr>
                        <a:t>1</a:t>
                      </a:r>
                      <a:endParaRPr lang="it-IT" dirty="0">
                        <a:latin typeface="Comic Sans MS" panose="030F0702030302020204" pitchFamily="66" charset="0"/>
                      </a:endParaRPr>
                    </a:p>
                  </a:txBody>
                  <a:tcPr marL="121920" marR="121920"/>
                </a:tc>
              </a:tr>
            </a:tbl>
          </a:graphicData>
        </a:graphic>
      </p:graphicFrame>
      <p:cxnSp>
        <p:nvCxnSpPr>
          <p:cNvPr id="6" name="Connettore 1 5"/>
          <p:cNvCxnSpPr/>
          <p:nvPr/>
        </p:nvCxnSpPr>
        <p:spPr>
          <a:xfrm>
            <a:off x="239350" y="3208529"/>
            <a:ext cx="10561173" cy="720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6672064" y="2019358"/>
            <a:ext cx="3840427" cy="400110"/>
          </a:xfrm>
          <a:prstGeom prst="rect">
            <a:avLst/>
          </a:prstGeom>
          <a:noFill/>
        </p:spPr>
        <p:txBody>
          <a:bodyPr wrap="square" rtlCol="0">
            <a:spAutoFit/>
          </a:bodyPr>
          <a:lstStyle/>
          <a:p>
            <a:r>
              <a:rPr lang="it-IT" sz="2000" b="1" dirty="0" smtClean="0">
                <a:solidFill>
                  <a:srgbClr val="FF0000"/>
                </a:solidFill>
                <a:latin typeface="Comic Sans MS" panose="030F0702030302020204" pitchFamily="66" charset="0"/>
              </a:rPr>
              <a:t>52 Uomini / 1 Donna</a:t>
            </a:r>
            <a:endParaRPr lang="it-IT" sz="2000" b="1" dirty="0">
              <a:solidFill>
                <a:srgbClr val="FF0000"/>
              </a:solidFill>
              <a:latin typeface="Comic Sans MS" panose="030F0702030302020204" pitchFamily="66" charset="0"/>
            </a:endParaRPr>
          </a:p>
        </p:txBody>
      </p:sp>
      <p:cxnSp>
        <p:nvCxnSpPr>
          <p:cNvPr id="9" name="Connettore 1 8"/>
          <p:cNvCxnSpPr/>
          <p:nvPr/>
        </p:nvCxnSpPr>
        <p:spPr>
          <a:xfrm>
            <a:off x="239350" y="4703764"/>
            <a:ext cx="10561173"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6672064" y="3356992"/>
            <a:ext cx="3840427" cy="400110"/>
          </a:xfrm>
          <a:prstGeom prst="rect">
            <a:avLst/>
          </a:prstGeom>
          <a:noFill/>
        </p:spPr>
        <p:txBody>
          <a:bodyPr wrap="square" rtlCol="0">
            <a:spAutoFit/>
          </a:bodyPr>
          <a:lstStyle/>
          <a:p>
            <a:r>
              <a:rPr lang="it-IT" sz="2000" b="1" dirty="0" smtClean="0">
                <a:solidFill>
                  <a:srgbClr val="00B050"/>
                </a:solidFill>
                <a:latin typeface="Comic Sans MS" panose="030F0702030302020204" pitchFamily="66" charset="0"/>
              </a:rPr>
              <a:t>69 Uomini/13 Donne, 16% </a:t>
            </a:r>
            <a:endParaRPr lang="it-IT" sz="2000" b="1" dirty="0">
              <a:solidFill>
                <a:srgbClr val="00B050"/>
              </a:solidFill>
              <a:latin typeface="Comic Sans MS" panose="030F0702030302020204" pitchFamily="66" charset="0"/>
            </a:endParaRPr>
          </a:p>
        </p:txBody>
      </p:sp>
      <p:sp>
        <p:nvSpPr>
          <p:cNvPr id="12" name="CasellaDiTesto 11"/>
          <p:cNvSpPr txBox="1"/>
          <p:nvPr/>
        </p:nvSpPr>
        <p:spPr>
          <a:xfrm>
            <a:off x="6672064" y="4797152"/>
            <a:ext cx="3840427" cy="400110"/>
          </a:xfrm>
          <a:prstGeom prst="rect">
            <a:avLst/>
          </a:prstGeom>
          <a:noFill/>
        </p:spPr>
        <p:txBody>
          <a:bodyPr wrap="square" rtlCol="0">
            <a:spAutoFit/>
          </a:bodyPr>
          <a:lstStyle/>
          <a:p>
            <a:r>
              <a:rPr lang="it-IT" sz="2000" b="1" dirty="0" smtClean="0">
                <a:latin typeface="Comic Sans MS" panose="030F0702030302020204" pitchFamily="66" charset="0"/>
              </a:rPr>
              <a:t>22 Uomini /2 Donne</a:t>
            </a:r>
            <a:endParaRPr lang="it-IT" sz="2000" b="1" dirty="0">
              <a:latin typeface="Comic Sans MS" panose="030F0702030302020204" pitchFamily="66" charset="0"/>
            </a:endParaRPr>
          </a:p>
        </p:txBody>
      </p:sp>
      <p:sp>
        <p:nvSpPr>
          <p:cNvPr id="5" name="Titolo 4"/>
          <p:cNvSpPr>
            <a:spLocks noGrp="1"/>
          </p:cNvSpPr>
          <p:nvPr>
            <p:ph type="title"/>
          </p:nvPr>
        </p:nvSpPr>
        <p:spPr>
          <a:xfrm>
            <a:off x="595312" y="266455"/>
            <a:ext cx="9404723" cy="1400530"/>
          </a:xfrm>
        </p:spPr>
        <p:txBody>
          <a:bodyPr/>
          <a:lstStyle/>
          <a:p>
            <a:r>
              <a:rPr lang="it-IT" sz="2800" dirty="0"/>
              <a:t>Vincitori dei concorsi INFN per dirigente di ricerca dal 1991 (forse incompleto)</a:t>
            </a:r>
            <a:r>
              <a:rPr lang="it-IT" dirty="0"/>
              <a:t/>
            </a:r>
            <a:br>
              <a:rPr lang="it-IT" dirty="0"/>
            </a:br>
            <a:endParaRPr lang="it-IT" dirty="0"/>
          </a:p>
        </p:txBody>
      </p:sp>
      <p:sp>
        <p:nvSpPr>
          <p:cNvPr id="2" name="Segnaposto data 1"/>
          <p:cNvSpPr>
            <a:spLocks noGrp="1"/>
          </p:cNvSpPr>
          <p:nvPr>
            <p:ph type="dt" sz="half" idx="10"/>
          </p:nvPr>
        </p:nvSpPr>
        <p:spPr/>
        <p:txBody>
          <a:bodyPr/>
          <a:lstStyle/>
          <a:p>
            <a:r>
              <a:rPr lang="en-US" smtClean="0"/>
              <a:t>19/01/2017</a:t>
            </a:r>
            <a:endParaRPr lang="en-US" dirty="0"/>
          </a:p>
        </p:txBody>
      </p:sp>
      <p:sp>
        <p:nvSpPr>
          <p:cNvPr id="3" name="Segnaposto piè di pagina 2"/>
          <p:cNvSpPr>
            <a:spLocks noGrp="1"/>
          </p:cNvSpPr>
          <p:nvPr>
            <p:ph type="ftr" sz="quarter" idx="11"/>
          </p:nvPr>
        </p:nvSpPr>
        <p:spPr/>
        <p:txBody>
          <a:bodyPr/>
          <a:lstStyle/>
          <a:p>
            <a:r>
              <a:rPr lang="en-US" smtClean="0"/>
              <a:t>Alessia Bruni, Bologna</a:t>
            </a:r>
            <a:endParaRPr lang="en-US" dirty="0"/>
          </a:p>
        </p:txBody>
      </p:sp>
      <p:sp>
        <p:nvSpPr>
          <p:cNvPr id="10" name="Segnaposto numero diapositiva 9"/>
          <p:cNvSpPr>
            <a:spLocks noGrp="1"/>
          </p:cNvSpPr>
          <p:nvPr>
            <p:ph type="sldNum" sz="quarter" idx="12"/>
          </p:nvPr>
        </p:nvSpPr>
        <p:spPr/>
        <p:txBody>
          <a:bodyPr/>
          <a:lstStyle/>
          <a:p>
            <a:fld id="{D57F1E4F-1CFF-5643-939E-02111984F565}" type="slidenum">
              <a:rPr lang="en-US" smtClean="0"/>
              <a:t>11</a:t>
            </a:fld>
            <a:endParaRPr lang="en-US" dirty="0"/>
          </a:p>
        </p:txBody>
      </p:sp>
      <p:sp>
        <p:nvSpPr>
          <p:cNvPr id="13" name="Rettangolo 12"/>
          <p:cNvSpPr/>
          <p:nvPr/>
        </p:nvSpPr>
        <p:spPr>
          <a:xfrm>
            <a:off x="6637875" y="4884270"/>
            <a:ext cx="4588933" cy="868392"/>
          </a:xfrm>
          <a:prstGeom prst="rect">
            <a:avLst/>
          </a:prstGeom>
        </p:spPr>
        <p:txBody>
          <a:bodyPr wrap="square">
            <a:spAutoFit/>
          </a:bodyPr>
          <a:lstStyle/>
          <a:p>
            <a:pPr>
              <a:lnSpc>
                <a:spcPct val="93000"/>
              </a:lnSpc>
              <a:buClr>
                <a:srgbClr val="000000"/>
              </a:buClr>
              <a:buSzPct val="100000"/>
              <a:buNone/>
              <a:defRPr/>
            </a:pPr>
            <a:r>
              <a:rPr lang="en-US" altLang="en-US" dirty="0" smtClean="0"/>
              <a:t>                                          (</a:t>
            </a:r>
            <a:r>
              <a:rPr lang="en-US" altLang="en-US" dirty="0"/>
              <a:t>10% del </a:t>
            </a:r>
            <a:r>
              <a:rPr lang="en-US" altLang="en-US" dirty="0" err="1"/>
              <a:t>totale</a:t>
            </a:r>
            <a:r>
              <a:rPr lang="en-US" altLang="en-US" dirty="0"/>
              <a:t>) </a:t>
            </a:r>
          </a:p>
          <a:p>
            <a:pPr>
              <a:lnSpc>
                <a:spcPct val="93000"/>
              </a:lnSpc>
              <a:buClr>
                <a:srgbClr val="000000"/>
              </a:buClr>
              <a:buSzPct val="100000"/>
              <a:buNone/>
              <a:defRPr/>
            </a:pPr>
            <a:r>
              <a:rPr lang="en-US" altLang="en-US" dirty="0"/>
              <a:t>Ma </a:t>
            </a:r>
            <a:r>
              <a:rPr lang="en-US" altLang="en-US" dirty="0" err="1"/>
              <a:t>hanno</a:t>
            </a:r>
            <a:r>
              <a:rPr lang="en-US" altLang="en-US" dirty="0"/>
              <a:t> </a:t>
            </a:r>
            <a:r>
              <a:rPr lang="en-US" altLang="en-US" dirty="0" err="1"/>
              <a:t>avuto</a:t>
            </a:r>
            <a:r>
              <a:rPr lang="en-US" altLang="en-US" dirty="0"/>
              <a:t> </a:t>
            </a:r>
            <a:r>
              <a:rPr lang="en-US" altLang="en-US" dirty="0" err="1"/>
              <a:t>l’abilitazione</a:t>
            </a:r>
            <a:endParaRPr lang="en-US" altLang="en-US" dirty="0"/>
          </a:p>
          <a:p>
            <a:pPr>
              <a:lnSpc>
                <a:spcPct val="93000"/>
              </a:lnSpc>
              <a:buClr>
                <a:srgbClr val="000000"/>
              </a:buClr>
              <a:buSzPct val="100000"/>
              <a:buNone/>
              <a:defRPr/>
            </a:pPr>
            <a:r>
              <a:rPr lang="en-US" altLang="en-US" dirty="0" err="1"/>
              <a:t>universitaria</a:t>
            </a:r>
            <a:r>
              <a:rPr lang="en-US" altLang="en-US" dirty="0"/>
              <a:t> </a:t>
            </a:r>
            <a:r>
              <a:rPr lang="en-US" altLang="en-US" dirty="0" err="1"/>
              <a:t>nella</a:t>
            </a:r>
            <a:r>
              <a:rPr lang="en-US" altLang="en-US" dirty="0"/>
              <a:t> </a:t>
            </a:r>
            <a:r>
              <a:rPr lang="en-US" altLang="en-US" dirty="0" err="1"/>
              <a:t>misura</a:t>
            </a:r>
            <a:r>
              <a:rPr lang="en-US" altLang="en-US" dirty="0"/>
              <a:t> del 22%</a:t>
            </a:r>
          </a:p>
        </p:txBody>
      </p:sp>
    </p:spTree>
    <p:extLst>
      <p:ext uri="{BB962C8B-B14F-4D97-AF65-F5344CB8AC3E}">
        <p14:creationId xmlns:p14="http://schemas.microsoft.com/office/powerpoint/2010/main" val="2057606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Segregazione</a:t>
            </a:r>
            <a:r>
              <a:rPr lang="en-US" sz="3600" dirty="0" smtClean="0"/>
              <a:t> </a:t>
            </a:r>
            <a:r>
              <a:rPr lang="en-US" sz="3600" dirty="0" err="1" smtClean="0"/>
              <a:t>orizzontale</a:t>
            </a:r>
            <a:endParaRPr lang="en-US" sz="3600" dirty="0"/>
          </a:p>
        </p:txBody>
      </p:sp>
      <p:sp>
        <p:nvSpPr>
          <p:cNvPr id="4" name="Date Placeholder 3"/>
          <p:cNvSpPr>
            <a:spLocks noGrp="1"/>
          </p:cNvSpPr>
          <p:nvPr>
            <p:ph type="dt" sz="half" idx="10"/>
          </p:nvPr>
        </p:nvSpPr>
        <p:spPr/>
        <p:txBody>
          <a:bodyPr/>
          <a:lstStyle/>
          <a:p>
            <a:r>
              <a:rPr lang="en-US" smtClean="0"/>
              <a:t>19/01/2017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12</a:t>
            </a:fld>
            <a:endParaRPr lang="en-US" dirty="0"/>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4084774912"/>
              </p:ext>
            </p:extLst>
          </p:nvPr>
        </p:nvGraphicFramePr>
        <p:xfrm>
          <a:off x="1103313" y="2052638"/>
          <a:ext cx="8784975" cy="2808309"/>
        </p:xfrm>
        <a:graphic>
          <a:graphicData uri="http://schemas.openxmlformats.org/drawingml/2006/table">
            <a:tbl>
              <a:tblPr firstRow="1" firstCol="1" bandRow="1"/>
              <a:tblGrid>
                <a:gridCol w="1970015"/>
                <a:gridCol w="1113487"/>
                <a:gridCol w="1391863"/>
                <a:gridCol w="1408911"/>
                <a:gridCol w="1408911"/>
                <a:gridCol w="1491788"/>
              </a:tblGrid>
              <a:tr h="401187">
                <a:tc>
                  <a:txBody>
                    <a:bodyPr/>
                    <a:lstStyle/>
                    <a:p>
                      <a:pPr algn="ctr">
                        <a:lnSpc>
                          <a:spcPct val="115000"/>
                        </a:lnSpc>
                        <a:spcAft>
                          <a:spcPts val="0"/>
                        </a:spcAft>
                      </a:pPr>
                      <a:r>
                        <a:rPr lang="it-IT" sz="1600" b="1" dirty="0">
                          <a:solidFill>
                            <a:srgbClr val="FF0000"/>
                          </a:solidFill>
                          <a:effectLst/>
                          <a:latin typeface="Comic Sans MS" panose="030F0702030302020204" pitchFamily="66" charset="0"/>
                          <a:ea typeface="Calibri"/>
                          <a:cs typeface="Times New Roman"/>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it-IT" sz="1600" b="1" dirty="0" smtClean="0">
                          <a:effectLst/>
                          <a:latin typeface="Comic Sans MS" panose="030F0702030302020204" pitchFamily="66" charset="0"/>
                          <a:ea typeface="Calibri"/>
                          <a:cs typeface="Times New Roman"/>
                        </a:rPr>
                        <a:t>CSN1(%)</a:t>
                      </a:r>
                      <a:endParaRPr lang="it-IT" sz="1600" b="1" dirty="0">
                        <a:effectLst/>
                        <a:latin typeface="Comic Sans MS" panose="030F0702030302020204"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dirty="0" smtClean="0">
                          <a:effectLst/>
                          <a:latin typeface="Comic Sans MS" panose="030F0702030302020204" pitchFamily="66" charset="0"/>
                          <a:ea typeface="Calibri"/>
                          <a:cs typeface="Times New Roman"/>
                        </a:rPr>
                        <a:t>CSN2 (%)</a:t>
                      </a:r>
                      <a:endParaRPr lang="it-IT" sz="1600" b="1" dirty="0">
                        <a:effectLst/>
                        <a:latin typeface="Comic Sans MS" panose="030F0702030302020204"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dirty="0" smtClean="0">
                          <a:effectLst/>
                          <a:latin typeface="Comic Sans MS" panose="030F0702030302020204" pitchFamily="66" charset="0"/>
                          <a:ea typeface="Calibri"/>
                          <a:cs typeface="Times New Roman"/>
                        </a:rPr>
                        <a:t>CSN3 (%)</a:t>
                      </a:r>
                      <a:endParaRPr lang="it-IT" sz="1600" b="1" dirty="0">
                        <a:effectLst/>
                        <a:latin typeface="Comic Sans MS" panose="030F0702030302020204"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dirty="0" smtClean="0">
                          <a:effectLst/>
                          <a:latin typeface="Comic Sans MS" panose="030F0702030302020204" pitchFamily="66" charset="0"/>
                          <a:ea typeface="Calibri"/>
                          <a:cs typeface="Times New Roman"/>
                        </a:rPr>
                        <a:t>CSN4 (%)</a:t>
                      </a:r>
                      <a:endParaRPr lang="it-IT" sz="1600" b="1" dirty="0">
                        <a:effectLst/>
                        <a:latin typeface="Comic Sans MS" panose="030F0702030302020204"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dirty="0" smtClean="0">
                          <a:effectLst/>
                          <a:latin typeface="Comic Sans MS" panose="030F0702030302020204" pitchFamily="66" charset="0"/>
                          <a:ea typeface="Calibri"/>
                          <a:cs typeface="Times New Roman"/>
                        </a:rPr>
                        <a:t>CSN5 (%)</a:t>
                      </a:r>
                      <a:endParaRPr lang="it-IT" sz="1600" b="1" dirty="0">
                        <a:effectLst/>
                        <a:latin typeface="Comic Sans MS" panose="030F0702030302020204"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187">
                <a:tc>
                  <a:txBody>
                    <a:bodyPr/>
                    <a:lstStyle/>
                    <a:p>
                      <a:pPr algn="l">
                        <a:lnSpc>
                          <a:spcPct val="115000"/>
                        </a:lnSpc>
                        <a:spcAft>
                          <a:spcPts val="0"/>
                        </a:spcAft>
                      </a:pPr>
                      <a:r>
                        <a:rPr lang="it-IT" sz="1600" b="1" dirty="0">
                          <a:effectLst/>
                          <a:latin typeface="Comic Sans MS" panose="030F0702030302020204" pitchFamily="66" charset="0"/>
                          <a:ea typeface="Calibri"/>
                          <a:cs typeface="Times New Roman"/>
                        </a:rPr>
                        <a:t>Coordinatori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smtClean="0">
                          <a:effectLst/>
                          <a:latin typeface="Comic Sans MS" panose="030F0702030302020204" pitchFamily="66" charset="0"/>
                          <a:ea typeface="Calibri"/>
                          <a:cs typeface="Times New Roman"/>
                        </a:rPr>
                        <a:t>21</a:t>
                      </a:r>
                      <a:endParaRPr lang="it-IT" sz="1600" dirty="0">
                        <a:effectLst/>
                        <a:latin typeface="Comic Sans MS" panose="030F0702030302020204"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effectLst/>
                          <a:latin typeface="Comic Sans MS" panose="030F0702030302020204" pitchFamily="66" charset="0"/>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solidFill>
                            <a:srgbClr val="FF0000"/>
                          </a:solidFill>
                          <a:effectLst/>
                          <a:latin typeface="Comic Sans MS" panose="030F0702030302020204" pitchFamily="66" charset="0"/>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solidFill>
                            <a:srgbClr val="FF0000"/>
                          </a:solidFill>
                          <a:effectLst/>
                          <a:latin typeface="Comic Sans MS" panose="030F0702030302020204" pitchFamily="66" charset="0"/>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187">
                <a:tc>
                  <a:txBody>
                    <a:bodyPr/>
                    <a:lstStyle/>
                    <a:p>
                      <a:pPr algn="l">
                        <a:lnSpc>
                          <a:spcPct val="115000"/>
                        </a:lnSpc>
                        <a:spcAft>
                          <a:spcPts val="0"/>
                        </a:spcAft>
                      </a:pPr>
                      <a:r>
                        <a:rPr lang="it-IT" sz="1600" b="1" dirty="0" err="1">
                          <a:effectLst/>
                          <a:latin typeface="Comic Sans MS" panose="030F0702030302020204" pitchFamily="66" charset="0"/>
                          <a:ea typeface="Calibri"/>
                          <a:cs typeface="Times New Roman"/>
                        </a:rPr>
                        <a:t>Resp</a:t>
                      </a:r>
                      <a:r>
                        <a:rPr lang="it-IT" sz="1600" b="1" dirty="0">
                          <a:effectLst/>
                          <a:latin typeface="Comic Sans MS" panose="030F0702030302020204" pitchFamily="66" charset="0"/>
                          <a:ea typeface="Calibri"/>
                          <a:cs typeface="Times New Roman"/>
                        </a:rPr>
                        <a:t>. Nazionali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smtClean="0">
                          <a:effectLst/>
                          <a:latin typeface="Comic Sans MS" panose="030F0702030302020204" pitchFamily="66" charset="0"/>
                          <a:ea typeface="Calibri"/>
                          <a:cs typeface="Times New Roman"/>
                        </a:rPr>
                        <a:t>20</a:t>
                      </a:r>
                      <a:endParaRPr lang="it-IT" sz="1600" dirty="0">
                        <a:effectLst/>
                        <a:latin typeface="Comic Sans MS" panose="030F0702030302020204"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effectLst/>
                          <a:latin typeface="Comic Sans MS" panose="030F0702030302020204" pitchFamily="66" charset="0"/>
                          <a:ea typeface="Calibri"/>
                          <a:cs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solidFill>
                            <a:srgbClr val="FF0000"/>
                          </a:solidFill>
                          <a:effectLst/>
                          <a:latin typeface="Comic Sans MS" panose="030F0702030302020204" pitchFamily="66" charset="0"/>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solidFill>
                            <a:srgbClr val="FF0000"/>
                          </a:solidFill>
                          <a:effectLst/>
                          <a:latin typeface="Comic Sans MS" panose="030F0702030302020204" pitchFamily="66" charset="0"/>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187">
                <a:tc>
                  <a:txBody>
                    <a:bodyPr/>
                    <a:lstStyle/>
                    <a:p>
                      <a:pPr algn="l">
                        <a:lnSpc>
                          <a:spcPct val="115000"/>
                        </a:lnSpc>
                        <a:spcAft>
                          <a:spcPts val="0"/>
                        </a:spcAft>
                      </a:pPr>
                      <a:r>
                        <a:rPr lang="it-IT" sz="1600" b="1" dirty="0" err="1">
                          <a:effectLst/>
                          <a:latin typeface="Comic Sans MS" panose="030F0702030302020204" pitchFamily="66" charset="0"/>
                          <a:ea typeface="Calibri"/>
                          <a:cs typeface="Times New Roman"/>
                        </a:rPr>
                        <a:t>Resp</a:t>
                      </a:r>
                      <a:r>
                        <a:rPr lang="it-IT" sz="1600" b="1" dirty="0">
                          <a:effectLst/>
                          <a:latin typeface="Comic Sans MS" panose="030F0702030302020204" pitchFamily="66" charset="0"/>
                          <a:ea typeface="Calibri"/>
                          <a:cs typeface="Times New Roman"/>
                        </a:rPr>
                        <a:t>. Locali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smtClean="0">
                          <a:effectLst/>
                          <a:latin typeface="Comic Sans MS" panose="030F0702030302020204" pitchFamily="66" charset="0"/>
                          <a:ea typeface="Calibri"/>
                          <a:cs typeface="Times New Roman"/>
                        </a:rPr>
                        <a:t>24</a:t>
                      </a:r>
                      <a:endParaRPr lang="it-IT" sz="1600" dirty="0">
                        <a:effectLst/>
                        <a:latin typeface="Comic Sans MS" panose="030F0702030302020204"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solidFill>
                            <a:srgbClr val="FF0000"/>
                          </a:solidFill>
                          <a:effectLst/>
                          <a:latin typeface="Comic Sans MS" panose="030F0702030302020204" pitchFamily="66" charset="0"/>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effectLst/>
                          <a:latin typeface="Comic Sans MS" panose="030F0702030302020204" pitchFamily="66" charset="0"/>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solidFill>
                            <a:srgbClr val="FF0000"/>
                          </a:solidFill>
                          <a:effectLst/>
                          <a:latin typeface="Comic Sans MS" panose="030F0702030302020204" pitchFamily="66" charset="0"/>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187">
                <a:tc>
                  <a:txBody>
                    <a:bodyPr/>
                    <a:lstStyle/>
                    <a:p>
                      <a:pPr algn="l">
                        <a:lnSpc>
                          <a:spcPct val="115000"/>
                        </a:lnSpc>
                        <a:spcAft>
                          <a:spcPts val="0"/>
                        </a:spcAft>
                      </a:pPr>
                      <a:r>
                        <a:rPr lang="it-IT" sz="1600" b="1" dirty="0">
                          <a:effectLst/>
                          <a:latin typeface="Comic Sans MS" panose="030F0702030302020204" pitchFamily="66" charset="0"/>
                          <a:ea typeface="Calibri"/>
                          <a:cs typeface="Times New Roman"/>
                        </a:rPr>
                        <a:t>FTE (INFN +</a:t>
                      </a:r>
                      <a:r>
                        <a:rPr lang="it-IT" sz="1600" b="1" dirty="0" err="1">
                          <a:effectLst/>
                          <a:latin typeface="Comic Sans MS" panose="030F0702030302020204" pitchFamily="66" charset="0"/>
                          <a:ea typeface="Calibri"/>
                          <a:cs typeface="Times New Roman"/>
                        </a:rPr>
                        <a:t>Univ</a:t>
                      </a:r>
                      <a:r>
                        <a:rPr lang="it-IT" sz="1600" b="1" dirty="0">
                          <a:effectLst/>
                          <a:latin typeface="Comic Sans MS" panose="030F0702030302020204" pitchFamily="66" charset="0"/>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solidFill>
                            <a:srgbClr val="FF0000"/>
                          </a:solidFill>
                          <a:effectLst/>
                          <a:latin typeface="Comic Sans MS" panose="030F0702030302020204" pitchFamily="66" charset="0"/>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187">
                <a:tc>
                  <a:txBody>
                    <a:bodyPr/>
                    <a:lstStyle/>
                    <a:p>
                      <a:pPr algn="l">
                        <a:lnSpc>
                          <a:spcPct val="115000"/>
                        </a:lnSpc>
                        <a:spcAft>
                          <a:spcPts val="0"/>
                        </a:spcAft>
                      </a:pPr>
                      <a:r>
                        <a:rPr lang="it-IT" sz="1600" b="1" dirty="0" err="1">
                          <a:effectLst/>
                          <a:latin typeface="Comic Sans MS" panose="030F0702030302020204" pitchFamily="66" charset="0"/>
                          <a:ea typeface="Calibri"/>
                          <a:cs typeface="Times New Roman"/>
                        </a:rPr>
                        <a:t>Talks</a:t>
                      </a:r>
                      <a:endParaRPr lang="it-IT" sz="1600" b="1" dirty="0">
                        <a:effectLst/>
                        <a:latin typeface="Comic Sans MS" panose="030F0702030302020204"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a:solidFill>
                            <a:srgbClr val="FF0000"/>
                          </a:solidFill>
                          <a:effectLst/>
                          <a:latin typeface="Comic Sans MS" panose="030F0702030302020204" pitchFamily="66" charset="0"/>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187">
                <a:tc>
                  <a:txBody>
                    <a:bodyPr/>
                    <a:lstStyle/>
                    <a:p>
                      <a:pPr algn="l">
                        <a:lnSpc>
                          <a:spcPct val="115000"/>
                        </a:lnSpc>
                        <a:spcAft>
                          <a:spcPts val="0"/>
                        </a:spcAft>
                      </a:pPr>
                      <a:r>
                        <a:rPr lang="it-IT" sz="1600" b="1" dirty="0">
                          <a:effectLst/>
                          <a:latin typeface="Comic Sans MS" panose="030F0702030302020204" pitchFamily="66" charset="0"/>
                          <a:ea typeface="Calibri"/>
                          <a:cs typeface="Times New Roman"/>
                        </a:rPr>
                        <a:t>Tesi </a:t>
                      </a:r>
                      <a:r>
                        <a:rPr lang="it-IT" sz="1600" b="1" dirty="0" err="1">
                          <a:effectLst/>
                          <a:latin typeface="Comic Sans MS" panose="030F0702030302020204" pitchFamily="66" charset="0"/>
                          <a:ea typeface="Calibri"/>
                          <a:cs typeface="Times New Roman"/>
                        </a:rPr>
                        <a:t>PhD</a:t>
                      </a:r>
                      <a:r>
                        <a:rPr lang="it-IT" sz="1600" b="1" dirty="0">
                          <a:effectLst/>
                          <a:latin typeface="Comic Sans MS" panose="030F0702030302020204" pitchFamily="66"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solidFill>
                            <a:srgbClr val="FF0000"/>
                          </a:solidFill>
                          <a:effectLst/>
                          <a:latin typeface="Comic Sans MS" panose="030F0702030302020204" pitchFamily="66" charset="0"/>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dirty="0">
                          <a:effectLst/>
                          <a:latin typeface="Comic Sans MS" panose="030F0702030302020204" pitchFamily="66" charset="0"/>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ttangolo 9"/>
          <p:cNvSpPr/>
          <p:nvPr/>
        </p:nvSpPr>
        <p:spPr>
          <a:xfrm>
            <a:off x="939800" y="1213952"/>
            <a:ext cx="8948488" cy="646331"/>
          </a:xfrm>
          <a:prstGeom prst="rect">
            <a:avLst/>
          </a:prstGeom>
        </p:spPr>
        <p:txBody>
          <a:bodyPr wrap="square">
            <a:spAutoFit/>
          </a:bodyPr>
          <a:lstStyle/>
          <a:p>
            <a:r>
              <a:rPr lang="it-IT" dirty="0"/>
              <a:t>Percentuale di donne sul totale  all’interno delle Commissioni Scientifiche Nazionali</a:t>
            </a:r>
          </a:p>
        </p:txBody>
      </p:sp>
      <p:sp>
        <p:nvSpPr>
          <p:cNvPr id="11" name="Rettangolo 10"/>
          <p:cNvSpPr/>
          <p:nvPr/>
        </p:nvSpPr>
        <p:spPr>
          <a:xfrm>
            <a:off x="939799" y="4877813"/>
            <a:ext cx="9558739" cy="1754327"/>
          </a:xfrm>
          <a:prstGeom prst="rect">
            <a:avLst/>
          </a:prstGeom>
        </p:spPr>
        <p:txBody>
          <a:bodyPr wrap="square">
            <a:spAutoFit/>
          </a:bodyPr>
          <a:lstStyle/>
          <a:p>
            <a:r>
              <a:rPr lang="it-IT" dirty="0"/>
              <a:t>La presenza femminile varia nelle diverse CSN</a:t>
            </a:r>
          </a:p>
          <a:p>
            <a:r>
              <a:rPr lang="it-IT" dirty="0"/>
              <a:t>Normalizzando alla percentuale di FTE si osserva che:</a:t>
            </a:r>
          </a:p>
          <a:p>
            <a:pPr marL="342900" indent="-342900">
              <a:buFont typeface="+mj-lt"/>
              <a:buAutoNum type="arabicPeriod"/>
            </a:pPr>
            <a:r>
              <a:rPr lang="it-IT" dirty="0"/>
              <a:t>Le donne hanno produzione scientifica </a:t>
            </a:r>
            <a:r>
              <a:rPr lang="it-IT" dirty="0" smtClean="0"/>
              <a:t>rilevante (vedi </a:t>
            </a:r>
            <a:r>
              <a:rPr lang="it-IT" dirty="0" err="1" smtClean="0"/>
              <a:t>talks</a:t>
            </a:r>
            <a:r>
              <a:rPr lang="it-IT" dirty="0" smtClean="0"/>
              <a:t>).</a:t>
            </a:r>
            <a:endParaRPr lang="it-IT" dirty="0"/>
          </a:p>
          <a:p>
            <a:pPr marL="342900" indent="-342900">
              <a:buFont typeface="+mj-lt"/>
              <a:buAutoNum type="arabicPeriod"/>
            </a:pPr>
            <a:r>
              <a:rPr lang="it-IT" dirty="0"/>
              <a:t>Il numero di coordinatori donne è maggiore o uguale alla loro presenza percentuale (eccetto CSN5) </a:t>
            </a:r>
          </a:p>
          <a:p>
            <a:pPr marL="342900" indent="-342900">
              <a:buFont typeface="+mj-lt"/>
              <a:buAutoNum type="arabicPeriod"/>
            </a:pPr>
            <a:r>
              <a:rPr lang="it-IT" dirty="0"/>
              <a:t>Il numero di tesi di </a:t>
            </a:r>
            <a:r>
              <a:rPr lang="it-IT" dirty="0" err="1"/>
              <a:t>PhD</a:t>
            </a:r>
            <a:r>
              <a:rPr lang="it-IT" dirty="0"/>
              <a:t> fatte da donne è alto</a:t>
            </a:r>
          </a:p>
        </p:txBody>
      </p:sp>
      <p:sp>
        <p:nvSpPr>
          <p:cNvPr id="3" name="Segnaposto piè di pagina 2"/>
          <p:cNvSpPr>
            <a:spLocks noGrp="1"/>
          </p:cNvSpPr>
          <p:nvPr>
            <p:ph type="ftr" sz="quarter" idx="11"/>
          </p:nvPr>
        </p:nvSpPr>
        <p:spPr/>
        <p:txBody>
          <a:bodyPr/>
          <a:lstStyle/>
          <a:p>
            <a:r>
              <a:rPr lang="en-US" smtClean="0"/>
              <a:t>Alessia Bruni, Bologna</a:t>
            </a:r>
            <a:endParaRPr lang="en-US" dirty="0"/>
          </a:p>
        </p:txBody>
      </p:sp>
    </p:spTree>
    <p:extLst>
      <p:ext uri="{BB962C8B-B14F-4D97-AF65-F5344CB8AC3E}">
        <p14:creationId xmlns:p14="http://schemas.microsoft.com/office/powerpoint/2010/main" val="35281284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err="1" smtClean="0"/>
              <a:t>Sottorappresentazione</a:t>
            </a:r>
            <a:r>
              <a:rPr lang="it-IT" sz="3600" dirty="0"/>
              <a:t> </a:t>
            </a:r>
            <a:r>
              <a:rPr lang="it-IT" sz="3600" dirty="0" smtClean="0"/>
              <a:t>nelle </a:t>
            </a:r>
            <a:r>
              <a:rPr lang="it-IT" sz="3600" dirty="0" err="1" smtClean="0"/>
              <a:t>comissioni</a:t>
            </a:r>
            <a:r>
              <a:rPr lang="it-IT" sz="3600" dirty="0"/>
              <a:t> </a:t>
            </a:r>
            <a:r>
              <a:rPr lang="it-IT" sz="3600" dirty="0" smtClean="0"/>
              <a:t>scientifiche di nomina</a:t>
            </a:r>
            <a:endParaRPr lang="it-IT" sz="3600" dirty="0"/>
          </a:p>
        </p:txBody>
      </p:sp>
      <p:sp>
        <p:nvSpPr>
          <p:cNvPr id="3" name="Segnaposto contenuto 2"/>
          <p:cNvSpPr>
            <a:spLocks noGrp="1"/>
          </p:cNvSpPr>
          <p:nvPr>
            <p:ph idx="1"/>
          </p:nvPr>
        </p:nvSpPr>
        <p:spPr>
          <a:xfrm>
            <a:off x="1103312" y="2002119"/>
            <a:ext cx="8946541" cy="4195481"/>
          </a:xfrm>
        </p:spPr>
        <p:txBody>
          <a:bodyPr/>
          <a:lstStyle/>
          <a:p>
            <a:endParaRPr lang="it-IT" dirty="0"/>
          </a:p>
        </p:txBody>
      </p:sp>
      <p:sp>
        <p:nvSpPr>
          <p:cNvPr id="4" name="Segnaposto data 3"/>
          <p:cNvSpPr>
            <a:spLocks noGrp="1"/>
          </p:cNvSpPr>
          <p:nvPr>
            <p:ph type="dt" sz="half" idx="10"/>
          </p:nvPr>
        </p:nvSpPr>
        <p:spPr/>
        <p:txBody>
          <a:bodyPr/>
          <a:lstStyle/>
          <a:p>
            <a:r>
              <a:rPr lang="en-US" smtClean="0"/>
              <a:t>19/01/2017</a:t>
            </a:r>
            <a:endParaRPr lang="en-US" dirty="0"/>
          </a:p>
        </p:txBody>
      </p:sp>
      <p:sp>
        <p:nvSpPr>
          <p:cNvPr id="5" name="Segnaposto piè di pagina 4"/>
          <p:cNvSpPr>
            <a:spLocks noGrp="1"/>
          </p:cNvSpPr>
          <p:nvPr>
            <p:ph type="ftr" sz="quarter" idx="11"/>
          </p:nvPr>
        </p:nvSpPr>
        <p:spPr/>
        <p:txBody>
          <a:bodyPr/>
          <a:lstStyle/>
          <a:p>
            <a:r>
              <a:rPr lang="en-US" smtClean="0"/>
              <a:t>Alessia Bruni, Bologna</a:t>
            </a:r>
            <a:endParaRPr lang="en-US" dirty="0"/>
          </a:p>
        </p:txBody>
      </p:sp>
      <p:sp>
        <p:nvSpPr>
          <p:cNvPr id="6" name="Segnaposto numero diapositiva 5"/>
          <p:cNvSpPr>
            <a:spLocks noGrp="1"/>
          </p:cNvSpPr>
          <p:nvPr>
            <p:ph type="sldNum" sz="quarter" idx="12"/>
          </p:nvPr>
        </p:nvSpPr>
        <p:spPr/>
        <p:txBody>
          <a:bodyPr/>
          <a:lstStyle/>
          <a:p>
            <a:fld id="{D57F1E4F-1CFF-5643-939E-02111984F565}" type="slidenum">
              <a:rPr lang="en-US" smtClean="0"/>
              <a:t>13</a:t>
            </a:fld>
            <a:endParaRPr lang="en-US" dirty="0"/>
          </a:p>
        </p:txBody>
      </p:sp>
      <p:graphicFrame>
        <p:nvGraphicFramePr>
          <p:cNvPr id="8" name="Oggetto 7"/>
          <p:cNvGraphicFramePr>
            <a:graphicFrameLocks noChangeAspect="1"/>
          </p:cNvGraphicFramePr>
          <p:nvPr>
            <p:extLst>
              <p:ext uri="{D42A27DB-BD31-4B8C-83A1-F6EECF244321}">
                <p14:modId xmlns:p14="http://schemas.microsoft.com/office/powerpoint/2010/main" val="824310461"/>
              </p:ext>
            </p:extLst>
          </p:nvPr>
        </p:nvGraphicFramePr>
        <p:xfrm>
          <a:off x="1103312" y="1849722"/>
          <a:ext cx="10304013" cy="4635752"/>
        </p:xfrm>
        <a:graphic>
          <a:graphicData uri="http://schemas.openxmlformats.org/presentationml/2006/ole">
            <mc:AlternateContent xmlns:mc="http://schemas.openxmlformats.org/markup-compatibility/2006">
              <mc:Choice xmlns:v="urn:schemas-microsoft-com:vml" Requires="v">
                <p:oleObj spid="_x0000_s58471" name="Documento" r:id="rId4" imgW="6210300" imgH="2794000" progId="Word.Document.12">
                  <p:embed/>
                </p:oleObj>
              </mc:Choice>
              <mc:Fallback>
                <p:oleObj name="Documento" r:id="rId4" imgW="6210300" imgH="2794000" progId="Word.Document.12">
                  <p:embed/>
                  <p:pic>
                    <p:nvPicPr>
                      <p:cNvPr id="0" name=""/>
                      <p:cNvPicPr/>
                      <p:nvPr/>
                    </p:nvPicPr>
                    <p:blipFill>
                      <a:blip r:embed="rId5"/>
                      <a:stretch>
                        <a:fillRect/>
                      </a:stretch>
                    </p:blipFill>
                    <p:spPr>
                      <a:xfrm>
                        <a:off x="1103312" y="1849722"/>
                        <a:ext cx="10304013" cy="4635752"/>
                      </a:xfrm>
                      <a:prstGeom prst="rect">
                        <a:avLst/>
                      </a:prstGeom>
                    </p:spPr>
                  </p:pic>
                </p:oleObj>
              </mc:Fallback>
            </mc:AlternateContent>
          </a:graphicData>
        </a:graphic>
      </p:graphicFrame>
    </p:spTree>
    <p:extLst>
      <p:ext uri="{BB962C8B-B14F-4D97-AF65-F5344CB8AC3E}">
        <p14:creationId xmlns:p14="http://schemas.microsoft.com/office/powerpoint/2010/main" val="94404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469651"/>
            <a:ext cx="9939877" cy="1400530"/>
          </a:xfrm>
        </p:spPr>
        <p:txBody>
          <a:bodyPr/>
          <a:lstStyle/>
          <a:p>
            <a:r>
              <a:rPr lang="en-US" sz="3200" dirty="0" smtClean="0"/>
              <a:t>INFN, </a:t>
            </a:r>
            <a:r>
              <a:rPr lang="en-US" sz="3200" dirty="0" err="1" smtClean="0"/>
              <a:t>conoscere</a:t>
            </a:r>
            <a:r>
              <a:rPr lang="en-US" sz="3200" dirty="0" smtClean="0"/>
              <a:t> </a:t>
            </a:r>
            <a:r>
              <a:rPr lang="en-US" sz="3200" dirty="0" err="1" smtClean="0"/>
              <a:t>i</a:t>
            </a:r>
            <a:r>
              <a:rPr lang="en-US" sz="3200" dirty="0" smtClean="0"/>
              <a:t> </a:t>
            </a:r>
            <a:r>
              <a:rPr lang="en-US" sz="3200" dirty="0" err="1" smtClean="0"/>
              <a:t>numeri</a:t>
            </a:r>
            <a:r>
              <a:rPr lang="en-US" sz="3200" dirty="0" smtClean="0"/>
              <a:t>: </a:t>
            </a:r>
            <a:r>
              <a:rPr lang="en-US" sz="3200" dirty="0" err="1" smtClean="0"/>
              <a:t>senza</a:t>
            </a:r>
            <a:r>
              <a:rPr lang="en-US" sz="3200" dirty="0" smtClean="0"/>
              <a:t> </a:t>
            </a:r>
            <a:r>
              <a:rPr lang="en-US" sz="3200" dirty="0" err="1" smtClean="0"/>
              <a:t>numeri</a:t>
            </a:r>
            <a:r>
              <a:rPr lang="en-US" sz="3200" dirty="0" smtClean="0"/>
              <a:t>, </a:t>
            </a:r>
            <a:r>
              <a:rPr lang="en-US" sz="3200" dirty="0" err="1" smtClean="0"/>
              <a:t>nessun</a:t>
            </a:r>
            <a:r>
              <a:rPr lang="en-US" sz="3200" dirty="0" smtClean="0"/>
              <a:t> </a:t>
            </a:r>
            <a:r>
              <a:rPr lang="en-US" sz="3200" dirty="0" err="1" smtClean="0"/>
              <a:t>problema</a:t>
            </a:r>
            <a:endParaRPr lang="en-US" sz="3200" dirty="0"/>
          </a:p>
        </p:txBody>
      </p:sp>
      <p:sp>
        <p:nvSpPr>
          <p:cNvPr id="3" name="Content Placeholder 2"/>
          <p:cNvSpPr>
            <a:spLocks noGrp="1"/>
          </p:cNvSpPr>
          <p:nvPr>
            <p:ph idx="1"/>
          </p:nvPr>
        </p:nvSpPr>
        <p:spPr>
          <a:xfrm>
            <a:off x="643468" y="1588339"/>
            <a:ext cx="9855072" cy="5184983"/>
          </a:xfrm>
        </p:spPr>
        <p:txBody>
          <a:bodyPr>
            <a:normAutofit/>
          </a:bodyPr>
          <a:lstStyle/>
          <a:p>
            <a:r>
              <a:rPr lang="it-IT" dirty="0" smtClean="0"/>
              <a:t>Forte invecchiamento dell’ente</a:t>
            </a:r>
          </a:p>
          <a:p>
            <a:r>
              <a:rPr lang="it-IT" dirty="0"/>
              <a:t>Le donne laureate in fisica sono il 35-38%, numero stabile da almeno il </a:t>
            </a:r>
            <a:r>
              <a:rPr lang="it-IT" dirty="0" smtClean="0"/>
              <a:t>2000. </a:t>
            </a:r>
            <a:r>
              <a:rPr lang="it-IT" dirty="0"/>
              <a:t>T</a:t>
            </a:r>
            <a:r>
              <a:rPr lang="it-IT" dirty="0" smtClean="0"/>
              <a:t>ra </a:t>
            </a:r>
            <a:r>
              <a:rPr lang="it-IT" dirty="0"/>
              <a:t>i ricercatori a tempo </a:t>
            </a:r>
            <a:r>
              <a:rPr lang="it-IT" dirty="0" smtClean="0"/>
              <a:t>indeterminato le donne sono il 22%, con la stessa distribuzione di età degli uomini.</a:t>
            </a:r>
          </a:p>
          <a:p>
            <a:r>
              <a:rPr lang="en-US" b="1" dirty="0" err="1" smtClean="0">
                <a:solidFill>
                  <a:schemeClr val="accent1"/>
                </a:solidFill>
              </a:rPr>
              <a:t>Segregazione</a:t>
            </a:r>
            <a:r>
              <a:rPr lang="en-US" b="1" dirty="0" smtClean="0">
                <a:solidFill>
                  <a:schemeClr val="accent1"/>
                </a:solidFill>
              </a:rPr>
              <a:t> </a:t>
            </a:r>
            <a:r>
              <a:rPr lang="en-US" b="1" dirty="0" err="1" smtClean="0">
                <a:solidFill>
                  <a:schemeClr val="accent1"/>
                </a:solidFill>
              </a:rPr>
              <a:t>orizzontale</a:t>
            </a:r>
            <a:r>
              <a:rPr lang="en-US" dirty="0" smtClean="0"/>
              <a:t>, </a:t>
            </a:r>
            <a:r>
              <a:rPr lang="en-US" dirty="0" err="1" smtClean="0"/>
              <a:t>differente</a:t>
            </a:r>
            <a:r>
              <a:rPr lang="en-US" dirty="0" smtClean="0"/>
              <a:t> </a:t>
            </a:r>
            <a:r>
              <a:rPr lang="en-US" dirty="0" err="1" smtClean="0"/>
              <a:t>presenza</a:t>
            </a:r>
            <a:r>
              <a:rPr lang="en-US" dirty="0" smtClean="0"/>
              <a:t> </a:t>
            </a:r>
            <a:r>
              <a:rPr lang="en-US" dirty="0" err="1" smtClean="0"/>
              <a:t>nelle</a:t>
            </a:r>
            <a:r>
              <a:rPr lang="en-US" dirty="0" smtClean="0"/>
              <a:t> diverse CSN</a:t>
            </a:r>
            <a:endParaRPr lang="en-US" dirty="0"/>
          </a:p>
          <a:p>
            <a:r>
              <a:rPr lang="en-US" b="1" dirty="0" err="1">
                <a:solidFill>
                  <a:srgbClr val="B01513"/>
                </a:solidFill>
              </a:rPr>
              <a:t>Segregazione</a:t>
            </a:r>
            <a:r>
              <a:rPr lang="en-US" b="1" dirty="0">
                <a:solidFill>
                  <a:srgbClr val="B01513"/>
                </a:solidFill>
              </a:rPr>
              <a:t> </a:t>
            </a:r>
            <a:r>
              <a:rPr lang="en-US" b="1" dirty="0" err="1" smtClean="0">
                <a:solidFill>
                  <a:srgbClr val="B01513"/>
                </a:solidFill>
              </a:rPr>
              <a:t>verticale</a:t>
            </a:r>
            <a:r>
              <a:rPr lang="en-US" dirty="0" smtClean="0"/>
              <a:t>, La </a:t>
            </a:r>
            <a:r>
              <a:rPr lang="en-US" dirty="0" err="1" smtClean="0"/>
              <a:t>probabilità</a:t>
            </a:r>
            <a:r>
              <a:rPr lang="en-US" dirty="0" smtClean="0"/>
              <a:t> per </a:t>
            </a:r>
            <a:r>
              <a:rPr lang="en-US" dirty="0" err="1" smtClean="0"/>
              <a:t>una</a:t>
            </a:r>
            <a:r>
              <a:rPr lang="en-US" dirty="0" smtClean="0"/>
              <a:t> </a:t>
            </a:r>
            <a:r>
              <a:rPr lang="en-US" dirty="0" err="1" smtClean="0"/>
              <a:t>ricercatrice</a:t>
            </a:r>
            <a:r>
              <a:rPr lang="en-US" dirty="0" smtClean="0"/>
              <a:t> donna di </a:t>
            </a:r>
            <a:r>
              <a:rPr lang="en-US" dirty="0" err="1" smtClean="0"/>
              <a:t>diventare</a:t>
            </a:r>
            <a:r>
              <a:rPr lang="en-US" dirty="0" smtClean="0"/>
              <a:t> </a:t>
            </a:r>
            <a:r>
              <a:rPr lang="en-US" dirty="0" err="1" smtClean="0"/>
              <a:t>dirigente</a:t>
            </a:r>
            <a:r>
              <a:rPr lang="en-US" dirty="0" smtClean="0"/>
              <a:t> </a:t>
            </a:r>
            <a:r>
              <a:rPr lang="en-US" dirty="0" err="1" smtClean="0"/>
              <a:t>è</a:t>
            </a:r>
            <a:r>
              <a:rPr lang="en-US" dirty="0" smtClean="0"/>
              <a:t> </a:t>
            </a:r>
            <a:r>
              <a:rPr lang="en-US" dirty="0" err="1" smtClean="0"/>
              <a:t>meno</a:t>
            </a:r>
            <a:r>
              <a:rPr lang="en-US" dirty="0" smtClean="0"/>
              <a:t> </a:t>
            </a:r>
            <a:r>
              <a:rPr lang="en-US" dirty="0" err="1" smtClean="0"/>
              <a:t>della</a:t>
            </a:r>
            <a:r>
              <a:rPr lang="en-US" dirty="0" smtClean="0"/>
              <a:t> </a:t>
            </a:r>
            <a:r>
              <a:rPr lang="en-US" dirty="0" err="1" smtClean="0"/>
              <a:t>probabilità</a:t>
            </a:r>
            <a:r>
              <a:rPr lang="en-US" dirty="0" smtClean="0"/>
              <a:t> </a:t>
            </a:r>
            <a:r>
              <a:rPr lang="en-US" dirty="0" err="1" smtClean="0"/>
              <a:t>che</a:t>
            </a:r>
            <a:r>
              <a:rPr lang="en-US" dirty="0" smtClean="0"/>
              <a:t> ha un </a:t>
            </a:r>
            <a:r>
              <a:rPr lang="en-US" dirty="0" err="1" smtClean="0"/>
              <a:t>collega</a:t>
            </a:r>
            <a:r>
              <a:rPr lang="en-US" dirty="0" smtClean="0"/>
              <a:t> </a:t>
            </a:r>
            <a:r>
              <a:rPr lang="en-US" dirty="0" err="1" smtClean="0"/>
              <a:t>uomo</a:t>
            </a:r>
            <a:r>
              <a:rPr lang="en-US" dirty="0" smtClean="0"/>
              <a:t>. </a:t>
            </a:r>
            <a:r>
              <a:rPr lang="en-US" dirty="0" err="1" smtClean="0"/>
              <a:t>Eppure</a:t>
            </a:r>
            <a:r>
              <a:rPr lang="en-US" dirty="0" smtClean="0"/>
              <a:t> </a:t>
            </a:r>
            <a:r>
              <a:rPr lang="en-US" dirty="0"/>
              <a:t>a</a:t>
            </a:r>
            <a:r>
              <a:rPr lang="en-US" dirty="0" smtClean="0"/>
              <a:t>l </a:t>
            </a:r>
            <a:r>
              <a:rPr lang="en-US" dirty="0" err="1"/>
              <a:t>concorso</a:t>
            </a:r>
            <a:r>
              <a:rPr lang="en-US" dirty="0"/>
              <a:t> di </a:t>
            </a:r>
            <a:r>
              <a:rPr lang="en-US" dirty="0" err="1"/>
              <a:t>abilitazione</a:t>
            </a:r>
            <a:r>
              <a:rPr lang="en-US" dirty="0"/>
              <a:t> </a:t>
            </a:r>
            <a:r>
              <a:rPr lang="en-US" dirty="0" err="1"/>
              <a:t>scientifica</a:t>
            </a:r>
            <a:r>
              <a:rPr lang="en-US" dirty="0"/>
              <a:t> </a:t>
            </a:r>
            <a:r>
              <a:rPr lang="en-US" dirty="0" err="1"/>
              <a:t>nazionale</a:t>
            </a:r>
            <a:r>
              <a:rPr lang="en-US" dirty="0"/>
              <a:t> 2012 </a:t>
            </a:r>
            <a:r>
              <a:rPr lang="en-US" dirty="0" smtClean="0">
                <a:solidFill>
                  <a:srgbClr val="000000"/>
                </a:solidFill>
              </a:rPr>
              <a:t>le </a:t>
            </a:r>
            <a:r>
              <a:rPr lang="en-US" dirty="0" err="1">
                <a:solidFill>
                  <a:srgbClr val="000000"/>
                </a:solidFill>
              </a:rPr>
              <a:t>ricercatrici</a:t>
            </a:r>
            <a:r>
              <a:rPr lang="en-US" dirty="0">
                <a:solidFill>
                  <a:srgbClr val="000000"/>
                </a:solidFill>
              </a:rPr>
              <a:t> </a:t>
            </a:r>
            <a:r>
              <a:rPr lang="en-US" dirty="0"/>
              <a:t>INFN </a:t>
            </a:r>
            <a:r>
              <a:rPr lang="en-US" dirty="0" err="1"/>
              <a:t>hanno</a:t>
            </a:r>
            <a:r>
              <a:rPr lang="en-US" dirty="0"/>
              <a:t> </a:t>
            </a:r>
            <a:r>
              <a:rPr lang="en-US" dirty="0" err="1"/>
              <a:t>ottenuto</a:t>
            </a:r>
            <a:r>
              <a:rPr lang="en-US" dirty="0"/>
              <a:t> </a:t>
            </a:r>
            <a:r>
              <a:rPr lang="en-US" dirty="0" err="1"/>
              <a:t>l'abilitazione</a:t>
            </a:r>
            <a:r>
              <a:rPr lang="en-US" dirty="0"/>
              <a:t> di I e II fascia con </a:t>
            </a:r>
            <a:r>
              <a:rPr lang="en-US" dirty="0" err="1"/>
              <a:t>percentuali</a:t>
            </a:r>
            <a:r>
              <a:rPr lang="en-US" dirty="0"/>
              <a:t> </a:t>
            </a:r>
            <a:r>
              <a:rPr lang="en-US" dirty="0" err="1"/>
              <a:t>superiori</a:t>
            </a:r>
            <a:r>
              <a:rPr lang="en-US" dirty="0"/>
              <a:t> o non </a:t>
            </a:r>
            <a:r>
              <a:rPr lang="en-US" dirty="0" err="1"/>
              <a:t>inferiori</a:t>
            </a:r>
            <a:r>
              <a:rPr lang="en-US" dirty="0"/>
              <a:t> </a:t>
            </a:r>
            <a:r>
              <a:rPr lang="en-US" dirty="0" err="1"/>
              <a:t>ai</a:t>
            </a:r>
            <a:r>
              <a:rPr lang="en-US" dirty="0"/>
              <a:t> </a:t>
            </a:r>
            <a:r>
              <a:rPr lang="en-US" dirty="0" err="1"/>
              <a:t>loro</a:t>
            </a:r>
            <a:r>
              <a:rPr lang="en-US" dirty="0"/>
              <a:t> </a:t>
            </a:r>
            <a:r>
              <a:rPr lang="en-US" dirty="0" err="1"/>
              <a:t>colleghi</a:t>
            </a:r>
            <a:r>
              <a:rPr lang="en-US" dirty="0"/>
              <a:t> </a:t>
            </a:r>
            <a:r>
              <a:rPr lang="en-US" dirty="0" err="1" smtClean="0"/>
              <a:t>uomini</a:t>
            </a:r>
            <a:endParaRPr lang="en-US" dirty="0"/>
          </a:p>
          <a:p>
            <a:r>
              <a:rPr lang="en-US" b="1" dirty="0" err="1" smtClean="0">
                <a:solidFill>
                  <a:srgbClr val="B01513"/>
                </a:solidFill>
              </a:rPr>
              <a:t>Discriminazione</a:t>
            </a:r>
            <a:r>
              <a:rPr lang="en-US" b="1" dirty="0" smtClean="0">
                <a:solidFill>
                  <a:srgbClr val="B01513"/>
                </a:solidFill>
              </a:rPr>
              <a:t> </a:t>
            </a:r>
            <a:r>
              <a:rPr lang="en-US" b="1" dirty="0" err="1" smtClean="0">
                <a:solidFill>
                  <a:srgbClr val="B01513"/>
                </a:solidFill>
              </a:rPr>
              <a:t>retributiva</a:t>
            </a:r>
            <a:r>
              <a:rPr lang="en-US" dirty="0" smtClean="0"/>
              <a:t>: in media </a:t>
            </a:r>
            <a:r>
              <a:rPr lang="en-US" dirty="0" err="1" smtClean="0"/>
              <a:t>una</a:t>
            </a:r>
            <a:r>
              <a:rPr lang="en-US" dirty="0" smtClean="0"/>
              <a:t> </a:t>
            </a:r>
            <a:r>
              <a:rPr lang="en-US" dirty="0" err="1" smtClean="0"/>
              <a:t>ricercatrice</a:t>
            </a:r>
            <a:r>
              <a:rPr lang="en-US" dirty="0" smtClean="0"/>
              <a:t> donna </a:t>
            </a:r>
            <a:r>
              <a:rPr lang="en-US" dirty="0" err="1" smtClean="0"/>
              <a:t>guadagna</a:t>
            </a:r>
            <a:r>
              <a:rPr lang="en-US" dirty="0" smtClean="0"/>
              <a:t> </a:t>
            </a:r>
            <a:r>
              <a:rPr lang="en-US" dirty="0"/>
              <a:t>3400 euro </a:t>
            </a:r>
            <a:r>
              <a:rPr lang="en-US" dirty="0" err="1" smtClean="0"/>
              <a:t>all’anno</a:t>
            </a:r>
            <a:r>
              <a:rPr lang="en-US" dirty="0" smtClean="0"/>
              <a:t> (</a:t>
            </a:r>
            <a:r>
              <a:rPr lang="en-US" dirty="0"/>
              <a:t>-6.6%) </a:t>
            </a:r>
            <a:r>
              <a:rPr lang="en-US" dirty="0" smtClean="0"/>
              <a:t>di </a:t>
            </a:r>
            <a:r>
              <a:rPr lang="en-US" dirty="0" err="1" smtClean="0"/>
              <a:t>meno</a:t>
            </a:r>
            <a:r>
              <a:rPr lang="en-US" dirty="0" smtClean="0"/>
              <a:t> di un </a:t>
            </a:r>
            <a:r>
              <a:rPr lang="en-US" dirty="0" err="1" smtClean="0"/>
              <a:t>ricercatore</a:t>
            </a:r>
            <a:r>
              <a:rPr lang="en-US" dirty="0" smtClean="0"/>
              <a:t> </a:t>
            </a:r>
            <a:r>
              <a:rPr lang="en-US" dirty="0" err="1" smtClean="0"/>
              <a:t>uomo</a:t>
            </a:r>
            <a:r>
              <a:rPr lang="en-US" dirty="0"/>
              <a:t>.</a:t>
            </a:r>
          </a:p>
          <a:p>
            <a:r>
              <a:rPr lang="en-US" b="1" dirty="0">
                <a:solidFill>
                  <a:srgbClr val="B01513"/>
                </a:solidFill>
              </a:rPr>
              <a:t>Sotto </a:t>
            </a:r>
            <a:r>
              <a:rPr lang="en-US" b="1" dirty="0" err="1">
                <a:solidFill>
                  <a:srgbClr val="B01513"/>
                </a:solidFill>
              </a:rPr>
              <a:t>rappresentazione</a:t>
            </a:r>
            <a:r>
              <a:rPr lang="en-US" b="1" dirty="0">
                <a:solidFill>
                  <a:srgbClr val="B01513"/>
                </a:solidFill>
              </a:rPr>
              <a:t> </a:t>
            </a:r>
            <a:r>
              <a:rPr lang="en-US" b="1" dirty="0" err="1">
                <a:solidFill>
                  <a:srgbClr val="B01513"/>
                </a:solidFill>
              </a:rPr>
              <a:t>nelle</a:t>
            </a:r>
            <a:r>
              <a:rPr lang="en-US" b="1" dirty="0">
                <a:solidFill>
                  <a:srgbClr val="B01513"/>
                </a:solidFill>
              </a:rPr>
              <a:t> </a:t>
            </a:r>
            <a:r>
              <a:rPr lang="en-US" b="1" dirty="0" err="1">
                <a:solidFill>
                  <a:srgbClr val="B01513"/>
                </a:solidFill>
              </a:rPr>
              <a:t>commissioni</a:t>
            </a:r>
            <a:r>
              <a:rPr lang="en-US" b="1" dirty="0">
                <a:solidFill>
                  <a:srgbClr val="B01513"/>
                </a:solidFill>
              </a:rPr>
              <a:t> </a:t>
            </a:r>
            <a:r>
              <a:rPr lang="en-US" dirty="0"/>
              <a:t>di </a:t>
            </a:r>
            <a:r>
              <a:rPr lang="en-US" dirty="0" err="1" smtClean="0"/>
              <a:t>nomina</a:t>
            </a:r>
            <a:r>
              <a:rPr lang="en-US" dirty="0" smtClean="0"/>
              <a:t> </a:t>
            </a:r>
            <a:r>
              <a:rPr lang="en-US" dirty="0" err="1" smtClean="0"/>
              <a:t>rispetto</a:t>
            </a:r>
            <a:r>
              <a:rPr lang="en-US" dirty="0" smtClean="0"/>
              <a:t> </a:t>
            </a:r>
            <a:r>
              <a:rPr lang="en-US" dirty="0" err="1" smtClean="0"/>
              <a:t>alle</a:t>
            </a:r>
            <a:r>
              <a:rPr lang="en-US" dirty="0" smtClean="0"/>
              <a:t> </a:t>
            </a:r>
            <a:r>
              <a:rPr lang="en-US" dirty="0" err="1" smtClean="0"/>
              <a:t>elettorali</a:t>
            </a:r>
            <a:endParaRPr lang="en-US" dirty="0" smtClean="0"/>
          </a:p>
          <a:p>
            <a:r>
              <a:rPr lang="en-US" b="1" dirty="0" err="1">
                <a:solidFill>
                  <a:srgbClr val="B01513"/>
                </a:solidFill>
              </a:rPr>
              <a:t>Discriminazione</a:t>
            </a:r>
            <a:r>
              <a:rPr lang="en-US" b="1" dirty="0">
                <a:solidFill>
                  <a:srgbClr val="B01513"/>
                </a:solidFill>
              </a:rPr>
              <a:t> </a:t>
            </a:r>
            <a:r>
              <a:rPr lang="en-US" b="1" dirty="0" err="1">
                <a:solidFill>
                  <a:srgbClr val="B01513"/>
                </a:solidFill>
              </a:rPr>
              <a:t>indiretta</a:t>
            </a:r>
            <a:r>
              <a:rPr lang="en-US" b="1" dirty="0">
                <a:solidFill>
                  <a:srgbClr val="B01513"/>
                </a:solidFill>
              </a:rPr>
              <a:t> per </a:t>
            </a:r>
            <a:r>
              <a:rPr lang="en-US" b="1" dirty="0" err="1" smtClean="0">
                <a:solidFill>
                  <a:srgbClr val="B01513"/>
                </a:solidFill>
              </a:rPr>
              <a:t>amministrativi</a:t>
            </a:r>
            <a:r>
              <a:rPr lang="en-US" dirty="0" smtClean="0"/>
              <a:t> </a:t>
            </a:r>
            <a:r>
              <a:rPr lang="en-US" dirty="0" err="1" smtClean="0"/>
              <a:t>dovuta</a:t>
            </a:r>
            <a:r>
              <a:rPr lang="en-US" dirty="0" smtClean="0"/>
              <a:t> al CCL</a:t>
            </a:r>
            <a:endParaRPr lang="en-US" dirty="0"/>
          </a:p>
          <a:p>
            <a:endParaRPr lang="en-US" dirty="0" smtClean="0"/>
          </a:p>
        </p:txBody>
      </p:sp>
      <p:sp>
        <p:nvSpPr>
          <p:cNvPr id="4" name="Date Placeholder 3"/>
          <p:cNvSpPr>
            <a:spLocks noGrp="1"/>
          </p:cNvSpPr>
          <p:nvPr>
            <p:ph type="dt" sz="half" idx="10"/>
          </p:nvPr>
        </p:nvSpPr>
        <p:spPr/>
        <p:txBody>
          <a:bodyPr/>
          <a:lstStyle/>
          <a:p>
            <a:r>
              <a:rPr lang="en-US" smtClean="0"/>
              <a:t>19/01/2017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14</a:t>
            </a:fld>
            <a:endParaRPr lang="en-US" dirty="0"/>
          </a:p>
        </p:txBody>
      </p:sp>
      <p:sp>
        <p:nvSpPr>
          <p:cNvPr id="6" name="Segnaposto piè di pagina 5"/>
          <p:cNvSpPr>
            <a:spLocks noGrp="1"/>
          </p:cNvSpPr>
          <p:nvPr>
            <p:ph type="ftr" sz="quarter" idx="11"/>
          </p:nvPr>
        </p:nvSpPr>
        <p:spPr/>
        <p:txBody>
          <a:bodyPr/>
          <a:lstStyle/>
          <a:p>
            <a:r>
              <a:rPr lang="en-US" smtClean="0"/>
              <a:t>Alessia Bruni, Bologna</a:t>
            </a:r>
            <a:endParaRPr lang="en-US" dirty="0"/>
          </a:p>
        </p:txBody>
      </p:sp>
    </p:spTree>
    <p:extLst>
      <p:ext uri="{BB962C8B-B14F-4D97-AF65-F5344CB8AC3E}">
        <p14:creationId xmlns:p14="http://schemas.microsoft.com/office/powerpoint/2010/main" val="24063854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p:txBody>
          <a:bodyPr/>
          <a:lstStyle/>
          <a:p>
            <a:r>
              <a:rPr lang="it-IT" dirty="0" smtClean="0"/>
              <a:t>Segregazione verticale in </a:t>
            </a:r>
            <a:r>
              <a:rPr lang="it-IT" dirty="0"/>
              <a:t>E</a:t>
            </a:r>
            <a:r>
              <a:rPr lang="it-IT" dirty="0" smtClean="0"/>
              <a:t>uropa</a:t>
            </a:r>
            <a:endParaRPr lang="it-IT" dirty="0"/>
          </a:p>
        </p:txBody>
      </p:sp>
      <p:sp>
        <p:nvSpPr>
          <p:cNvPr id="11" name="Segnaposto contenuto 10"/>
          <p:cNvSpPr>
            <a:spLocks noGrp="1"/>
          </p:cNvSpPr>
          <p:nvPr>
            <p:ph idx="1"/>
          </p:nvPr>
        </p:nvSpPr>
        <p:spPr/>
        <p:txBody>
          <a:bodyPr>
            <a:normAutofit lnSpcReduction="10000"/>
          </a:bodyPr>
          <a:lstStyle/>
          <a:p>
            <a:pPr marL="0" indent="0">
              <a:buNone/>
            </a:pPr>
            <a:r>
              <a:rPr lang="it-IT" dirty="0" smtClean="0"/>
              <a:t>Uno studio </a:t>
            </a:r>
            <a:r>
              <a:rPr lang="it-IT" dirty="0" err="1" smtClean="0"/>
              <a:t>pubblcato</a:t>
            </a:r>
            <a:r>
              <a:rPr lang="it-IT" dirty="0" smtClean="0"/>
              <a:t> nel 1997 in Nature “Nepotismo e sessismo nelle commissioni di </a:t>
            </a:r>
            <a:r>
              <a:rPr lang="it-IT" dirty="0" err="1" smtClean="0"/>
              <a:t>peer-review</a:t>
            </a:r>
            <a:r>
              <a:rPr lang="it-IT" dirty="0" smtClean="0"/>
              <a:t>” dimostrò che le donne dovevano avere 2.4 volte titoli per avere la stessa valutazione pari per gli uomini a 20 articoli pubblicati, per le assunzioni nell’Accademia Medica Svedese</a:t>
            </a:r>
          </a:p>
          <a:p>
            <a:pPr marL="0" indent="0">
              <a:buNone/>
            </a:pPr>
            <a:endParaRPr lang="it-IT" dirty="0"/>
          </a:p>
          <a:p>
            <a:pPr marL="0" indent="0">
              <a:buNone/>
            </a:pPr>
            <a:r>
              <a:rPr lang="it-IT" dirty="0" smtClean="0"/>
              <a:t> Quest’articolo provocò le dimissioni dei responsabili dei top </a:t>
            </a:r>
            <a:r>
              <a:rPr lang="it-IT" dirty="0" err="1" smtClean="0"/>
              <a:t>decision</a:t>
            </a:r>
            <a:r>
              <a:rPr lang="it-IT" dirty="0" smtClean="0"/>
              <a:t> </a:t>
            </a:r>
            <a:r>
              <a:rPr lang="it-IT" dirty="0" err="1" smtClean="0"/>
              <a:t>makers</a:t>
            </a:r>
            <a:r>
              <a:rPr lang="it-IT" dirty="0" smtClean="0"/>
              <a:t> in Svezia e il lancio di </a:t>
            </a:r>
            <a:r>
              <a:rPr lang="it-IT" dirty="0" err="1" smtClean="0"/>
              <a:t>politihe</a:t>
            </a:r>
            <a:r>
              <a:rPr lang="it-IT" dirty="0" smtClean="0"/>
              <a:t> di genere nelle </a:t>
            </a:r>
            <a:r>
              <a:rPr lang="it-IT" dirty="0" err="1" smtClean="0"/>
              <a:t>sceinze</a:t>
            </a:r>
            <a:r>
              <a:rPr lang="it-IT" dirty="0" smtClean="0"/>
              <a:t> in Svezia.</a:t>
            </a:r>
          </a:p>
          <a:p>
            <a:pPr marL="0" indent="0">
              <a:buNone/>
            </a:pPr>
            <a:endParaRPr lang="it-IT" dirty="0" smtClean="0"/>
          </a:p>
          <a:p>
            <a:pPr marL="0" indent="0">
              <a:buNone/>
            </a:pPr>
            <a:r>
              <a:rPr lang="it-IT" dirty="0" smtClean="0"/>
              <a:t>Simili discriminazioni osservate in Spagna nel 2002-2006 nel sistema di abilitazione nazionale su 35mila candidati, valutati da 7mila valutatori</a:t>
            </a:r>
          </a:p>
          <a:p>
            <a:pPr marL="0" indent="0">
              <a:buNone/>
            </a:pPr>
            <a:endParaRPr lang="it-IT" dirty="0"/>
          </a:p>
          <a:p>
            <a:pPr marL="0" indent="0">
              <a:buNone/>
            </a:pPr>
            <a:r>
              <a:rPr lang="it-IT" dirty="0" smtClean="0"/>
              <a:t>Casi riportati in “</a:t>
            </a:r>
            <a:r>
              <a:rPr lang="it-IT" dirty="0" err="1" smtClean="0"/>
              <a:t>Structural</a:t>
            </a:r>
            <a:r>
              <a:rPr lang="it-IT" dirty="0" smtClean="0"/>
              <a:t> </a:t>
            </a:r>
            <a:r>
              <a:rPr lang="it-IT" dirty="0" err="1" smtClean="0"/>
              <a:t>change</a:t>
            </a:r>
            <a:r>
              <a:rPr lang="it-IT" dirty="0" smtClean="0"/>
              <a:t> in </a:t>
            </a:r>
            <a:r>
              <a:rPr lang="it-IT" dirty="0" err="1" smtClean="0"/>
              <a:t>research</a:t>
            </a:r>
            <a:r>
              <a:rPr lang="it-IT" dirty="0" smtClean="0"/>
              <a:t> </a:t>
            </a:r>
            <a:r>
              <a:rPr lang="it-IT" dirty="0" err="1" smtClean="0"/>
              <a:t>institutions</a:t>
            </a:r>
            <a:r>
              <a:rPr lang="it-IT" dirty="0" smtClean="0"/>
              <a:t>” EC 2012</a:t>
            </a:r>
          </a:p>
        </p:txBody>
      </p:sp>
      <p:sp>
        <p:nvSpPr>
          <p:cNvPr id="4" name="Segnaposto data 3"/>
          <p:cNvSpPr>
            <a:spLocks noGrp="1"/>
          </p:cNvSpPr>
          <p:nvPr>
            <p:ph type="dt" sz="half" idx="10"/>
          </p:nvPr>
        </p:nvSpPr>
        <p:spPr/>
        <p:txBody>
          <a:bodyPr/>
          <a:lstStyle/>
          <a:p>
            <a:r>
              <a:rPr lang="en-US" smtClean="0"/>
              <a:t>19/01/2017</a:t>
            </a:r>
            <a:endParaRPr lang="en-US" dirty="0"/>
          </a:p>
        </p:txBody>
      </p:sp>
      <p:sp>
        <p:nvSpPr>
          <p:cNvPr id="5" name="Segnaposto piè di pagina 4"/>
          <p:cNvSpPr>
            <a:spLocks noGrp="1"/>
          </p:cNvSpPr>
          <p:nvPr>
            <p:ph type="ftr" sz="quarter" idx="11"/>
          </p:nvPr>
        </p:nvSpPr>
        <p:spPr/>
        <p:txBody>
          <a:bodyPr/>
          <a:lstStyle/>
          <a:p>
            <a:r>
              <a:rPr lang="en-US" smtClean="0"/>
              <a:t>Alessia Bruni, Bologna</a:t>
            </a:r>
            <a:endParaRPr lang="en-US" dirty="0"/>
          </a:p>
        </p:txBody>
      </p:sp>
      <p:sp>
        <p:nvSpPr>
          <p:cNvPr id="6" name="Segnaposto numero diapositiva 5"/>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07990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080" y="452718"/>
            <a:ext cx="7018839" cy="1400530"/>
          </a:xfrm>
        </p:spPr>
        <p:txBody>
          <a:bodyPr/>
          <a:lstStyle/>
          <a:p>
            <a:r>
              <a:rPr lang="en-US" sz="2800" dirty="0" err="1" smtClean="0"/>
              <a:t>Nella</a:t>
            </a:r>
            <a:r>
              <a:rPr lang="en-US" sz="2800" dirty="0" smtClean="0"/>
              <a:t> </a:t>
            </a:r>
            <a:r>
              <a:rPr lang="en-US" sz="2800" dirty="0" err="1"/>
              <a:t>s</a:t>
            </a:r>
            <a:r>
              <a:rPr lang="en-US" sz="2800" dirty="0" err="1" smtClean="0"/>
              <a:t>trategia</a:t>
            </a:r>
            <a:r>
              <a:rPr lang="en-US" sz="2800" dirty="0" smtClean="0"/>
              <a:t> </a:t>
            </a:r>
            <a:r>
              <a:rPr lang="en-US" sz="2800" dirty="0" err="1" smtClean="0"/>
              <a:t>europea</a:t>
            </a:r>
            <a:r>
              <a:rPr lang="en-US" sz="2800" dirty="0" smtClean="0"/>
              <a:t> per le </a:t>
            </a:r>
            <a:r>
              <a:rPr lang="en-US" sz="2800" dirty="0" err="1" smtClean="0"/>
              <a:t>istituzioni</a:t>
            </a:r>
            <a:r>
              <a:rPr lang="en-US" sz="2800" dirty="0" smtClean="0"/>
              <a:t> </a:t>
            </a:r>
            <a:r>
              <a:rPr lang="en-US" sz="2800" dirty="0" err="1" smtClean="0"/>
              <a:t>scientifiche</a:t>
            </a:r>
            <a:r>
              <a:rPr lang="en-US" sz="2800" dirty="0" smtClean="0"/>
              <a:t> </a:t>
            </a:r>
            <a:r>
              <a:rPr lang="en-US" sz="2800" dirty="0" err="1" smtClean="0"/>
              <a:t>diventano</a:t>
            </a:r>
            <a:r>
              <a:rPr lang="en-US" sz="2800" dirty="0" smtClean="0"/>
              <a:t> </a:t>
            </a:r>
            <a:r>
              <a:rPr lang="en-US" sz="2800" dirty="0" err="1" smtClean="0"/>
              <a:t>strategie</a:t>
            </a:r>
            <a:r>
              <a:rPr lang="en-US" sz="2800" dirty="0" smtClean="0"/>
              <a:t> di </a:t>
            </a:r>
            <a:r>
              <a:rPr lang="en-US" sz="2800" dirty="0" err="1" smtClean="0"/>
              <a:t>genere</a:t>
            </a:r>
            <a:endParaRPr lang="en-US" sz="2800" dirty="0"/>
          </a:p>
        </p:txBody>
      </p:sp>
      <p:sp>
        <p:nvSpPr>
          <p:cNvPr id="3" name="Content Placeholder 2"/>
          <p:cNvSpPr>
            <a:spLocks noGrp="1"/>
          </p:cNvSpPr>
          <p:nvPr>
            <p:ph idx="1"/>
          </p:nvPr>
        </p:nvSpPr>
        <p:spPr>
          <a:xfrm>
            <a:off x="482886" y="2675466"/>
            <a:ext cx="6307382" cy="3572933"/>
          </a:xfrm>
        </p:spPr>
        <p:txBody>
          <a:bodyPr/>
          <a:lstStyle/>
          <a:p>
            <a:r>
              <a:rPr lang="en-US" dirty="0" smtClean="0"/>
              <a:t>2) Fix women =&gt; Fix institutions, 2012 </a:t>
            </a:r>
          </a:p>
          <a:p>
            <a:r>
              <a:rPr lang="en-US" dirty="0" smtClean="0"/>
              <a:t>Non vi </a:t>
            </a:r>
            <a:r>
              <a:rPr lang="en-US" dirty="0" err="1" smtClean="0"/>
              <a:t>sono</a:t>
            </a:r>
            <a:r>
              <a:rPr lang="en-US" dirty="0" smtClean="0"/>
              <a:t> </a:t>
            </a:r>
            <a:r>
              <a:rPr lang="en-US" dirty="0" err="1" smtClean="0"/>
              <a:t>sensibili</a:t>
            </a:r>
            <a:r>
              <a:rPr lang="en-US" dirty="0" smtClean="0"/>
              <a:t> </a:t>
            </a:r>
            <a:r>
              <a:rPr lang="en-US" dirty="0" err="1" smtClean="0"/>
              <a:t>miglioramenti</a:t>
            </a:r>
            <a:r>
              <a:rPr lang="en-US" dirty="0" smtClean="0"/>
              <a:t> </a:t>
            </a:r>
            <a:r>
              <a:rPr lang="en-US" dirty="0" err="1" smtClean="0"/>
              <a:t>nel</a:t>
            </a:r>
            <a:r>
              <a:rPr lang="en-US" dirty="0" smtClean="0"/>
              <a:t> tempo =&gt; </a:t>
            </a:r>
            <a:r>
              <a:rPr lang="en-US" dirty="0" err="1" smtClean="0"/>
              <a:t>Cambi</a:t>
            </a:r>
            <a:r>
              <a:rPr lang="en-US" dirty="0" smtClean="0"/>
              <a:t> </a:t>
            </a:r>
            <a:r>
              <a:rPr lang="en-US" dirty="0" err="1" smtClean="0"/>
              <a:t>strutturali</a:t>
            </a:r>
            <a:r>
              <a:rPr lang="en-US" dirty="0" smtClean="0"/>
              <a:t> </a:t>
            </a:r>
            <a:r>
              <a:rPr lang="en-US" dirty="0" err="1" smtClean="0"/>
              <a:t>nella</a:t>
            </a:r>
            <a:r>
              <a:rPr lang="en-US" dirty="0" smtClean="0"/>
              <a:t> </a:t>
            </a:r>
            <a:r>
              <a:rPr lang="en-US" dirty="0" err="1" smtClean="0"/>
              <a:t>ricerca</a:t>
            </a:r>
            <a:endParaRPr lang="en-US" dirty="0" smtClean="0"/>
          </a:p>
          <a:p>
            <a:endParaRPr lang="en-US" dirty="0" smtClean="0"/>
          </a:p>
          <a:p>
            <a:r>
              <a:rPr lang="en-US" dirty="0" smtClean="0"/>
              <a:t>Structural changes in research institutions. Enhancing excellence gender equality and efficiency in research and innovation, EC 2012</a:t>
            </a:r>
          </a:p>
          <a:p>
            <a:endParaRPr lang="en-US" dirty="0"/>
          </a:p>
        </p:txBody>
      </p:sp>
      <p:pic>
        <p:nvPicPr>
          <p:cNvPr id="6" name="Picture 5"/>
          <p:cNvPicPr>
            <a:picLocks noChangeAspect="1"/>
          </p:cNvPicPr>
          <p:nvPr/>
        </p:nvPicPr>
        <p:blipFill>
          <a:blip r:embed="rId2"/>
          <a:stretch>
            <a:fillRect/>
          </a:stretch>
        </p:blipFill>
        <p:spPr>
          <a:xfrm>
            <a:off x="7408919" y="81200"/>
            <a:ext cx="4546014" cy="6135425"/>
          </a:xfrm>
          <a:prstGeom prst="rect">
            <a:avLst/>
          </a:prstGeom>
        </p:spPr>
      </p:pic>
      <p:sp>
        <p:nvSpPr>
          <p:cNvPr id="8" name="Date Placeholder 7"/>
          <p:cNvSpPr>
            <a:spLocks noGrp="1"/>
          </p:cNvSpPr>
          <p:nvPr>
            <p:ph type="dt" sz="half" idx="10"/>
          </p:nvPr>
        </p:nvSpPr>
        <p:spPr/>
        <p:txBody>
          <a:bodyPr/>
          <a:lstStyle/>
          <a:p>
            <a:r>
              <a:rPr lang="en-US" smtClean="0"/>
              <a:t>19/01/2017</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16</a:t>
            </a:fld>
            <a:endParaRPr lang="en-US" dirty="0"/>
          </a:p>
        </p:txBody>
      </p:sp>
      <p:sp>
        <p:nvSpPr>
          <p:cNvPr id="4" name="Segnaposto piè di pagina 3"/>
          <p:cNvSpPr>
            <a:spLocks noGrp="1"/>
          </p:cNvSpPr>
          <p:nvPr>
            <p:ph type="ftr" sz="quarter" idx="11"/>
          </p:nvPr>
        </p:nvSpPr>
        <p:spPr/>
        <p:txBody>
          <a:bodyPr/>
          <a:lstStyle/>
          <a:p>
            <a:r>
              <a:rPr lang="en-US" smtClean="0"/>
              <a:t>Alessia Bruni, Bologna</a:t>
            </a:r>
            <a:endParaRPr lang="en-US" dirty="0"/>
          </a:p>
        </p:txBody>
      </p:sp>
      <p:sp>
        <p:nvSpPr>
          <p:cNvPr id="5" name="CasellaDiTesto 4"/>
          <p:cNvSpPr txBox="1"/>
          <p:nvPr/>
        </p:nvSpPr>
        <p:spPr>
          <a:xfrm>
            <a:off x="390080" y="6248399"/>
            <a:ext cx="10328468" cy="369332"/>
          </a:xfrm>
          <a:prstGeom prst="rect">
            <a:avLst/>
          </a:prstGeom>
          <a:noFill/>
        </p:spPr>
        <p:txBody>
          <a:bodyPr wrap="none" rtlCol="0">
            <a:spAutoFit/>
          </a:bodyPr>
          <a:lstStyle/>
          <a:p>
            <a:r>
              <a:rPr lang="it-IT" dirty="0" err="1"/>
              <a:t>https</a:t>
            </a:r>
            <a:r>
              <a:rPr lang="it-IT" dirty="0"/>
              <a:t>://</a:t>
            </a:r>
            <a:r>
              <a:rPr lang="it-IT" dirty="0" err="1"/>
              <a:t>web.infn.it</a:t>
            </a:r>
            <a:r>
              <a:rPr lang="it-IT" dirty="0"/>
              <a:t>/CUG/images/</a:t>
            </a:r>
            <a:r>
              <a:rPr lang="it-IT" dirty="0" err="1"/>
              <a:t>alfresco</a:t>
            </a:r>
            <a:r>
              <a:rPr lang="it-IT" dirty="0"/>
              <a:t>/Risorse/EC/2011StructuralChangesFinalReport.pdf</a:t>
            </a:r>
          </a:p>
        </p:txBody>
      </p:sp>
    </p:spTree>
    <p:extLst>
      <p:ext uri="{BB962C8B-B14F-4D97-AF65-F5344CB8AC3E}">
        <p14:creationId xmlns:p14="http://schemas.microsoft.com/office/powerpoint/2010/main" val="6893787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080" y="452718"/>
            <a:ext cx="6875795" cy="1400530"/>
          </a:xfrm>
        </p:spPr>
        <p:txBody>
          <a:bodyPr/>
          <a:lstStyle/>
          <a:p>
            <a:r>
              <a:rPr lang="en-US" sz="2800" dirty="0" err="1" smtClean="0"/>
              <a:t>Nella</a:t>
            </a:r>
            <a:r>
              <a:rPr lang="en-US" sz="2800" dirty="0" smtClean="0"/>
              <a:t> </a:t>
            </a:r>
            <a:r>
              <a:rPr lang="en-US" sz="2800" dirty="0" err="1"/>
              <a:t>s</a:t>
            </a:r>
            <a:r>
              <a:rPr lang="en-US" sz="2800" dirty="0" err="1" smtClean="0"/>
              <a:t>trategia</a:t>
            </a:r>
            <a:r>
              <a:rPr lang="en-US" sz="2800" dirty="0" smtClean="0"/>
              <a:t> </a:t>
            </a:r>
            <a:r>
              <a:rPr lang="en-US" sz="2800" dirty="0" err="1" smtClean="0"/>
              <a:t>europea</a:t>
            </a:r>
            <a:r>
              <a:rPr lang="en-US" sz="2800" dirty="0" smtClean="0"/>
              <a:t> per la </a:t>
            </a:r>
            <a:r>
              <a:rPr lang="en-US" sz="2800" dirty="0" err="1" smtClean="0"/>
              <a:t>scienza</a:t>
            </a:r>
            <a:r>
              <a:rPr lang="en-US" sz="2800" dirty="0"/>
              <a:t> </a:t>
            </a:r>
            <a:r>
              <a:rPr lang="en-US" sz="2800" dirty="0" err="1" smtClean="0"/>
              <a:t>diventa</a:t>
            </a:r>
            <a:r>
              <a:rPr lang="en-US" sz="2800" dirty="0" smtClean="0"/>
              <a:t> </a:t>
            </a:r>
            <a:r>
              <a:rPr lang="en-US" sz="2800" dirty="0" err="1" smtClean="0"/>
              <a:t>centrale</a:t>
            </a:r>
            <a:r>
              <a:rPr lang="en-US" sz="2800" dirty="0" smtClean="0"/>
              <a:t> </a:t>
            </a:r>
            <a:r>
              <a:rPr lang="en-US" sz="2800" dirty="0" err="1" smtClean="0"/>
              <a:t>il</a:t>
            </a:r>
            <a:r>
              <a:rPr lang="en-US" sz="2800" dirty="0" smtClean="0"/>
              <a:t> </a:t>
            </a:r>
            <a:r>
              <a:rPr lang="en-US" sz="2800" dirty="0" err="1" smtClean="0"/>
              <a:t>genere</a:t>
            </a:r>
            <a:r>
              <a:rPr lang="en-US" sz="2800" dirty="0" smtClean="0"/>
              <a:t> come </a:t>
            </a:r>
            <a:r>
              <a:rPr lang="en-US" sz="2800" dirty="0" err="1" smtClean="0"/>
              <a:t>argomento</a:t>
            </a:r>
            <a:r>
              <a:rPr lang="en-US" sz="2800" dirty="0" smtClean="0"/>
              <a:t> </a:t>
            </a:r>
            <a:r>
              <a:rPr lang="en-US" sz="2800" dirty="0" err="1" smtClean="0"/>
              <a:t>della</a:t>
            </a:r>
            <a:r>
              <a:rPr lang="en-US" sz="2800" dirty="0" smtClean="0"/>
              <a:t> </a:t>
            </a:r>
            <a:r>
              <a:rPr lang="en-US" sz="2800" dirty="0" err="1" smtClean="0"/>
              <a:t>ricerca</a:t>
            </a:r>
            <a:endParaRPr lang="en-US" sz="2800" dirty="0"/>
          </a:p>
        </p:txBody>
      </p:sp>
      <p:sp>
        <p:nvSpPr>
          <p:cNvPr id="3" name="Content Placeholder 2"/>
          <p:cNvSpPr>
            <a:spLocks noGrp="1"/>
          </p:cNvSpPr>
          <p:nvPr>
            <p:ph idx="1"/>
          </p:nvPr>
        </p:nvSpPr>
        <p:spPr>
          <a:xfrm>
            <a:off x="482886" y="2438400"/>
            <a:ext cx="5680848" cy="3810000"/>
          </a:xfrm>
        </p:spPr>
        <p:txBody>
          <a:bodyPr/>
          <a:lstStyle/>
          <a:p>
            <a:r>
              <a:rPr lang="en-US" dirty="0" smtClean="0"/>
              <a:t>3) Fix research, </a:t>
            </a:r>
            <a:r>
              <a:rPr lang="en-US" dirty="0" err="1" smtClean="0"/>
              <a:t>inserimento</a:t>
            </a:r>
            <a:r>
              <a:rPr lang="en-US" dirty="0" smtClean="0"/>
              <a:t> </a:t>
            </a:r>
            <a:r>
              <a:rPr lang="en-US" dirty="0" err="1" smtClean="0"/>
              <a:t>della</a:t>
            </a:r>
            <a:r>
              <a:rPr lang="en-US" dirty="0" smtClean="0"/>
              <a:t> </a:t>
            </a:r>
            <a:r>
              <a:rPr lang="en-US" dirty="0" err="1" smtClean="0"/>
              <a:t>dimensione</a:t>
            </a:r>
            <a:r>
              <a:rPr lang="en-US" dirty="0" smtClean="0"/>
              <a:t> di </a:t>
            </a:r>
            <a:r>
              <a:rPr lang="en-US" dirty="0" err="1" smtClean="0"/>
              <a:t>genere</a:t>
            </a:r>
            <a:r>
              <a:rPr lang="en-US" dirty="0" smtClean="0"/>
              <a:t> </a:t>
            </a:r>
            <a:r>
              <a:rPr lang="en-US" dirty="0" err="1" smtClean="0"/>
              <a:t>nei</a:t>
            </a:r>
            <a:r>
              <a:rPr lang="en-US" dirty="0" smtClean="0"/>
              <a:t> </a:t>
            </a:r>
            <a:r>
              <a:rPr lang="en-US" dirty="0" err="1" smtClean="0"/>
              <a:t>contenuti</a:t>
            </a:r>
            <a:r>
              <a:rPr lang="en-US" dirty="0" smtClean="0"/>
              <a:t> </a:t>
            </a:r>
            <a:r>
              <a:rPr lang="en-US" dirty="0" err="1" smtClean="0"/>
              <a:t>della</a:t>
            </a:r>
            <a:r>
              <a:rPr lang="en-US" dirty="0" smtClean="0"/>
              <a:t>  </a:t>
            </a:r>
            <a:r>
              <a:rPr lang="en-US" dirty="0" err="1" smtClean="0"/>
              <a:t>ricerca</a:t>
            </a:r>
            <a:r>
              <a:rPr lang="en-US" dirty="0" smtClean="0"/>
              <a:t> </a:t>
            </a:r>
          </a:p>
          <a:p>
            <a:endParaRPr lang="en-US" dirty="0"/>
          </a:p>
          <a:p>
            <a:r>
              <a:rPr lang="en-US" dirty="0" smtClean="0"/>
              <a:t>Le </a:t>
            </a:r>
            <a:r>
              <a:rPr lang="en-US" dirty="0" err="1" smtClean="0"/>
              <a:t>donne</a:t>
            </a:r>
            <a:r>
              <a:rPr lang="en-US" dirty="0" smtClean="0"/>
              <a:t> e </a:t>
            </a:r>
            <a:r>
              <a:rPr lang="en-US" dirty="0" err="1" smtClean="0"/>
              <a:t>il</a:t>
            </a:r>
            <a:r>
              <a:rPr lang="en-US" dirty="0" smtClean="0"/>
              <a:t> </a:t>
            </a:r>
            <a:r>
              <a:rPr lang="en-US" dirty="0" err="1" smtClean="0"/>
              <a:t>genere</a:t>
            </a:r>
            <a:r>
              <a:rPr lang="en-US" dirty="0" smtClean="0"/>
              <a:t> </a:t>
            </a:r>
            <a:r>
              <a:rPr lang="en-US" dirty="0" err="1" smtClean="0"/>
              <a:t>sono</a:t>
            </a:r>
            <a:r>
              <a:rPr lang="en-US" dirty="0" smtClean="0"/>
              <a:t> </a:t>
            </a:r>
            <a:r>
              <a:rPr lang="en-US" dirty="0" err="1" smtClean="0"/>
              <a:t>trascurati</a:t>
            </a:r>
            <a:r>
              <a:rPr lang="en-US" dirty="0" smtClean="0"/>
              <a:t> </a:t>
            </a:r>
            <a:r>
              <a:rPr lang="en-US" dirty="0" err="1" smtClean="0"/>
              <a:t>nei</a:t>
            </a:r>
            <a:r>
              <a:rPr lang="en-US" dirty="0" smtClean="0"/>
              <a:t> </a:t>
            </a:r>
            <a:r>
              <a:rPr lang="en-US" dirty="0" err="1" smtClean="0"/>
              <a:t>contenuti</a:t>
            </a:r>
            <a:r>
              <a:rPr lang="en-US" dirty="0" smtClean="0"/>
              <a:t> </a:t>
            </a:r>
            <a:r>
              <a:rPr lang="en-US" dirty="0" err="1" smtClean="0"/>
              <a:t>della</a:t>
            </a:r>
            <a:r>
              <a:rPr lang="en-US" dirty="0" smtClean="0"/>
              <a:t> </a:t>
            </a:r>
            <a:r>
              <a:rPr lang="en-US" dirty="0" err="1" smtClean="0"/>
              <a:t>ricerca</a:t>
            </a:r>
            <a:r>
              <a:rPr lang="en-US" dirty="0" smtClean="0"/>
              <a:t>. ‘ </a:t>
            </a:r>
            <a:r>
              <a:rPr lang="en-US" dirty="0" err="1" smtClean="0"/>
              <a:t>una</a:t>
            </a:r>
            <a:r>
              <a:rPr lang="en-US" dirty="0" smtClean="0"/>
              <a:t> </a:t>
            </a:r>
            <a:r>
              <a:rPr lang="en-US" dirty="0" err="1" smtClean="0"/>
              <a:t>ricerca</a:t>
            </a:r>
            <a:r>
              <a:rPr lang="en-US" dirty="0" smtClean="0"/>
              <a:t> </a:t>
            </a:r>
            <a:r>
              <a:rPr lang="en-US" dirty="0" err="1" smtClean="0"/>
              <a:t>lontana</a:t>
            </a:r>
            <a:r>
              <a:rPr lang="en-US" dirty="0" smtClean="0"/>
              <a:t> </a:t>
            </a:r>
            <a:r>
              <a:rPr lang="en-US" dirty="0" err="1" smtClean="0"/>
              <a:t>dalla</a:t>
            </a:r>
            <a:r>
              <a:rPr lang="en-US" dirty="0" smtClean="0"/>
              <a:t> </a:t>
            </a:r>
            <a:r>
              <a:rPr lang="en-US" dirty="0" err="1" smtClean="0"/>
              <a:t>società</a:t>
            </a:r>
            <a:endParaRPr lang="en-US" dirty="0" smtClean="0"/>
          </a:p>
          <a:p>
            <a:endParaRPr lang="en-US" dirty="0"/>
          </a:p>
          <a:p>
            <a:r>
              <a:rPr lang="en-US" dirty="0" smtClean="0"/>
              <a:t>Gendered Innovations. How Gendered analysis contributes to research, EC 2013</a:t>
            </a:r>
            <a:endParaRPr lang="en-US" dirty="0"/>
          </a:p>
        </p:txBody>
      </p:sp>
      <p:pic>
        <p:nvPicPr>
          <p:cNvPr id="7" name="Picture 6"/>
          <p:cNvPicPr>
            <a:picLocks noChangeAspect="1"/>
          </p:cNvPicPr>
          <p:nvPr/>
        </p:nvPicPr>
        <p:blipFill>
          <a:blip r:embed="rId2"/>
          <a:stretch>
            <a:fillRect/>
          </a:stretch>
        </p:blipFill>
        <p:spPr>
          <a:xfrm>
            <a:off x="7265875" y="795867"/>
            <a:ext cx="4102890" cy="5652202"/>
          </a:xfrm>
          <a:prstGeom prst="rect">
            <a:avLst/>
          </a:prstGeom>
        </p:spPr>
      </p:pic>
      <p:sp>
        <p:nvSpPr>
          <p:cNvPr id="8" name="Date Placeholder 7"/>
          <p:cNvSpPr>
            <a:spLocks noGrp="1"/>
          </p:cNvSpPr>
          <p:nvPr>
            <p:ph type="dt" sz="half" idx="10"/>
          </p:nvPr>
        </p:nvSpPr>
        <p:spPr/>
        <p:txBody>
          <a:bodyPr/>
          <a:lstStyle/>
          <a:p>
            <a:r>
              <a:rPr lang="en-US" smtClean="0"/>
              <a:t>19/01/2017</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17</a:t>
            </a:fld>
            <a:endParaRPr lang="en-US" dirty="0"/>
          </a:p>
        </p:txBody>
      </p:sp>
      <p:sp>
        <p:nvSpPr>
          <p:cNvPr id="4" name="Segnaposto piè di pagina 3"/>
          <p:cNvSpPr>
            <a:spLocks noGrp="1"/>
          </p:cNvSpPr>
          <p:nvPr>
            <p:ph type="ftr" sz="quarter" idx="11"/>
          </p:nvPr>
        </p:nvSpPr>
        <p:spPr/>
        <p:txBody>
          <a:bodyPr/>
          <a:lstStyle/>
          <a:p>
            <a:r>
              <a:rPr lang="en-US" smtClean="0"/>
              <a:t>Alessia Bruni, Bologna</a:t>
            </a:r>
            <a:endParaRPr lang="en-US" dirty="0"/>
          </a:p>
        </p:txBody>
      </p:sp>
      <p:sp>
        <p:nvSpPr>
          <p:cNvPr id="5" name="CasellaDiTesto 4"/>
          <p:cNvSpPr txBox="1"/>
          <p:nvPr/>
        </p:nvSpPr>
        <p:spPr>
          <a:xfrm>
            <a:off x="390080" y="6448069"/>
            <a:ext cx="4899711" cy="369332"/>
          </a:xfrm>
          <a:prstGeom prst="rect">
            <a:avLst/>
          </a:prstGeom>
          <a:noFill/>
        </p:spPr>
        <p:txBody>
          <a:bodyPr wrap="none" rtlCol="0">
            <a:spAutoFit/>
          </a:bodyPr>
          <a:lstStyle/>
          <a:p>
            <a:r>
              <a:rPr lang="it-IT" dirty="0"/>
              <a:t>http://</a:t>
            </a:r>
            <a:r>
              <a:rPr lang="it-IT" dirty="0" err="1"/>
              <a:t>genderedinnovations.stanford.edu</a:t>
            </a:r>
            <a:r>
              <a:rPr lang="it-IT" dirty="0"/>
              <a:t>/</a:t>
            </a:r>
          </a:p>
        </p:txBody>
      </p:sp>
    </p:spTree>
    <p:extLst>
      <p:ext uri="{BB962C8B-B14F-4D97-AF65-F5344CB8AC3E}">
        <p14:creationId xmlns:p14="http://schemas.microsoft.com/office/powerpoint/2010/main" val="18451544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781577" y="4906204"/>
            <a:ext cx="9404723" cy="1400530"/>
          </a:xfrm>
        </p:spPr>
        <p:txBody>
          <a:bodyPr/>
          <a:lstStyle/>
          <a:p>
            <a:r>
              <a:rPr lang="en-US" sz="2800" dirty="0">
                <a:solidFill>
                  <a:srgbClr val="000000"/>
                </a:solidFill>
                <a:latin typeface="Calibri"/>
              </a:rPr>
              <a:t>Art. 16  </a:t>
            </a:r>
            <a:r>
              <a:rPr lang="en-US" sz="2800" i="1" dirty="0">
                <a:solidFill>
                  <a:srgbClr val="000000"/>
                </a:solidFill>
                <a:latin typeface="Calibri"/>
              </a:rPr>
              <a:t>Horizon 2020 </a:t>
            </a:r>
            <a:r>
              <a:rPr lang="en-US" sz="2800" i="1" dirty="0" err="1">
                <a:solidFill>
                  <a:srgbClr val="000000"/>
                </a:solidFill>
                <a:latin typeface="Calibri"/>
              </a:rPr>
              <a:t>garantisce</a:t>
            </a:r>
            <a:r>
              <a:rPr lang="en-US" sz="2800" i="1" dirty="0">
                <a:solidFill>
                  <a:srgbClr val="000000"/>
                </a:solidFill>
                <a:latin typeface="Calibri"/>
              </a:rPr>
              <a:t> </a:t>
            </a:r>
            <a:r>
              <a:rPr lang="en-US" sz="2800" i="1" dirty="0" err="1">
                <a:solidFill>
                  <a:srgbClr val="000000"/>
                </a:solidFill>
                <a:latin typeface="Calibri"/>
              </a:rPr>
              <a:t>l'efficace</a:t>
            </a:r>
            <a:r>
              <a:rPr lang="en-US" sz="2800" i="1" dirty="0">
                <a:solidFill>
                  <a:srgbClr val="000000"/>
                </a:solidFill>
                <a:latin typeface="Calibri"/>
              </a:rPr>
              <a:t> </a:t>
            </a:r>
            <a:r>
              <a:rPr lang="en-US" sz="2800" i="1" dirty="0" err="1">
                <a:solidFill>
                  <a:srgbClr val="000000"/>
                </a:solidFill>
                <a:latin typeface="Calibri"/>
              </a:rPr>
              <a:t>promozione</a:t>
            </a:r>
            <a:r>
              <a:rPr lang="en-US" sz="2800" i="1" dirty="0">
                <a:solidFill>
                  <a:srgbClr val="000000"/>
                </a:solidFill>
                <a:latin typeface="Calibri"/>
              </a:rPr>
              <a:t> </a:t>
            </a:r>
            <a:r>
              <a:rPr lang="en-US" sz="2800" i="1" dirty="0" err="1">
                <a:solidFill>
                  <a:srgbClr val="000000"/>
                </a:solidFill>
                <a:latin typeface="Calibri"/>
              </a:rPr>
              <a:t>della</a:t>
            </a:r>
            <a:r>
              <a:rPr lang="en-US" sz="2800" i="1" dirty="0">
                <a:solidFill>
                  <a:srgbClr val="000000"/>
                </a:solidFill>
                <a:latin typeface="Calibri"/>
              </a:rPr>
              <a:t> </a:t>
            </a:r>
            <a:r>
              <a:rPr lang="en-US" sz="2800" i="1" dirty="0" err="1">
                <a:solidFill>
                  <a:srgbClr val="000000"/>
                </a:solidFill>
                <a:latin typeface="Calibri"/>
              </a:rPr>
              <a:t>parità</a:t>
            </a:r>
            <a:r>
              <a:rPr lang="en-US" sz="2800" i="1" dirty="0">
                <a:solidFill>
                  <a:srgbClr val="000000"/>
                </a:solidFill>
                <a:latin typeface="Calibri"/>
              </a:rPr>
              <a:t> di </a:t>
            </a:r>
            <a:r>
              <a:rPr lang="en-US" sz="2800" i="1" dirty="0" err="1">
                <a:solidFill>
                  <a:srgbClr val="000000"/>
                </a:solidFill>
                <a:latin typeface="Calibri"/>
              </a:rPr>
              <a:t>genere</a:t>
            </a:r>
            <a:r>
              <a:rPr lang="en-US" sz="2800" i="1" dirty="0">
                <a:solidFill>
                  <a:srgbClr val="000000"/>
                </a:solidFill>
                <a:latin typeface="Calibri"/>
              </a:rPr>
              <a:t> e </a:t>
            </a:r>
            <a:r>
              <a:rPr lang="en-US" sz="2800" i="1" dirty="0" err="1">
                <a:solidFill>
                  <a:srgbClr val="000000"/>
                </a:solidFill>
                <a:latin typeface="Calibri"/>
              </a:rPr>
              <a:t>della</a:t>
            </a:r>
            <a:r>
              <a:rPr lang="en-US" sz="2800" i="1" dirty="0">
                <a:solidFill>
                  <a:srgbClr val="000000"/>
                </a:solidFill>
                <a:latin typeface="Calibri"/>
              </a:rPr>
              <a:t> </a:t>
            </a:r>
            <a:r>
              <a:rPr lang="en-US" sz="2800" i="1" dirty="0" err="1">
                <a:solidFill>
                  <a:srgbClr val="000000"/>
                </a:solidFill>
                <a:latin typeface="Calibri"/>
              </a:rPr>
              <a:t>dimensione</a:t>
            </a:r>
            <a:r>
              <a:rPr lang="en-US" sz="2800" i="1" dirty="0">
                <a:solidFill>
                  <a:srgbClr val="000000"/>
                </a:solidFill>
                <a:latin typeface="Calibri"/>
              </a:rPr>
              <a:t> di </a:t>
            </a:r>
            <a:r>
              <a:rPr lang="en-US" sz="2800" i="1" dirty="0" err="1">
                <a:solidFill>
                  <a:srgbClr val="000000"/>
                </a:solidFill>
                <a:latin typeface="Calibri"/>
              </a:rPr>
              <a:t>genere</a:t>
            </a:r>
            <a:r>
              <a:rPr lang="en-US" sz="2800" i="1" dirty="0">
                <a:solidFill>
                  <a:srgbClr val="000000"/>
                </a:solidFill>
                <a:latin typeface="Calibri"/>
              </a:rPr>
              <a:t> </a:t>
            </a:r>
            <a:r>
              <a:rPr lang="en-US" sz="2800" i="1" dirty="0" err="1">
                <a:solidFill>
                  <a:srgbClr val="000000"/>
                </a:solidFill>
                <a:latin typeface="Calibri"/>
              </a:rPr>
              <a:t>nel</a:t>
            </a:r>
            <a:r>
              <a:rPr lang="en-US" sz="2800" i="1" dirty="0">
                <a:solidFill>
                  <a:srgbClr val="000000"/>
                </a:solidFill>
                <a:latin typeface="Calibri"/>
              </a:rPr>
              <a:t> </a:t>
            </a:r>
            <a:r>
              <a:rPr lang="en-US" sz="2800" i="1" dirty="0" err="1">
                <a:solidFill>
                  <a:srgbClr val="000000"/>
                </a:solidFill>
                <a:latin typeface="Calibri"/>
              </a:rPr>
              <a:t>contenuto</a:t>
            </a:r>
            <a:r>
              <a:rPr lang="en-US" sz="2800" i="1" dirty="0">
                <a:solidFill>
                  <a:srgbClr val="000000"/>
                </a:solidFill>
                <a:latin typeface="Calibri"/>
              </a:rPr>
              <a:t> </a:t>
            </a:r>
            <a:r>
              <a:rPr lang="en-US" sz="2800" i="1" dirty="0" err="1">
                <a:solidFill>
                  <a:srgbClr val="000000"/>
                </a:solidFill>
                <a:latin typeface="Calibri"/>
              </a:rPr>
              <a:t>della</a:t>
            </a:r>
            <a:r>
              <a:rPr lang="en-US" sz="2800" i="1" dirty="0">
                <a:solidFill>
                  <a:srgbClr val="000000"/>
                </a:solidFill>
                <a:latin typeface="Calibri"/>
              </a:rPr>
              <a:t> </a:t>
            </a:r>
            <a:r>
              <a:rPr lang="en-US" sz="2800" i="1" dirty="0" err="1">
                <a:solidFill>
                  <a:srgbClr val="000000"/>
                </a:solidFill>
                <a:latin typeface="Calibri"/>
              </a:rPr>
              <a:t>ricerca</a:t>
            </a:r>
            <a:r>
              <a:rPr lang="en-US" sz="2800" i="1" dirty="0">
                <a:solidFill>
                  <a:srgbClr val="000000"/>
                </a:solidFill>
                <a:latin typeface="Calibri"/>
              </a:rPr>
              <a:t> e </a:t>
            </a:r>
            <a:r>
              <a:rPr lang="en-US" sz="2800" i="1" dirty="0" err="1">
                <a:solidFill>
                  <a:srgbClr val="000000"/>
                </a:solidFill>
                <a:latin typeface="Calibri"/>
              </a:rPr>
              <a:t>dell'innovazione</a:t>
            </a:r>
            <a:r>
              <a:rPr lang="en-US" sz="2800" i="1" dirty="0">
                <a:solidFill>
                  <a:srgbClr val="000000"/>
                </a:solidFill>
                <a:latin typeface="Calibri"/>
              </a:rPr>
              <a:t>.</a:t>
            </a:r>
            <a:br>
              <a:rPr lang="en-US" sz="2800" i="1" dirty="0">
                <a:solidFill>
                  <a:srgbClr val="000000"/>
                </a:solidFill>
                <a:latin typeface="Calibri"/>
              </a:rPr>
            </a:br>
            <a:endParaRPr lang="it-IT" sz="2800" b="1" dirty="0"/>
          </a:p>
        </p:txBody>
      </p:sp>
      <p:sp>
        <p:nvSpPr>
          <p:cNvPr id="13313" name="Rectangle 1"/>
          <p:cNvSpPr>
            <a:spLocks noGrp="1" noChangeArrowheads="1"/>
          </p:cNvSpPr>
          <p:nvPr>
            <p:ph idx="1"/>
          </p:nvPr>
        </p:nvSpPr>
        <p:spPr>
          <a:xfrm>
            <a:off x="491068" y="541369"/>
            <a:ext cx="8839199" cy="4195481"/>
          </a:xfrm>
          <a:ln/>
        </p:spPr>
        <p:txBody>
          <a:bodyPr anchor="t">
            <a:normAutofit/>
          </a:bodyPr>
          <a:lstStyle/>
          <a:p>
            <a:pPr marL="431800" indent="-323850" algn="l">
              <a:spcAft>
                <a:spcPts val="1425"/>
              </a:spcAft>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err="1" smtClean="0"/>
              <a:t>Un’ampia</a:t>
            </a:r>
            <a:r>
              <a:rPr lang="en-US" sz="2400" dirty="0" smtClean="0"/>
              <a:t> </a:t>
            </a:r>
            <a:r>
              <a:rPr lang="en-US" sz="2400" dirty="0" err="1" smtClean="0"/>
              <a:t>frazione</a:t>
            </a:r>
            <a:r>
              <a:rPr lang="en-US" sz="2400" dirty="0" smtClean="0"/>
              <a:t> </a:t>
            </a:r>
            <a:r>
              <a:rPr lang="en-US" sz="2400" dirty="0" err="1" smtClean="0"/>
              <a:t>della</a:t>
            </a:r>
            <a:r>
              <a:rPr lang="en-US" sz="2400" dirty="0" smtClean="0"/>
              <a:t> </a:t>
            </a:r>
            <a:r>
              <a:rPr lang="en-US" sz="2400" dirty="0" err="1" smtClean="0"/>
              <a:t>ricerca</a:t>
            </a:r>
            <a:r>
              <a:rPr lang="en-US" sz="2400" dirty="0" smtClean="0"/>
              <a:t> e </a:t>
            </a:r>
            <a:r>
              <a:rPr lang="en-US" sz="2400" dirty="0" err="1" smtClean="0"/>
              <a:t>dell’innovazione</a:t>
            </a:r>
            <a:r>
              <a:rPr lang="en-US" sz="2400" dirty="0" smtClean="0"/>
              <a:t> non </a:t>
            </a:r>
            <a:r>
              <a:rPr lang="en-US" sz="2400" dirty="0" err="1" smtClean="0"/>
              <a:t>tiene</a:t>
            </a:r>
            <a:r>
              <a:rPr lang="en-US" sz="2400" dirty="0" smtClean="0"/>
              <a:t> in </a:t>
            </a:r>
            <a:r>
              <a:rPr lang="en-US" sz="2400" dirty="0" err="1" smtClean="0"/>
              <a:t>adeguataconsiderazione</a:t>
            </a:r>
            <a:r>
              <a:rPr lang="en-US" sz="2400" dirty="0" smtClean="0"/>
              <a:t> la </a:t>
            </a:r>
            <a:r>
              <a:rPr lang="en-US" sz="2400" dirty="0" err="1" smtClean="0"/>
              <a:t>differenza</a:t>
            </a:r>
            <a:r>
              <a:rPr lang="en-US" sz="2400" dirty="0" smtClean="0"/>
              <a:t> </a:t>
            </a:r>
            <a:r>
              <a:rPr lang="en-US" sz="2400" dirty="0" err="1" smtClean="0"/>
              <a:t>tra</a:t>
            </a:r>
            <a:r>
              <a:rPr lang="en-US" sz="2400" dirty="0" smtClean="0"/>
              <a:t> </a:t>
            </a:r>
            <a:r>
              <a:rPr lang="en-US" sz="2400" dirty="0" err="1" smtClean="0"/>
              <a:t>sesso</a:t>
            </a:r>
            <a:r>
              <a:rPr lang="en-US" sz="2400" dirty="0" smtClean="0"/>
              <a:t> e </a:t>
            </a:r>
            <a:r>
              <a:rPr lang="en-US" sz="2400" dirty="0" err="1" smtClean="0"/>
              <a:t>genere</a:t>
            </a:r>
            <a:r>
              <a:rPr lang="en-US" sz="2400" dirty="0" smtClean="0"/>
              <a:t> </a:t>
            </a:r>
          </a:p>
          <a:p>
            <a:pPr marL="431800" indent="-323850">
              <a:spcAft>
                <a:spcPts val="1425"/>
              </a:spcAft>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err="1">
                <a:solidFill>
                  <a:srgbClr val="FF0000"/>
                </a:solidFill>
              </a:rPr>
              <a:t>Negli</a:t>
            </a:r>
            <a:r>
              <a:rPr lang="en-US" sz="2400" dirty="0">
                <a:solidFill>
                  <a:srgbClr val="FF0000"/>
                </a:solidFill>
              </a:rPr>
              <a:t> USA, </a:t>
            </a:r>
            <a:r>
              <a:rPr lang="en-US" sz="2400" dirty="0" err="1">
                <a:solidFill>
                  <a:srgbClr val="FF0000"/>
                </a:solidFill>
              </a:rPr>
              <a:t>fino</a:t>
            </a:r>
            <a:r>
              <a:rPr lang="en-US" sz="2400" dirty="0">
                <a:solidFill>
                  <a:srgbClr val="FF0000"/>
                </a:solidFill>
              </a:rPr>
              <a:t> al 1992, 25% </a:t>
            </a:r>
            <a:r>
              <a:rPr lang="en-US" sz="2400" dirty="0" err="1">
                <a:solidFill>
                  <a:srgbClr val="FF0000"/>
                </a:solidFill>
              </a:rPr>
              <a:t>delle</a:t>
            </a:r>
            <a:r>
              <a:rPr lang="en-US" sz="2400" dirty="0">
                <a:solidFill>
                  <a:srgbClr val="FF0000"/>
                </a:solidFill>
              </a:rPr>
              <a:t> medicine era </a:t>
            </a:r>
            <a:r>
              <a:rPr lang="en-US" sz="2400" dirty="0" err="1">
                <a:solidFill>
                  <a:srgbClr val="FF0000"/>
                </a:solidFill>
              </a:rPr>
              <a:t>testato</a:t>
            </a:r>
            <a:r>
              <a:rPr lang="en-US" sz="2400" dirty="0">
                <a:solidFill>
                  <a:srgbClr val="FF0000"/>
                </a:solidFill>
              </a:rPr>
              <a:t> solo </a:t>
            </a:r>
            <a:r>
              <a:rPr lang="en-US" sz="2400" dirty="0" err="1">
                <a:solidFill>
                  <a:srgbClr val="FF0000"/>
                </a:solidFill>
              </a:rPr>
              <a:t>su</a:t>
            </a:r>
            <a:r>
              <a:rPr lang="en-US" sz="2400" dirty="0">
                <a:solidFill>
                  <a:srgbClr val="FF0000"/>
                </a:solidFill>
              </a:rPr>
              <a:t> </a:t>
            </a:r>
            <a:r>
              <a:rPr lang="en-US" sz="2400" dirty="0" err="1">
                <a:solidFill>
                  <a:srgbClr val="FF0000"/>
                </a:solidFill>
              </a:rPr>
              <a:t>maschi</a:t>
            </a:r>
            <a:r>
              <a:rPr lang="en-US" sz="2400" dirty="0">
                <a:solidFill>
                  <a:srgbClr val="FF0000"/>
                </a:solidFill>
              </a:rPr>
              <a:t>.</a:t>
            </a:r>
            <a:r>
              <a:rPr lang="en-US" sz="2400" dirty="0">
                <a:solidFill>
                  <a:srgbClr val="004A4A"/>
                </a:solidFill>
              </a:rPr>
              <a:t> </a:t>
            </a:r>
            <a:r>
              <a:rPr lang="en-US" sz="2400" dirty="0" err="1" smtClean="0">
                <a:solidFill>
                  <a:srgbClr val="004A4A"/>
                </a:solidFill>
              </a:rPr>
              <a:t>Moltissimi</a:t>
            </a:r>
            <a:r>
              <a:rPr lang="en-US" sz="2400" dirty="0" smtClean="0">
                <a:solidFill>
                  <a:srgbClr val="004A4A"/>
                </a:solidFill>
              </a:rPr>
              <a:t> </a:t>
            </a:r>
            <a:r>
              <a:rPr lang="en-US" sz="2400" dirty="0" err="1" smtClean="0">
                <a:solidFill>
                  <a:srgbClr val="004A4A"/>
                </a:solidFill>
              </a:rPr>
              <a:t>esempi</a:t>
            </a:r>
            <a:endParaRPr lang="en-US" sz="2400" dirty="0" smtClean="0"/>
          </a:p>
          <a:p>
            <a:pPr marL="431800" indent="-323850" algn="l">
              <a:spcAft>
                <a:spcPts val="1425"/>
              </a:spcAft>
              <a:buFont typeface="StarSymbol" charset="0"/>
              <a:buAutoNum type="arabicParen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b="1" dirty="0" err="1" smtClean="0">
                <a:solidFill>
                  <a:srgbClr val="800000"/>
                </a:solidFill>
              </a:rPr>
              <a:t>Pregiudizi</a:t>
            </a:r>
            <a:r>
              <a:rPr lang="en-US" sz="2400" b="1" dirty="0" smtClean="0">
                <a:solidFill>
                  <a:srgbClr val="800000"/>
                </a:solidFill>
              </a:rPr>
              <a:t> </a:t>
            </a:r>
            <a:r>
              <a:rPr lang="en-US" sz="2400" b="1" dirty="0" err="1" smtClean="0">
                <a:solidFill>
                  <a:srgbClr val="800000"/>
                </a:solidFill>
              </a:rPr>
              <a:t>possono</a:t>
            </a:r>
            <a:r>
              <a:rPr lang="en-US" sz="2400" b="1" dirty="0" smtClean="0">
                <a:solidFill>
                  <a:srgbClr val="800000"/>
                </a:solidFill>
              </a:rPr>
              <a:t> fare </a:t>
            </a:r>
            <a:r>
              <a:rPr lang="en-US" sz="2400" b="1" dirty="0" err="1" smtClean="0">
                <a:solidFill>
                  <a:srgbClr val="800000"/>
                </a:solidFill>
              </a:rPr>
              <a:t>molti</a:t>
            </a:r>
            <a:r>
              <a:rPr lang="en-US" sz="2400" b="1" dirty="0" smtClean="0">
                <a:solidFill>
                  <a:srgbClr val="800000"/>
                </a:solidFill>
              </a:rPr>
              <a:t> </a:t>
            </a:r>
            <a:r>
              <a:rPr lang="en-US" sz="2400" b="1" dirty="0" err="1" smtClean="0">
                <a:solidFill>
                  <a:srgbClr val="800000"/>
                </a:solidFill>
              </a:rPr>
              <a:t>danni</a:t>
            </a:r>
            <a:r>
              <a:rPr lang="en-US" sz="2400" b="1" dirty="0" smtClean="0">
                <a:solidFill>
                  <a:srgbClr val="800000"/>
                </a:solidFill>
              </a:rPr>
              <a:t> </a:t>
            </a:r>
            <a:r>
              <a:rPr lang="en-US" sz="2400" b="1" dirty="0" err="1" smtClean="0">
                <a:solidFill>
                  <a:srgbClr val="800000"/>
                </a:solidFill>
              </a:rPr>
              <a:t>nella</a:t>
            </a:r>
            <a:r>
              <a:rPr lang="en-US" sz="2400" b="1" dirty="0" smtClean="0">
                <a:solidFill>
                  <a:srgbClr val="800000"/>
                </a:solidFill>
              </a:rPr>
              <a:t> </a:t>
            </a:r>
            <a:r>
              <a:rPr lang="en-US" sz="2400" b="1" dirty="0" err="1" smtClean="0">
                <a:solidFill>
                  <a:srgbClr val="800000"/>
                </a:solidFill>
              </a:rPr>
              <a:t>ricerca</a:t>
            </a:r>
            <a:r>
              <a:rPr lang="en-US" sz="2400" b="1" dirty="0" smtClean="0">
                <a:solidFill>
                  <a:srgbClr val="800000"/>
                </a:solidFill>
              </a:rPr>
              <a:t> </a:t>
            </a:r>
            <a:r>
              <a:rPr lang="en-US" sz="2400" b="1" dirty="0" err="1" smtClean="0">
                <a:solidFill>
                  <a:srgbClr val="800000"/>
                </a:solidFill>
              </a:rPr>
              <a:t>scientifica</a:t>
            </a:r>
            <a:r>
              <a:rPr lang="en-US" sz="2400" b="1" dirty="0" smtClean="0">
                <a:solidFill>
                  <a:srgbClr val="800000"/>
                </a:solidFill>
              </a:rPr>
              <a:t>. </a:t>
            </a:r>
            <a:r>
              <a:rPr lang="en-US" sz="2400" b="1" dirty="0" err="1" smtClean="0">
                <a:solidFill>
                  <a:srgbClr val="800000"/>
                </a:solidFill>
              </a:rPr>
              <a:t>Riducono</a:t>
            </a:r>
            <a:r>
              <a:rPr lang="en-US" sz="2400" b="1" dirty="0" smtClean="0">
                <a:solidFill>
                  <a:srgbClr val="800000"/>
                </a:solidFill>
              </a:rPr>
              <a:t> la </a:t>
            </a:r>
            <a:r>
              <a:rPr lang="en-US" sz="2400" b="1" dirty="0" err="1" smtClean="0">
                <a:solidFill>
                  <a:srgbClr val="800000"/>
                </a:solidFill>
              </a:rPr>
              <a:t>credibilità</a:t>
            </a:r>
            <a:r>
              <a:rPr lang="en-US" sz="2400" b="1" dirty="0" smtClean="0">
                <a:solidFill>
                  <a:srgbClr val="800000"/>
                </a:solidFill>
              </a:rPr>
              <a:t> </a:t>
            </a:r>
            <a:r>
              <a:rPr lang="en-US" sz="2400" b="1" dirty="0" err="1" smtClean="0">
                <a:solidFill>
                  <a:srgbClr val="800000"/>
                </a:solidFill>
              </a:rPr>
              <a:t>della</a:t>
            </a:r>
            <a:r>
              <a:rPr lang="en-US" sz="2400" b="1" dirty="0" smtClean="0">
                <a:solidFill>
                  <a:srgbClr val="800000"/>
                </a:solidFill>
              </a:rPr>
              <a:t> </a:t>
            </a:r>
            <a:r>
              <a:rPr lang="en-US" sz="2400" b="1" dirty="0" err="1" smtClean="0">
                <a:solidFill>
                  <a:srgbClr val="800000"/>
                </a:solidFill>
              </a:rPr>
              <a:t>Scienza</a:t>
            </a:r>
            <a:r>
              <a:rPr lang="en-US" sz="2400" b="1" dirty="0" smtClean="0">
                <a:solidFill>
                  <a:srgbClr val="800000"/>
                </a:solidFill>
              </a:rPr>
              <a:t> e </a:t>
            </a:r>
            <a:r>
              <a:rPr lang="en-US" sz="2400" b="1" dirty="0" err="1" smtClean="0">
                <a:solidFill>
                  <a:srgbClr val="800000"/>
                </a:solidFill>
              </a:rPr>
              <a:t>aumentano</a:t>
            </a:r>
            <a:r>
              <a:rPr lang="en-US" sz="2400" b="1" dirty="0" smtClean="0">
                <a:solidFill>
                  <a:srgbClr val="800000"/>
                </a:solidFill>
              </a:rPr>
              <a:t> la </a:t>
            </a:r>
            <a:r>
              <a:rPr lang="en-US" sz="2400" b="1" dirty="0" err="1" smtClean="0">
                <a:solidFill>
                  <a:srgbClr val="800000"/>
                </a:solidFill>
              </a:rPr>
              <a:t>distanza</a:t>
            </a:r>
            <a:r>
              <a:rPr lang="en-US" sz="2400" b="1" dirty="0" smtClean="0">
                <a:solidFill>
                  <a:srgbClr val="800000"/>
                </a:solidFill>
              </a:rPr>
              <a:t> con la </a:t>
            </a:r>
            <a:r>
              <a:rPr lang="en-US" sz="2400" b="1" dirty="0" err="1" smtClean="0">
                <a:solidFill>
                  <a:srgbClr val="800000"/>
                </a:solidFill>
              </a:rPr>
              <a:t>società</a:t>
            </a:r>
            <a:endParaRPr lang="en-US" sz="2400" b="1" dirty="0" smtClean="0">
              <a:solidFill>
                <a:srgbClr val="800000"/>
              </a:solidFill>
            </a:endParaRPr>
          </a:p>
          <a:p>
            <a:pPr marL="431800" indent="-323850" algn="l">
              <a:spcAft>
                <a:spcPts val="1425"/>
              </a:spcAft>
              <a:buFont typeface="StarSymbol" charset="0"/>
              <a:buAutoNum type="arabicParen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400" dirty="0">
              <a:solidFill>
                <a:srgbClr val="800000"/>
              </a:solidFill>
            </a:endParaRPr>
          </a:p>
        </p:txBody>
      </p:sp>
      <p:sp>
        <p:nvSpPr>
          <p:cNvPr id="3" name="Segnaposto data 2"/>
          <p:cNvSpPr>
            <a:spLocks noGrp="1"/>
          </p:cNvSpPr>
          <p:nvPr>
            <p:ph type="dt" sz="half" idx="10"/>
          </p:nvPr>
        </p:nvSpPr>
        <p:spPr/>
        <p:txBody>
          <a:bodyPr/>
          <a:lstStyle/>
          <a:p>
            <a:r>
              <a:rPr lang="en-US" smtClean="0"/>
              <a:t>19/01/2017</a:t>
            </a:r>
            <a:endParaRPr lang="en-US" dirty="0"/>
          </a:p>
        </p:txBody>
      </p:sp>
      <p:sp>
        <p:nvSpPr>
          <p:cNvPr id="5" name="Segnaposto piè di pagina 4"/>
          <p:cNvSpPr>
            <a:spLocks noGrp="1"/>
          </p:cNvSpPr>
          <p:nvPr>
            <p:ph type="ftr" sz="quarter" idx="11"/>
          </p:nvPr>
        </p:nvSpPr>
        <p:spPr/>
        <p:txBody>
          <a:bodyPr/>
          <a:lstStyle/>
          <a:p>
            <a:r>
              <a:rPr lang="en-US" smtClean="0"/>
              <a:t>Alessia Bruni, Bologna</a:t>
            </a:r>
            <a:endParaRPr lang="en-US" dirty="0"/>
          </a:p>
        </p:txBody>
      </p:sp>
      <p:sp>
        <p:nvSpPr>
          <p:cNvPr id="4" name="Segnaposto numero diapositiva 5"/>
          <p:cNvSpPr>
            <a:spLocks noGrp="1"/>
          </p:cNvSpPr>
          <p:nvPr>
            <p:ph type="sldNum" sz="quarter" idx="12"/>
          </p:nvPr>
        </p:nvSpPr>
        <p:spPr/>
        <p:txBody>
          <a:bodyPr/>
          <a:lstStyle/>
          <a:p>
            <a:fld id="{4357394B-664B-0E40-9F9B-F10A77589299}" type="slidenum">
              <a:rPr lang="en-US"/>
              <a:pPr/>
              <a:t>18</a:t>
            </a:fld>
            <a:endParaRPr lang="en-US"/>
          </a:p>
        </p:txBody>
      </p:sp>
      <p:sp>
        <p:nvSpPr>
          <p:cNvPr id="6" name="Titolo 1"/>
          <p:cNvSpPr txBox="1">
            <a:spLocks/>
          </p:cNvSpPr>
          <p:nvPr/>
        </p:nvSpPr>
        <p:spPr>
          <a:xfrm>
            <a:off x="646111" y="45271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it-IT" sz="3600" dirty="0"/>
          </a:p>
        </p:txBody>
      </p:sp>
      <p:pic>
        <p:nvPicPr>
          <p:cNvPr id="10" name="Picture 12"/>
          <p:cNvPicPr>
            <a:picLocks noChangeAspect="1"/>
          </p:cNvPicPr>
          <p:nvPr/>
        </p:nvPicPr>
        <p:blipFill>
          <a:blip r:embed="rId2"/>
          <a:stretch>
            <a:fillRect/>
          </a:stretch>
        </p:blipFill>
        <p:spPr>
          <a:xfrm>
            <a:off x="9829800" y="2082819"/>
            <a:ext cx="2362200" cy="3195917"/>
          </a:xfrm>
          <a:prstGeom prst="rect">
            <a:avLst/>
          </a:prstGeom>
        </p:spPr>
      </p:pic>
    </p:spTree>
    <p:extLst>
      <p:ext uri="{BB962C8B-B14F-4D97-AF65-F5344CB8AC3E}">
        <p14:creationId xmlns:p14="http://schemas.microsoft.com/office/powerpoint/2010/main" val="394145908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idx="12"/>
          </p:nvPr>
        </p:nvSpPr>
        <p:spPr/>
        <p:txBody>
          <a:bodyPr/>
          <a:lstStyle/>
          <a:p>
            <a:fld id="{DDF5C57A-B36F-7B4D-9177-209664CBA92E}" type="slidenum">
              <a:rPr lang="en-US"/>
              <a:pPr/>
              <a:t>19</a:t>
            </a:fld>
            <a:endParaRPr lang="en-US"/>
          </a:p>
        </p:txBody>
      </p:sp>
      <p:sp>
        <p:nvSpPr>
          <p:cNvPr id="15361" name="Rectangle 1"/>
          <p:cNvSpPr>
            <a:spLocks noGrp="1" noChangeArrowheads="1"/>
          </p:cNvSpPr>
          <p:nvPr>
            <p:ph type="title"/>
          </p:nvPr>
        </p:nvSpPr>
        <p:spPr>
          <a:xfrm>
            <a:off x="608641" y="273629"/>
            <a:ext cx="9743899" cy="1144921"/>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dirty="0" smtClean="0">
                <a:solidFill>
                  <a:srgbClr val="99284C"/>
                </a:solidFill>
              </a:rPr>
              <a:t>Un </a:t>
            </a:r>
            <a:r>
              <a:rPr lang="en-US" b="1" dirty="0" err="1" smtClean="0">
                <a:solidFill>
                  <a:srgbClr val="99284C"/>
                </a:solidFill>
              </a:rPr>
              <a:t>problema</a:t>
            </a:r>
            <a:r>
              <a:rPr lang="en-US" b="1" dirty="0" smtClean="0">
                <a:solidFill>
                  <a:srgbClr val="99284C"/>
                </a:solidFill>
              </a:rPr>
              <a:t> </a:t>
            </a:r>
            <a:r>
              <a:rPr lang="en-US" b="1" dirty="0" err="1" smtClean="0">
                <a:solidFill>
                  <a:srgbClr val="99284C"/>
                </a:solidFill>
              </a:rPr>
              <a:t>delle</a:t>
            </a:r>
            <a:r>
              <a:rPr lang="en-US" b="1" dirty="0" smtClean="0">
                <a:solidFill>
                  <a:srgbClr val="99284C"/>
                </a:solidFill>
              </a:rPr>
              <a:t> </a:t>
            </a:r>
            <a:r>
              <a:rPr lang="en-US" b="1" dirty="0" err="1" smtClean="0">
                <a:solidFill>
                  <a:srgbClr val="99284C"/>
                </a:solidFill>
              </a:rPr>
              <a:t>donne</a:t>
            </a:r>
            <a:r>
              <a:rPr lang="en-US" b="1" dirty="0" smtClean="0">
                <a:solidFill>
                  <a:srgbClr val="99284C"/>
                </a:solidFill>
              </a:rPr>
              <a:t> o un </a:t>
            </a:r>
            <a:r>
              <a:rPr lang="en-US" b="1" dirty="0" err="1" smtClean="0">
                <a:solidFill>
                  <a:srgbClr val="99284C"/>
                </a:solidFill>
              </a:rPr>
              <a:t>problema</a:t>
            </a:r>
            <a:r>
              <a:rPr lang="en-US" b="1" dirty="0" smtClean="0">
                <a:solidFill>
                  <a:srgbClr val="99284C"/>
                </a:solidFill>
              </a:rPr>
              <a:t> </a:t>
            </a:r>
            <a:r>
              <a:rPr lang="en-US" b="1" dirty="0" err="1" smtClean="0">
                <a:solidFill>
                  <a:srgbClr val="99284C"/>
                </a:solidFill>
              </a:rPr>
              <a:t>della</a:t>
            </a:r>
            <a:r>
              <a:rPr lang="en-US" b="1" dirty="0" smtClean="0">
                <a:solidFill>
                  <a:srgbClr val="99284C"/>
                </a:solidFill>
              </a:rPr>
              <a:t> </a:t>
            </a:r>
            <a:r>
              <a:rPr lang="en-US" b="1" dirty="0" err="1" smtClean="0">
                <a:solidFill>
                  <a:srgbClr val="99284C"/>
                </a:solidFill>
              </a:rPr>
              <a:t>ricerca</a:t>
            </a:r>
            <a:r>
              <a:rPr lang="en-US" b="1" dirty="0" smtClean="0">
                <a:solidFill>
                  <a:srgbClr val="99284C"/>
                </a:solidFill>
              </a:rPr>
              <a:t>?</a:t>
            </a:r>
            <a:endParaRPr lang="en-US" b="1" dirty="0">
              <a:solidFill>
                <a:srgbClr val="99284C"/>
              </a:solidFill>
            </a:endParaRPr>
          </a:p>
        </p:txBody>
      </p:sp>
      <p:sp>
        <p:nvSpPr>
          <p:cNvPr id="15362" name="Rectangle 2"/>
          <p:cNvSpPr>
            <a:spLocks noGrp="1" noChangeArrowheads="1"/>
          </p:cNvSpPr>
          <p:nvPr>
            <p:ph type="body" idx="1"/>
          </p:nvPr>
        </p:nvSpPr>
        <p:spPr>
          <a:xfrm>
            <a:off x="608641" y="2010721"/>
            <a:ext cx="10970880" cy="4895074"/>
          </a:xfrm>
          <a:ln/>
        </p:spPr>
        <p:txBody>
          <a:bodyPr/>
          <a:lstStyle/>
          <a:p>
            <a:pPr marL="431800" indent="-323850">
              <a:buFont typeface="Times New Roman" charset="0"/>
              <a:buAutoNum type="romanU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dirty="0" smtClean="0"/>
              <a:t>Donne </a:t>
            </a:r>
            <a:r>
              <a:rPr lang="en-US" sz="2200" dirty="0" err="1" smtClean="0"/>
              <a:t>escluse</a:t>
            </a:r>
            <a:r>
              <a:rPr lang="en-US" sz="2200" dirty="0" smtClean="0"/>
              <a:t> </a:t>
            </a:r>
            <a:r>
              <a:rPr lang="en-US" sz="2200" dirty="0" err="1" smtClean="0"/>
              <a:t>dalla</a:t>
            </a:r>
            <a:r>
              <a:rPr lang="en-US" sz="2200" dirty="0" smtClean="0"/>
              <a:t> </a:t>
            </a:r>
            <a:r>
              <a:rPr lang="en-US" sz="2200" dirty="0" err="1" smtClean="0"/>
              <a:t>ricerca</a:t>
            </a:r>
            <a:r>
              <a:rPr lang="en-US" sz="2200" dirty="0" smtClean="0"/>
              <a:t>, </a:t>
            </a:r>
            <a:r>
              <a:rPr lang="en-US" sz="2200" dirty="0" err="1" smtClean="0"/>
              <a:t>soprattutto</a:t>
            </a:r>
            <a:r>
              <a:rPr lang="en-US" sz="2200" dirty="0" smtClean="0"/>
              <a:t> </a:t>
            </a:r>
            <a:r>
              <a:rPr lang="en-US" sz="2200" dirty="0" err="1" smtClean="0"/>
              <a:t>nelle</a:t>
            </a:r>
            <a:r>
              <a:rPr lang="en-US" sz="2200" dirty="0" smtClean="0"/>
              <a:t> </a:t>
            </a:r>
            <a:r>
              <a:rPr lang="en-US" sz="2200" dirty="0" err="1" smtClean="0"/>
              <a:t>scienze</a:t>
            </a:r>
            <a:r>
              <a:rPr lang="en-US" sz="2200" dirty="0" smtClean="0"/>
              <a:t> “hard”</a:t>
            </a:r>
          </a:p>
          <a:p>
            <a:pPr marL="431800" indent="-323850">
              <a:buFont typeface="Times New Roman" charset="0"/>
              <a:buAutoNum type="romanU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dirty="0" smtClean="0"/>
              <a:t>Donne </a:t>
            </a:r>
            <a:r>
              <a:rPr lang="en-US" sz="2200" dirty="0" err="1" smtClean="0"/>
              <a:t>escluse</a:t>
            </a:r>
            <a:r>
              <a:rPr lang="en-US" sz="2200" dirty="0" smtClean="0"/>
              <a:t> </a:t>
            </a:r>
            <a:r>
              <a:rPr lang="en-US" sz="2200" dirty="0" err="1" smtClean="0"/>
              <a:t>dalle</a:t>
            </a:r>
            <a:r>
              <a:rPr lang="en-US" sz="2200" dirty="0" smtClean="0"/>
              <a:t> </a:t>
            </a:r>
            <a:r>
              <a:rPr lang="en-US" sz="2200" dirty="0" err="1" smtClean="0"/>
              <a:t>posizioni</a:t>
            </a:r>
            <a:r>
              <a:rPr lang="en-US" sz="2200" dirty="0" smtClean="0"/>
              <a:t> di </a:t>
            </a:r>
            <a:r>
              <a:rPr lang="en-US" sz="2200" dirty="0" err="1" smtClean="0"/>
              <a:t>gestione</a:t>
            </a:r>
            <a:r>
              <a:rPr lang="en-US" sz="2200" dirty="0" smtClean="0"/>
              <a:t> </a:t>
            </a:r>
            <a:r>
              <a:rPr lang="en-US" sz="2200" dirty="0" err="1" smtClean="0"/>
              <a:t>delle</a:t>
            </a:r>
            <a:r>
              <a:rPr lang="en-US" sz="2200" dirty="0" smtClean="0"/>
              <a:t> </a:t>
            </a:r>
            <a:r>
              <a:rPr lang="en-US" sz="2200" dirty="0" err="1" smtClean="0"/>
              <a:t>scelte</a:t>
            </a:r>
            <a:r>
              <a:rPr lang="en-US" sz="2200" dirty="0" smtClean="0"/>
              <a:t> </a:t>
            </a:r>
            <a:r>
              <a:rPr lang="en-US" sz="2200" dirty="0" err="1" smtClean="0"/>
              <a:t>della</a:t>
            </a:r>
            <a:r>
              <a:rPr lang="en-US" sz="2200" dirty="0" smtClean="0"/>
              <a:t> </a:t>
            </a:r>
            <a:r>
              <a:rPr lang="en-US" sz="2200" dirty="0" err="1" smtClean="0"/>
              <a:t>ricerca</a:t>
            </a:r>
            <a:endParaRPr lang="en-US" sz="2200" dirty="0"/>
          </a:p>
          <a:p>
            <a:pPr marL="431800" indent="-323850">
              <a:buFont typeface="Times New Roman" charset="0"/>
              <a:buAutoNum type="romanU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b="1" dirty="0" smtClean="0">
                <a:solidFill>
                  <a:srgbClr val="3366FF"/>
                </a:solidFill>
              </a:rPr>
              <a:t>Donne </a:t>
            </a:r>
            <a:r>
              <a:rPr lang="en-US" sz="2200" b="1" dirty="0" err="1" smtClean="0">
                <a:solidFill>
                  <a:srgbClr val="3366FF"/>
                </a:solidFill>
              </a:rPr>
              <a:t>escluse</a:t>
            </a:r>
            <a:r>
              <a:rPr lang="en-US" sz="2200" b="1" dirty="0" smtClean="0">
                <a:solidFill>
                  <a:srgbClr val="3366FF"/>
                </a:solidFill>
              </a:rPr>
              <a:t> dal </a:t>
            </a:r>
            <a:r>
              <a:rPr lang="en-US" sz="2200" b="1" dirty="0" err="1" smtClean="0">
                <a:solidFill>
                  <a:srgbClr val="3366FF"/>
                </a:solidFill>
              </a:rPr>
              <a:t>contenuto</a:t>
            </a:r>
            <a:r>
              <a:rPr lang="en-US" sz="2200" b="1" dirty="0" smtClean="0">
                <a:solidFill>
                  <a:srgbClr val="3366FF"/>
                </a:solidFill>
              </a:rPr>
              <a:t> </a:t>
            </a:r>
            <a:r>
              <a:rPr lang="en-US" sz="2200" b="1" dirty="0" err="1" smtClean="0">
                <a:solidFill>
                  <a:srgbClr val="3366FF"/>
                </a:solidFill>
              </a:rPr>
              <a:t>della</a:t>
            </a:r>
            <a:r>
              <a:rPr lang="en-US" sz="2200" b="1" dirty="0" smtClean="0">
                <a:solidFill>
                  <a:srgbClr val="3366FF"/>
                </a:solidFill>
              </a:rPr>
              <a:t> </a:t>
            </a:r>
            <a:r>
              <a:rPr lang="en-US" sz="2200" b="1" dirty="0" err="1" smtClean="0">
                <a:solidFill>
                  <a:srgbClr val="3366FF"/>
                </a:solidFill>
              </a:rPr>
              <a:t>ricerca</a:t>
            </a:r>
            <a:r>
              <a:rPr lang="en-US" sz="2200" b="1" dirty="0" smtClean="0">
                <a:solidFill>
                  <a:srgbClr val="3366FF"/>
                </a:solidFill>
              </a:rPr>
              <a:t> e </a:t>
            </a:r>
            <a:r>
              <a:rPr lang="en-US" sz="2200" b="1" dirty="0" err="1" smtClean="0">
                <a:solidFill>
                  <a:srgbClr val="3366FF"/>
                </a:solidFill>
              </a:rPr>
              <a:t>innovazione</a:t>
            </a:r>
            <a:endParaRPr lang="en-US" sz="2200" b="1" dirty="0">
              <a:solidFill>
                <a:srgbClr val="3366FF"/>
              </a:solidFill>
            </a:endParaRPr>
          </a:p>
          <a:p>
            <a:pPr marL="431800" indent="-32385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200" dirty="0">
              <a:solidFill>
                <a:srgbClr val="3366FF"/>
              </a:solidFill>
            </a:endParaRPr>
          </a:p>
          <a:p>
            <a:pPr marL="431800" indent="-32385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dirty="0" err="1" smtClean="0"/>
              <a:t>Una</a:t>
            </a:r>
            <a:r>
              <a:rPr lang="en-US" sz="2200" dirty="0" smtClean="0"/>
              <a:t> </a:t>
            </a:r>
            <a:r>
              <a:rPr lang="en-US" sz="2200" dirty="0" err="1" smtClean="0"/>
              <a:t>scienza</a:t>
            </a:r>
            <a:r>
              <a:rPr lang="en-US" sz="2200" dirty="0" smtClean="0"/>
              <a:t>/</a:t>
            </a:r>
            <a:r>
              <a:rPr lang="en-US" sz="2200" dirty="0" err="1" smtClean="0"/>
              <a:t>innovazione</a:t>
            </a:r>
            <a:r>
              <a:rPr lang="en-US" sz="2200" dirty="0" smtClean="0"/>
              <a:t> </a:t>
            </a:r>
            <a:r>
              <a:rPr lang="en-US" sz="2200" dirty="0" err="1" smtClean="0"/>
              <a:t>che</a:t>
            </a:r>
            <a:r>
              <a:rPr lang="en-US" sz="2200" dirty="0" smtClean="0"/>
              <a:t> non da’ </a:t>
            </a:r>
            <a:r>
              <a:rPr lang="en-US" sz="2200" dirty="0" err="1" smtClean="0"/>
              <a:t>spazio</a:t>
            </a:r>
            <a:r>
              <a:rPr lang="en-US" sz="2200" dirty="0" smtClean="0"/>
              <a:t>/ non </a:t>
            </a:r>
            <a:r>
              <a:rPr lang="en-US" sz="2200" dirty="0" err="1" smtClean="0"/>
              <a:t>vede</a:t>
            </a:r>
            <a:r>
              <a:rPr lang="en-US" sz="2200" dirty="0" smtClean="0"/>
              <a:t> le </a:t>
            </a:r>
            <a:r>
              <a:rPr lang="en-US" sz="2200" dirty="0" err="1" smtClean="0"/>
              <a:t>donne</a:t>
            </a:r>
            <a:r>
              <a:rPr lang="en-US" sz="2200" dirty="0" smtClean="0"/>
              <a:t> e’ </a:t>
            </a:r>
            <a:r>
              <a:rPr lang="en-US" sz="2200" dirty="0" err="1" smtClean="0"/>
              <a:t>una</a:t>
            </a:r>
            <a:r>
              <a:rPr lang="en-US" sz="2200" dirty="0" smtClean="0"/>
              <a:t> </a:t>
            </a:r>
            <a:r>
              <a:rPr lang="en-US" sz="2200" dirty="0" err="1" smtClean="0"/>
              <a:t>scienza</a:t>
            </a:r>
            <a:r>
              <a:rPr lang="en-US" sz="2200" dirty="0" smtClean="0"/>
              <a:t> </a:t>
            </a:r>
            <a:r>
              <a:rPr lang="en-US" sz="2200" dirty="0" err="1" smtClean="0"/>
              <a:t>adeguata</a:t>
            </a:r>
            <a:r>
              <a:rPr lang="en-US" sz="2200" dirty="0" smtClean="0"/>
              <a:t>?</a:t>
            </a:r>
          </a:p>
          <a:p>
            <a:pPr marL="431800" indent="-32385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200" dirty="0" smtClean="0"/>
          </a:p>
          <a:p>
            <a:pPr marL="431800" indent="-32385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dirty="0" err="1" smtClean="0"/>
              <a:t>Una</a:t>
            </a:r>
            <a:r>
              <a:rPr lang="en-US" sz="2200" dirty="0" smtClean="0"/>
              <a:t> </a:t>
            </a:r>
            <a:r>
              <a:rPr lang="en-US" sz="2200" dirty="0" err="1" smtClean="0"/>
              <a:t>scienza</a:t>
            </a:r>
            <a:r>
              <a:rPr lang="en-US" sz="2200" dirty="0"/>
              <a:t> </a:t>
            </a:r>
            <a:r>
              <a:rPr lang="en-US" sz="2200" dirty="0" err="1" smtClean="0"/>
              <a:t>cieca</a:t>
            </a:r>
            <a:r>
              <a:rPr lang="en-US" sz="2200" dirty="0" smtClean="0"/>
              <a:t> al </a:t>
            </a:r>
            <a:r>
              <a:rPr lang="en-US" sz="2200" dirty="0" err="1" smtClean="0"/>
              <a:t>genere</a:t>
            </a:r>
            <a:r>
              <a:rPr lang="en-US" sz="2200" dirty="0" smtClean="0"/>
              <a:t>/</a:t>
            </a:r>
            <a:r>
              <a:rPr lang="en-US" sz="2200" dirty="0" err="1" smtClean="0"/>
              <a:t>sesso</a:t>
            </a:r>
            <a:r>
              <a:rPr lang="en-US" sz="2200" dirty="0" smtClean="0"/>
              <a:t> </a:t>
            </a:r>
            <a:r>
              <a:rPr lang="en-US" sz="2200" dirty="0" err="1" smtClean="0"/>
              <a:t>sarà</a:t>
            </a:r>
            <a:r>
              <a:rPr lang="en-US" sz="2200" dirty="0" smtClean="0"/>
              <a:t> ben </a:t>
            </a:r>
            <a:r>
              <a:rPr lang="en-US" sz="2200" dirty="0" err="1" smtClean="0"/>
              <a:t>accetta</a:t>
            </a:r>
            <a:r>
              <a:rPr lang="en-US" sz="2200" dirty="0" smtClean="0"/>
              <a:t> </a:t>
            </a:r>
            <a:r>
              <a:rPr lang="en-US" sz="2200" dirty="0" err="1" smtClean="0"/>
              <a:t>alla</a:t>
            </a:r>
            <a:r>
              <a:rPr lang="en-US" sz="2200" dirty="0" smtClean="0"/>
              <a:t> </a:t>
            </a:r>
            <a:r>
              <a:rPr lang="en-US" sz="2200" dirty="0" err="1" smtClean="0"/>
              <a:t>società</a:t>
            </a:r>
            <a:r>
              <a:rPr lang="en-US" sz="2200" dirty="0" smtClean="0"/>
              <a:t>?</a:t>
            </a:r>
          </a:p>
          <a:p>
            <a:pPr marL="431800" indent="-32385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200" dirty="0"/>
          </a:p>
          <a:p>
            <a:pPr marL="431800" indent="-323850">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dirty="0" smtClean="0"/>
              <a:t>=&gt; Quasi </a:t>
            </a:r>
            <a:r>
              <a:rPr lang="en-US" sz="2200" dirty="0" err="1" smtClean="0"/>
              <a:t>il</a:t>
            </a:r>
            <a:r>
              <a:rPr lang="en-US" sz="2200" dirty="0" smtClean="0"/>
              <a:t> 40% </a:t>
            </a:r>
            <a:r>
              <a:rPr lang="en-US" sz="2200" dirty="0" err="1" smtClean="0"/>
              <a:t>delle</a:t>
            </a:r>
            <a:r>
              <a:rPr lang="en-US" sz="2200" dirty="0" smtClean="0"/>
              <a:t> </a:t>
            </a:r>
            <a:r>
              <a:rPr lang="en-US" sz="2200" dirty="0" err="1" smtClean="0"/>
              <a:t>istituzioni</a:t>
            </a:r>
            <a:r>
              <a:rPr lang="en-US" sz="2200" dirty="0" smtClean="0"/>
              <a:t> </a:t>
            </a:r>
            <a:r>
              <a:rPr lang="en-US" sz="2200" dirty="0" err="1" smtClean="0"/>
              <a:t>scientifiche</a:t>
            </a:r>
            <a:r>
              <a:rPr lang="en-US" sz="2200" dirty="0" smtClean="0"/>
              <a:t> in Europa ha </a:t>
            </a:r>
            <a:r>
              <a:rPr lang="en-US" sz="2200" dirty="0" err="1" smtClean="0"/>
              <a:t>piani</a:t>
            </a:r>
            <a:r>
              <a:rPr lang="en-US" sz="2200" dirty="0" smtClean="0"/>
              <a:t> di </a:t>
            </a:r>
            <a:r>
              <a:rPr lang="en-US" sz="2200" dirty="0" err="1" smtClean="0"/>
              <a:t>strategia</a:t>
            </a:r>
            <a:r>
              <a:rPr lang="en-US" sz="2200" dirty="0" smtClean="0"/>
              <a:t> di </a:t>
            </a:r>
            <a:r>
              <a:rPr lang="en-US" sz="2200" dirty="0" err="1" smtClean="0"/>
              <a:t>genere</a:t>
            </a:r>
            <a:endParaRPr lang="en-US" sz="2200" dirty="0"/>
          </a:p>
          <a:p>
            <a:pPr marL="431800" indent="-32385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p>
          <a:p>
            <a:pPr marL="431800" indent="-323850">
              <a:buSzPct val="45000"/>
              <a:buFont typeface="Wingdings"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p>
        </p:txBody>
      </p:sp>
      <p:sp>
        <p:nvSpPr>
          <p:cNvPr id="2" name="Segnaposto data 1"/>
          <p:cNvSpPr>
            <a:spLocks noGrp="1"/>
          </p:cNvSpPr>
          <p:nvPr>
            <p:ph type="dt" sz="half" idx="10"/>
          </p:nvPr>
        </p:nvSpPr>
        <p:spPr/>
        <p:txBody>
          <a:bodyPr/>
          <a:lstStyle/>
          <a:p>
            <a:r>
              <a:rPr lang="en-US" smtClean="0"/>
              <a:t>19/01/2017</a:t>
            </a:r>
            <a:endParaRPr lang="en-US" dirty="0"/>
          </a:p>
        </p:txBody>
      </p:sp>
      <p:sp>
        <p:nvSpPr>
          <p:cNvPr id="3" name="Segnaposto piè di pagina 2"/>
          <p:cNvSpPr>
            <a:spLocks noGrp="1"/>
          </p:cNvSpPr>
          <p:nvPr>
            <p:ph type="ftr" sz="quarter" idx="11"/>
          </p:nvPr>
        </p:nvSpPr>
        <p:spPr/>
        <p:txBody>
          <a:bodyPr/>
          <a:lstStyle/>
          <a:p>
            <a:r>
              <a:rPr lang="en-US" smtClean="0"/>
              <a:t>Alessia Bruni, Bologna</a:t>
            </a:r>
            <a:endParaRPr lang="en-US" dirty="0"/>
          </a:p>
        </p:txBody>
      </p:sp>
    </p:spTree>
    <p:extLst>
      <p:ext uri="{BB962C8B-B14F-4D97-AF65-F5344CB8AC3E}">
        <p14:creationId xmlns:p14="http://schemas.microsoft.com/office/powerpoint/2010/main" val="17075234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rgbClr val="254061"/>
                </a:solidFill>
              </a:rPr>
              <a:t>Strategia</a:t>
            </a:r>
            <a:r>
              <a:rPr lang="en-US" sz="3200" dirty="0" smtClean="0">
                <a:solidFill>
                  <a:srgbClr val="254061"/>
                </a:solidFill>
              </a:rPr>
              <a:t> </a:t>
            </a:r>
            <a:r>
              <a:rPr lang="en-US" sz="3200" dirty="0" err="1" smtClean="0">
                <a:solidFill>
                  <a:srgbClr val="254061"/>
                </a:solidFill>
              </a:rPr>
              <a:t>europea</a:t>
            </a:r>
            <a:r>
              <a:rPr lang="en-US" sz="3200" dirty="0" smtClean="0">
                <a:solidFill>
                  <a:srgbClr val="254061"/>
                </a:solidFill>
              </a:rPr>
              <a:t> per la </a:t>
            </a:r>
            <a:r>
              <a:rPr lang="en-US" sz="3200" dirty="0" err="1" smtClean="0">
                <a:solidFill>
                  <a:srgbClr val="254061"/>
                </a:solidFill>
              </a:rPr>
              <a:t>ricerca</a:t>
            </a:r>
            <a:r>
              <a:rPr lang="en-US" sz="3200" dirty="0" smtClean="0">
                <a:solidFill>
                  <a:srgbClr val="254061"/>
                </a:solidFill>
              </a:rPr>
              <a:t> </a:t>
            </a:r>
            <a:endParaRPr lang="en-US" sz="3200" dirty="0">
              <a:solidFill>
                <a:srgbClr val="254061"/>
              </a:solidFill>
            </a:endParaRPr>
          </a:p>
        </p:txBody>
      </p:sp>
      <p:sp>
        <p:nvSpPr>
          <p:cNvPr id="3" name="Content Placeholder 2"/>
          <p:cNvSpPr>
            <a:spLocks noGrp="1"/>
          </p:cNvSpPr>
          <p:nvPr>
            <p:ph sz="half" idx="1"/>
          </p:nvPr>
        </p:nvSpPr>
        <p:spPr>
          <a:xfrm>
            <a:off x="423333" y="1063417"/>
            <a:ext cx="6400799" cy="5192922"/>
          </a:xfrm>
        </p:spPr>
        <p:txBody>
          <a:bodyPr>
            <a:noAutofit/>
          </a:bodyPr>
          <a:lstStyle/>
          <a:p>
            <a:r>
              <a:rPr lang="it-IT" dirty="0" smtClean="0">
                <a:solidFill>
                  <a:srgbClr val="800000"/>
                </a:solidFill>
              </a:rPr>
              <a:t>2000-2010 Strategia di Lisbona:  </a:t>
            </a:r>
          </a:p>
          <a:p>
            <a:r>
              <a:rPr lang="it-IT" dirty="0" smtClean="0">
                <a:solidFill>
                  <a:srgbClr val="800000"/>
                </a:solidFill>
              </a:rPr>
              <a:t>Consiglio dell’Unione Europea fissa l’obiettivo di  sviluppare l’economia europea basandola sull’innovazione e la conoscenza</a:t>
            </a:r>
          </a:p>
          <a:p>
            <a:endParaRPr lang="it-IT" dirty="0" smtClean="0"/>
          </a:p>
          <a:p>
            <a:r>
              <a:rPr lang="en-US" dirty="0" err="1" smtClean="0">
                <a:solidFill>
                  <a:srgbClr val="008000"/>
                </a:solidFill>
              </a:rPr>
              <a:t>Carta</a:t>
            </a:r>
            <a:r>
              <a:rPr lang="en-US" dirty="0" smtClean="0">
                <a:solidFill>
                  <a:srgbClr val="008000"/>
                </a:solidFill>
              </a:rPr>
              <a:t> </a:t>
            </a:r>
            <a:r>
              <a:rPr lang="en-US" dirty="0" err="1" smtClean="0">
                <a:solidFill>
                  <a:srgbClr val="008000"/>
                </a:solidFill>
              </a:rPr>
              <a:t>europea</a:t>
            </a:r>
            <a:r>
              <a:rPr lang="en-US" dirty="0" smtClean="0">
                <a:solidFill>
                  <a:srgbClr val="008000"/>
                </a:solidFill>
              </a:rPr>
              <a:t> </a:t>
            </a:r>
            <a:r>
              <a:rPr lang="en-US" dirty="0" err="1" smtClean="0">
                <a:solidFill>
                  <a:srgbClr val="008000"/>
                </a:solidFill>
              </a:rPr>
              <a:t>dei</a:t>
            </a:r>
            <a:r>
              <a:rPr lang="en-US" dirty="0" smtClean="0">
                <a:solidFill>
                  <a:srgbClr val="008000"/>
                </a:solidFill>
              </a:rPr>
              <a:t> </a:t>
            </a:r>
            <a:r>
              <a:rPr lang="en-US" dirty="0" err="1" smtClean="0">
                <a:solidFill>
                  <a:srgbClr val="008000"/>
                </a:solidFill>
              </a:rPr>
              <a:t>ricercatori</a:t>
            </a:r>
            <a:r>
              <a:rPr lang="en-US" dirty="0" smtClean="0">
                <a:solidFill>
                  <a:srgbClr val="008000"/>
                </a:solidFill>
              </a:rPr>
              <a:t> (EC 2005)</a:t>
            </a:r>
          </a:p>
          <a:p>
            <a:r>
              <a:rPr lang="en-US" dirty="0" err="1" smtClean="0"/>
              <a:t>Premessa</a:t>
            </a:r>
            <a:r>
              <a:rPr lang="en-US" dirty="0" smtClean="0"/>
              <a:t> (9pg)  </a:t>
            </a:r>
            <a:r>
              <a:rPr lang="en-US" dirty="0" err="1" smtClean="0"/>
              <a:t>Carta</a:t>
            </a:r>
            <a:r>
              <a:rPr lang="en-US" dirty="0" smtClean="0"/>
              <a:t> </a:t>
            </a:r>
            <a:r>
              <a:rPr lang="en-US" dirty="0" err="1" smtClean="0"/>
              <a:t>europea</a:t>
            </a:r>
            <a:r>
              <a:rPr lang="en-US" dirty="0" smtClean="0"/>
              <a:t> </a:t>
            </a:r>
            <a:r>
              <a:rPr lang="en-US" dirty="0" err="1" smtClean="0"/>
              <a:t>dei</a:t>
            </a:r>
            <a:r>
              <a:rPr lang="en-US" dirty="0" smtClean="0"/>
              <a:t> </a:t>
            </a:r>
            <a:r>
              <a:rPr lang="en-US" dirty="0" err="1" smtClean="0"/>
              <a:t>ricercatori</a:t>
            </a:r>
            <a:r>
              <a:rPr lang="en-US" dirty="0" smtClean="0"/>
              <a:t> (14 </a:t>
            </a:r>
            <a:r>
              <a:rPr lang="en-US" dirty="0" err="1" smtClean="0"/>
              <a:t>pg</a:t>
            </a:r>
            <a:r>
              <a:rPr lang="en-US" dirty="0" smtClean="0"/>
              <a:t>) </a:t>
            </a:r>
            <a:r>
              <a:rPr lang="en-US" dirty="0" err="1" smtClean="0"/>
              <a:t>Codice</a:t>
            </a:r>
            <a:r>
              <a:rPr lang="en-US" dirty="0" smtClean="0"/>
              <a:t> di </a:t>
            </a:r>
            <a:r>
              <a:rPr lang="en-US" dirty="0" err="1" smtClean="0"/>
              <a:t>condotta</a:t>
            </a:r>
            <a:r>
              <a:rPr lang="en-US" dirty="0" smtClean="0"/>
              <a:t> per </a:t>
            </a:r>
            <a:r>
              <a:rPr lang="en-US" dirty="0" err="1" smtClean="0"/>
              <a:t>l’assunzione</a:t>
            </a:r>
            <a:r>
              <a:rPr lang="en-US" dirty="0" smtClean="0"/>
              <a:t> </a:t>
            </a:r>
            <a:r>
              <a:rPr lang="en-US" dirty="0" err="1" smtClean="0"/>
              <a:t>dei</a:t>
            </a:r>
            <a:r>
              <a:rPr lang="en-US" dirty="0" smtClean="0"/>
              <a:t> </a:t>
            </a:r>
            <a:r>
              <a:rPr lang="en-US" dirty="0" err="1" smtClean="0"/>
              <a:t>ricercatori</a:t>
            </a:r>
            <a:r>
              <a:rPr lang="en-US" dirty="0" smtClean="0"/>
              <a:t> (4 </a:t>
            </a:r>
            <a:r>
              <a:rPr lang="en-US" dirty="0" err="1" smtClean="0"/>
              <a:t>pg</a:t>
            </a:r>
            <a:r>
              <a:rPr lang="en-US" dirty="0" smtClean="0"/>
              <a:t>)</a:t>
            </a:r>
          </a:p>
          <a:p>
            <a:r>
              <a:rPr lang="en-US" dirty="0" err="1" smtClean="0"/>
              <a:t>Enunciazione</a:t>
            </a:r>
            <a:r>
              <a:rPr lang="en-US" dirty="0" smtClean="0"/>
              <a:t> di 31 </a:t>
            </a:r>
            <a:r>
              <a:rPr lang="en-US" dirty="0" err="1" smtClean="0"/>
              <a:t>principi</a:t>
            </a:r>
            <a:r>
              <a:rPr lang="en-US" dirty="0" smtClean="0"/>
              <a:t>: </a:t>
            </a:r>
            <a:r>
              <a:rPr lang="en-US" dirty="0" err="1" smtClean="0"/>
              <a:t>libertà</a:t>
            </a:r>
            <a:r>
              <a:rPr lang="en-US" dirty="0" smtClean="0"/>
              <a:t> </a:t>
            </a:r>
            <a:r>
              <a:rPr lang="en-US" dirty="0" err="1" smtClean="0"/>
              <a:t>della</a:t>
            </a:r>
            <a:r>
              <a:rPr lang="en-US" dirty="0" smtClean="0"/>
              <a:t> </a:t>
            </a:r>
            <a:r>
              <a:rPr lang="en-US" dirty="0" err="1" smtClean="0"/>
              <a:t>ricerca</a:t>
            </a:r>
            <a:r>
              <a:rPr lang="en-US" dirty="0" smtClean="0"/>
              <a:t>, </a:t>
            </a:r>
            <a:r>
              <a:rPr lang="en-US" dirty="0" err="1" smtClean="0"/>
              <a:t>etica</a:t>
            </a:r>
            <a:r>
              <a:rPr lang="en-US" dirty="0" smtClean="0"/>
              <a:t> del </a:t>
            </a:r>
            <a:r>
              <a:rPr lang="en-US" dirty="0" err="1" smtClean="0"/>
              <a:t>ricercatore</a:t>
            </a:r>
            <a:r>
              <a:rPr lang="en-US" dirty="0" smtClean="0"/>
              <a:t>, </a:t>
            </a:r>
            <a:r>
              <a:rPr lang="en-US" dirty="0" err="1" smtClean="0"/>
              <a:t>criteri</a:t>
            </a:r>
            <a:r>
              <a:rPr lang="en-US" dirty="0" smtClean="0"/>
              <a:t> di </a:t>
            </a:r>
            <a:r>
              <a:rPr lang="en-US" dirty="0" err="1" smtClean="0"/>
              <a:t>valutazione</a:t>
            </a:r>
            <a:r>
              <a:rPr lang="en-US" dirty="0" smtClean="0"/>
              <a:t>, </a:t>
            </a:r>
            <a:r>
              <a:rPr lang="en-US" dirty="0" err="1" smtClean="0"/>
              <a:t>valorizzazione</a:t>
            </a:r>
            <a:r>
              <a:rPr lang="en-US" dirty="0" smtClean="0"/>
              <a:t> </a:t>
            </a:r>
            <a:r>
              <a:rPr lang="en-US" dirty="0" err="1" smtClean="0"/>
              <a:t>della</a:t>
            </a:r>
            <a:r>
              <a:rPr lang="en-US" dirty="0" smtClean="0"/>
              <a:t> </a:t>
            </a:r>
            <a:r>
              <a:rPr lang="en-US" dirty="0" err="1" smtClean="0"/>
              <a:t>mobilità</a:t>
            </a:r>
            <a:r>
              <a:rPr lang="en-US" dirty="0" smtClean="0"/>
              <a:t>…</a:t>
            </a:r>
          </a:p>
          <a:p>
            <a:endParaRPr lang="en-US" dirty="0" smtClean="0"/>
          </a:p>
          <a:p>
            <a:r>
              <a:rPr lang="en-US" dirty="0" err="1" smtClean="0"/>
              <a:t>Ratificata</a:t>
            </a:r>
            <a:r>
              <a:rPr lang="en-US" dirty="0" smtClean="0"/>
              <a:t> </a:t>
            </a:r>
            <a:r>
              <a:rPr lang="en-US" dirty="0" err="1" smtClean="0"/>
              <a:t>anni</a:t>
            </a:r>
            <a:r>
              <a:rPr lang="en-US" dirty="0" smtClean="0"/>
              <a:t> </a:t>
            </a:r>
            <a:r>
              <a:rPr lang="en-US" dirty="0" err="1" smtClean="0"/>
              <a:t>fa</a:t>
            </a:r>
            <a:r>
              <a:rPr lang="en-US" dirty="0" smtClean="0"/>
              <a:t> da INFN, </a:t>
            </a:r>
            <a:r>
              <a:rPr lang="en-US" dirty="0" err="1" smtClean="0"/>
              <a:t>ora</a:t>
            </a:r>
            <a:r>
              <a:rPr lang="en-US" dirty="0" smtClean="0"/>
              <a:t> </a:t>
            </a:r>
            <a:r>
              <a:rPr lang="en-US" dirty="0" err="1" smtClean="0"/>
              <a:t>è</a:t>
            </a:r>
            <a:r>
              <a:rPr lang="en-US" dirty="0" smtClean="0"/>
              <a:t> </a:t>
            </a:r>
            <a:r>
              <a:rPr lang="en-US" dirty="0" err="1" smtClean="0"/>
              <a:t>legge</a:t>
            </a:r>
            <a:endParaRPr lang="en-US" dirty="0" smtClean="0"/>
          </a:p>
        </p:txBody>
      </p:sp>
      <p:pic>
        <p:nvPicPr>
          <p:cNvPr id="5" name="Picture 4"/>
          <p:cNvPicPr>
            <a:picLocks noChangeAspect="1"/>
          </p:cNvPicPr>
          <p:nvPr/>
        </p:nvPicPr>
        <p:blipFill>
          <a:blip r:embed="rId3"/>
          <a:stretch>
            <a:fillRect/>
          </a:stretch>
        </p:blipFill>
        <p:spPr>
          <a:xfrm>
            <a:off x="7095047" y="1853248"/>
            <a:ext cx="3403600" cy="4394200"/>
          </a:xfrm>
          <a:prstGeom prst="rect">
            <a:avLst/>
          </a:prstGeom>
        </p:spPr>
      </p:pic>
      <p:sp>
        <p:nvSpPr>
          <p:cNvPr id="6" name="Segnaposto data 5"/>
          <p:cNvSpPr>
            <a:spLocks noGrp="1"/>
          </p:cNvSpPr>
          <p:nvPr>
            <p:ph type="dt" sz="half" idx="10"/>
          </p:nvPr>
        </p:nvSpPr>
        <p:spPr/>
        <p:txBody>
          <a:bodyPr/>
          <a:lstStyle/>
          <a:p>
            <a:r>
              <a:rPr lang="en-US" smtClean="0"/>
              <a:t>19/01/2017</a:t>
            </a:r>
            <a:endParaRPr lang="en-US" dirty="0"/>
          </a:p>
        </p:txBody>
      </p:sp>
      <p:sp>
        <p:nvSpPr>
          <p:cNvPr id="7" name="Segnaposto piè di pagina 6"/>
          <p:cNvSpPr>
            <a:spLocks noGrp="1"/>
          </p:cNvSpPr>
          <p:nvPr>
            <p:ph type="ftr" sz="quarter" idx="11"/>
          </p:nvPr>
        </p:nvSpPr>
        <p:spPr/>
        <p:txBody>
          <a:bodyPr/>
          <a:lstStyle/>
          <a:p>
            <a:r>
              <a:rPr lang="en-US" smtClean="0"/>
              <a:t>Alessia Bruni, Bologna</a:t>
            </a:r>
            <a:endParaRPr lang="en-US" dirty="0"/>
          </a:p>
        </p:txBody>
      </p:sp>
      <p:sp>
        <p:nvSpPr>
          <p:cNvPr id="8" name="Segnaposto numero diapositiva 7"/>
          <p:cNvSpPr>
            <a:spLocks noGrp="1"/>
          </p:cNvSpPr>
          <p:nvPr>
            <p:ph type="sldNum" sz="quarter" idx="12"/>
          </p:nvPr>
        </p:nvSpPr>
        <p:spPr/>
        <p:txBody>
          <a:bodyPr/>
          <a:lstStyle/>
          <a:p>
            <a:fld id="{D57F1E4F-1CFF-5643-939E-02111984F565}" type="slidenum">
              <a:rPr lang="en-US" smtClean="0"/>
              <a:t>2</a:t>
            </a:fld>
            <a:endParaRPr lang="en-US" dirty="0"/>
          </a:p>
        </p:txBody>
      </p:sp>
      <p:sp>
        <p:nvSpPr>
          <p:cNvPr id="4" name="CasellaDiTesto 3"/>
          <p:cNvSpPr txBox="1"/>
          <p:nvPr/>
        </p:nvSpPr>
        <p:spPr>
          <a:xfrm>
            <a:off x="646111" y="6256339"/>
            <a:ext cx="8354308" cy="369332"/>
          </a:xfrm>
          <a:prstGeom prst="rect">
            <a:avLst/>
          </a:prstGeom>
          <a:noFill/>
        </p:spPr>
        <p:txBody>
          <a:bodyPr wrap="none" rtlCol="0">
            <a:spAutoFit/>
          </a:bodyPr>
          <a:lstStyle/>
          <a:p>
            <a:r>
              <a:rPr lang="it-IT" dirty="0" err="1"/>
              <a:t>https</a:t>
            </a:r>
            <a:r>
              <a:rPr lang="it-IT" dirty="0"/>
              <a:t>://</a:t>
            </a:r>
            <a:r>
              <a:rPr lang="it-IT" dirty="0" err="1"/>
              <a:t>web.infn.it</a:t>
            </a:r>
            <a:r>
              <a:rPr lang="it-IT" dirty="0"/>
              <a:t>/CUG/images/</a:t>
            </a:r>
            <a:r>
              <a:rPr lang="it-IT" dirty="0" err="1"/>
              <a:t>alfresco</a:t>
            </a:r>
            <a:r>
              <a:rPr lang="it-IT" dirty="0"/>
              <a:t>/Risorse/EC/</a:t>
            </a:r>
            <a:r>
              <a:rPr lang="it-IT" dirty="0" err="1"/>
              <a:t>carta_ricercatori.pdf</a:t>
            </a:r>
            <a:endParaRPr lang="it-IT" dirty="0"/>
          </a:p>
        </p:txBody>
      </p:sp>
    </p:spTree>
    <p:extLst>
      <p:ext uri="{BB962C8B-B14F-4D97-AF65-F5344CB8AC3E}">
        <p14:creationId xmlns:p14="http://schemas.microsoft.com/office/powerpoint/2010/main" val="35995093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800" b="1" dirty="0" smtClean="0"/>
              <a:t>Le quote azzurre del 1938, il 90% </a:t>
            </a:r>
            <a:br>
              <a:rPr lang="it-IT" sz="1800" b="1" dirty="0" smtClean="0"/>
            </a:br>
            <a:r>
              <a:rPr lang="it-IT" sz="1800" b="1" dirty="0" smtClean="0"/>
              <a:t/>
            </a:r>
            <a:br>
              <a:rPr lang="it-IT" sz="1800" b="1" dirty="0" smtClean="0"/>
            </a:br>
            <a:r>
              <a:rPr lang="it-IT" sz="1800" b="1" dirty="0" smtClean="0"/>
              <a:t>REGIO </a:t>
            </a:r>
            <a:r>
              <a:rPr lang="it-IT" sz="1800" b="1" dirty="0"/>
              <a:t>DECRETO LEGGE 5 settembre 1938 - XVI - n.1514 </a:t>
            </a:r>
            <a:r>
              <a:rPr lang="it-IT" sz="1800" dirty="0"/>
              <a:t/>
            </a:r>
            <a:br>
              <a:rPr lang="it-IT" sz="1800" dirty="0"/>
            </a:br>
            <a:r>
              <a:rPr lang="it-IT" sz="1800" i="1" dirty="0"/>
              <a:t>	</a:t>
            </a:r>
            <a:r>
              <a:rPr lang="it-IT" sz="1800" b="1" i="1" dirty="0"/>
              <a:t>Disciplina dell’assunzione di personale femminile agli impieghi pubblici e privati.</a:t>
            </a:r>
            <a:r>
              <a:rPr lang="it-IT" sz="1800" dirty="0"/>
              <a:t/>
            </a:r>
            <a:br>
              <a:rPr lang="it-IT" sz="1800" dirty="0"/>
            </a:br>
            <a:endParaRPr lang="it-IT" sz="1800" dirty="0"/>
          </a:p>
        </p:txBody>
      </p:sp>
      <p:sp>
        <p:nvSpPr>
          <p:cNvPr id="3" name="Segnaposto contenuto 2"/>
          <p:cNvSpPr>
            <a:spLocks noGrp="1"/>
          </p:cNvSpPr>
          <p:nvPr>
            <p:ph idx="1"/>
          </p:nvPr>
        </p:nvSpPr>
        <p:spPr/>
        <p:txBody>
          <a:bodyPr>
            <a:normAutofit lnSpcReduction="10000"/>
          </a:bodyPr>
          <a:lstStyle/>
          <a:p>
            <a:r>
              <a:rPr lang="it-IT" dirty="0"/>
              <a:t>Art. </a:t>
            </a:r>
            <a:r>
              <a:rPr lang="it-IT" dirty="0" smtClean="0"/>
              <a:t>1</a:t>
            </a:r>
            <a:endParaRPr lang="it-IT" dirty="0"/>
          </a:p>
          <a:p>
            <a:r>
              <a:rPr lang="it-IT" b="1" dirty="0">
                <a:solidFill>
                  <a:srgbClr val="800000"/>
                </a:solidFill>
              </a:rPr>
              <a:t>L’assunzione delle donne agli impieghi</a:t>
            </a:r>
            <a:r>
              <a:rPr lang="it-IT" dirty="0"/>
              <a:t> presso le Amministrazioni dello Stato e degli altri Enti od Istituti pubblici, ai quali esse sono ammesse in base alle disposizioni in vigore nonché agli impieghi privati, </a:t>
            </a:r>
            <a:r>
              <a:rPr lang="it-IT" b="1" dirty="0">
                <a:solidFill>
                  <a:srgbClr val="800000"/>
                </a:solidFill>
              </a:rPr>
              <a:t>è limitata alla proporzione massima del dieci per cento del numero dei posti</a:t>
            </a:r>
            <a:r>
              <a:rPr lang="it-IT" dirty="0"/>
              <a:t>. E’ riservata alle pubbliche Amministrazioni la facoltà di stabilire una percentuale minore nei bandi di concorso per nomine ad impieghi</a:t>
            </a:r>
            <a:r>
              <a:rPr lang="it-IT" dirty="0" smtClean="0"/>
              <a:t>.</a:t>
            </a:r>
            <a:endParaRPr lang="it-IT" dirty="0"/>
          </a:p>
          <a:p>
            <a:r>
              <a:rPr lang="it-IT" dirty="0"/>
              <a:t>Le pubbliche Amministrazioni e le aziende private che abbiano meno di dieci impiegati, non possono assumere alcuna donna quale impiegata. E’ fatta eccezione nei riguardi nelle aziende private per le parenti od affini sino al quarto grado del titolare dell’azienda.</a:t>
            </a:r>
          </a:p>
        </p:txBody>
      </p:sp>
      <p:sp>
        <p:nvSpPr>
          <p:cNvPr id="4" name="Segnaposto data 3"/>
          <p:cNvSpPr>
            <a:spLocks noGrp="1"/>
          </p:cNvSpPr>
          <p:nvPr>
            <p:ph type="dt" sz="half" idx="10"/>
          </p:nvPr>
        </p:nvSpPr>
        <p:spPr/>
        <p:txBody>
          <a:bodyPr/>
          <a:lstStyle/>
          <a:p>
            <a:r>
              <a:rPr lang="en-US" smtClean="0"/>
              <a:t>19/01/2017</a:t>
            </a:r>
            <a:endParaRPr lang="en-US" dirty="0"/>
          </a:p>
        </p:txBody>
      </p:sp>
      <p:sp>
        <p:nvSpPr>
          <p:cNvPr id="5" name="Segnaposto piè di pagina 4"/>
          <p:cNvSpPr>
            <a:spLocks noGrp="1"/>
          </p:cNvSpPr>
          <p:nvPr>
            <p:ph type="ftr" sz="quarter" idx="11"/>
          </p:nvPr>
        </p:nvSpPr>
        <p:spPr/>
        <p:txBody>
          <a:bodyPr/>
          <a:lstStyle/>
          <a:p>
            <a:r>
              <a:rPr lang="en-US" smtClean="0"/>
              <a:t>Alessia Bruni, Bologna</a:t>
            </a:r>
            <a:endParaRPr lang="en-US" dirty="0"/>
          </a:p>
        </p:txBody>
      </p:sp>
      <p:sp>
        <p:nvSpPr>
          <p:cNvPr id="6" name="Segnaposto numero diapositiva 5"/>
          <p:cNvSpPr>
            <a:spLocks noGrp="1"/>
          </p:cNvSpPr>
          <p:nvPr>
            <p:ph type="sldNum" sz="quarter" idx="12"/>
          </p:nvPr>
        </p:nvSpPr>
        <p:spPr/>
        <p:txBody>
          <a:bodyPr/>
          <a:lstStyle/>
          <a:p>
            <a:fld id="{D57F1E4F-1CFF-5643-939E-02111984F565}" type="slidenum">
              <a:rPr lang="en-US" smtClean="0"/>
              <a:t>20</a:t>
            </a:fld>
            <a:endParaRPr lang="en-US" dirty="0"/>
          </a:p>
        </p:txBody>
      </p:sp>
      <p:sp>
        <p:nvSpPr>
          <p:cNvPr id="7" name="CasellaDiTesto 6"/>
          <p:cNvSpPr txBox="1"/>
          <p:nvPr/>
        </p:nvSpPr>
        <p:spPr>
          <a:xfrm>
            <a:off x="646111" y="6265341"/>
            <a:ext cx="8266618" cy="369332"/>
          </a:xfrm>
          <a:prstGeom prst="rect">
            <a:avLst/>
          </a:prstGeom>
          <a:noFill/>
        </p:spPr>
        <p:txBody>
          <a:bodyPr wrap="none" rtlCol="0">
            <a:spAutoFit/>
          </a:bodyPr>
          <a:lstStyle/>
          <a:p>
            <a:r>
              <a:rPr lang="it-IT" dirty="0" smtClean="0"/>
              <a:t>Testi delle leggi a http</a:t>
            </a:r>
            <a:r>
              <a:rPr lang="it-IT" dirty="0"/>
              <a:t>://</a:t>
            </a:r>
            <a:r>
              <a:rPr lang="it-IT" dirty="0" err="1"/>
              <a:t>www.bibliolab.it</a:t>
            </a:r>
            <a:r>
              <a:rPr lang="it-IT" dirty="0"/>
              <a:t>/</a:t>
            </a:r>
            <a:r>
              <a:rPr lang="it-IT" dirty="0" err="1"/>
              <a:t>donne_web</a:t>
            </a:r>
            <a:r>
              <a:rPr lang="it-IT" dirty="0"/>
              <a:t>/crono_lavoro1.htm</a:t>
            </a:r>
          </a:p>
        </p:txBody>
      </p:sp>
    </p:spTree>
    <p:extLst>
      <p:ext uri="{BB962C8B-B14F-4D97-AF65-F5344CB8AC3E}">
        <p14:creationId xmlns:p14="http://schemas.microsoft.com/office/powerpoint/2010/main" val="51087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p:cNvSpPr>
            <a:spLocks noGrp="1"/>
          </p:cNvSpPr>
          <p:nvPr>
            <p:ph idx="1"/>
          </p:nvPr>
        </p:nvSpPr>
        <p:spPr>
          <a:xfrm>
            <a:off x="5016659" y="575734"/>
            <a:ext cx="5033193" cy="5672666"/>
          </a:xfrm>
        </p:spPr>
        <p:txBody>
          <a:bodyPr>
            <a:normAutofit fontScale="92500" lnSpcReduction="10000"/>
          </a:bodyPr>
          <a:lstStyle/>
          <a:p>
            <a:r>
              <a:rPr lang="it-IT" dirty="0" smtClean="0"/>
              <a:t>Innovazione   </a:t>
            </a:r>
            <a:r>
              <a:rPr lang="it-IT" dirty="0"/>
              <a:t>e   conoscenza   </a:t>
            </a:r>
            <a:r>
              <a:rPr lang="it-IT" dirty="0" smtClean="0"/>
              <a:t>richiedono   </a:t>
            </a:r>
            <a:r>
              <a:rPr lang="it-IT" dirty="0"/>
              <a:t>persone   </a:t>
            </a:r>
            <a:r>
              <a:rPr lang="it-IT" dirty="0" smtClean="0"/>
              <a:t>qualificate. </a:t>
            </a:r>
          </a:p>
          <a:p>
            <a:r>
              <a:rPr lang="it-IT" dirty="0"/>
              <a:t>NB: Numero dei ricercatori in Italia, a parità di popolazione, </a:t>
            </a:r>
            <a:r>
              <a:rPr lang="it-IT" dirty="0" err="1"/>
              <a:t>e’</a:t>
            </a:r>
            <a:r>
              <a:rPr lang="it-IT" dirty="0"/>
              <a:t> un decimo rispetto al Giappone ! </a:t>
            </a:r>
          </a:p>
          <a:p>
            <a:endParaRPr lang="it-IT" dirty="0" smtClean="0"/>
          </a:p>
          <a:p>
            <a:r>
              <a:rPr lang="it-IT" dirty="0" smtClean="0"/>
              <a:t>Dove trovare ricercatori? </a:t>
            </a:r>
          </a:p>
          <a:p>
            <a:endParaRPr lang="it-IT" dirty="0" smtClean="0"/>
          </a:p>
          <a:p>
            <a:r>
              <a:rPr lang="it-IT" dirty="0" smtClean="0"/>
              <a:t>L’Europa che cerca ricercatori deve valorizzare il lavoro e la carriera delle donne e dei giovani</a:t>
            </a:r>
          </a:p>
          <a:p>
            <a:endParaRPr lang="it-IT" dirty="0" smtClean="0"/>
          </a:p>
          <a:p>
            <a:r>
              <a:rPr lang="it-IT" sz="3000" dirty="0" smtClean="0">
                <a:solidFill>
                  <a:srgbClr val="008000"/>
                </a:solidFill>
              </a:rPr>
              <a:t>=&gt; attenzione a donne e giovani diventa il problema della ricerca europea</a:t>
            </a:r>
            <a:r>
              <a:rPr lang="it-IT" dirty="0" smtClean="0"/>
              <a:t> </a:t>
            </a:r>
            <a:endParaRPr lang="it-IT" dirty="0"/>
          </a:p>
        </p:txBody>
      </p:sp>
      <p:sp>
        <p:nvSpPr>
          <p:cNvPr id="4" name="Segnaposto data 3"/>
          <p:cNvSpPr>
            <a:spLocks noGrp="1"/>
          </p:cNvSpPr>
          <p:nvPr>
            <p:ph type="dt" sz="half" idx="10"/>
          </p:nvPr>
        </p:nvSpPr>
        <p:spPr/>
        <p:txBody>
          <a:bodyPr/>
          <a:lstStyle/>
          <a:p>
            <a:r>
              <a:rPr lang="en-US" smtClean="0"/>
              <a:t>19/01/2017</a:t>
            </a:r>
            <a:endParaRPr lang="en-US" dirty="0"/>
          </a:p>
        </p:txBody>
      </p:sp>
      <p:sp>
        <p:nvSpPr>
          <p:cNvPr id="5" name="Segnaposto piè di pagina 4"/>
          <p:cNvSpPr>
            <a:spLocks noGrp="1"/>
          </p:cNvSpPr>
          <p:nvPr>
            <p:ph type="ftr" sz="quarter" idx="11"/>
          </p:nvPr>
        </p:nvSpPr>
        <p:spPr/>
        <p:txBody>
          <a:bodyPr/>
          <a:lstStyle/>
          <a:p>
            <a:r>
              <a:rPr lang="en-US" dirty="0" err="1" smtClean="0"/>
              <a:t>Alessia</a:t>
            </a:r>
            <a:r>
              <a:rPr lang="en-US" dirty="0" smtClean="0"/>
              <a:t> </a:t>
            </a:r>
            <a:r>
              <a:rPr lang="en-US" dirty="0" err="1" smtClean="0"/>
              <a:t>Bruni</a:t>
            </a:r>
            <a:r>
              <a:rPr lang="en-US" dirty="0" smtClean="0"/>
              <a:t>, Bologna</a:t>
            </a:r>
            <a:endParaRPr lang="en-US" dirty="0"/>
          </a:p>
        </p:txBody>
      </p:sp>
      <p:sp>
        <p:nvSpPr>
          <p:cNvPr id="6" name="Segnaposto numero diapositiva 5"/>
          <p:cNvSpPr>
            <a:spLocks noGrp="1"/>
          </p:cNvSpPr>
          <p:nvPr>
            <p:ph type="sldNum" sz="quarter" idx="12"/>
          </p:nvPr>
        </p:nvSpPr>
        <p:spPr/>
        <p:txBody>
          <a:bodyPr/>
          <a:lstStyle/>
          <a:p>
            <a:fld id="{D57F1E4F-1CFF-5643-939E-02111984F565}" type="slidenum">
              <a:rPr lang="en-US" smtClean="0"/>
              <a:t>3</a:t>
            </a:fld>
            <a:endParaRPr lang="en-US" dirty="0"/>
          </a:p>
        </p:txBody>
      </p:sp>
      <p:pic>
        <p:nvPicPr>
          <p:cNvPr id="8" name="Immagine 7"/>
          <p:cNvPicPr>
            <a:picLocks noChangeAspect="1"/>
          </p:cNvPicPr>
          <p:nvPr/>
        </p:nvPicPr>
        <p:blipFill>
          <a:blip r:embed="rId2"/>
          <a:stretch>
            <a:fillRect/>
          </a:stretch>
        </p:blipFill>
        <p:spPr>
          <a:xfrm>
            <a:off x="296343" y="0"/>
            <a:ext cx="4720316" cy="6858000"/>
          </a:xfrm>
          <a:prstGeom prst="rect">
            <a:avLst/>
          </a:prstGeom>
        </p:spPr>
      </p:pic>
      <p:sp>
        <p:nvSpPr>
          <p:cNvPr id="11" name="Rettangolo 10"/>
          <p:cNvSpPr/>
          <p:nvPr/>
        </p:nvSpPr>
        <p:spPr>
          <a:xfrm>
            <a:off x="4288749" y="4100012"/>
            <a:ext cx="431053" cy="369332"/>
          </a:xfrm>
          <a:prstGeom prst="rect">
            <a:avLst/>
          </a:prstGeom>
        </p:spPr>
        <p:txBody>
          <a:bodyPr wrap="none">
            <a:spAutoFit/>
          </a:bodyPr>
          <a:lstStyle/>
          <a:p>
            <a:r>
              <a:rPr lang="it-IT" dirty="0">
                <a:solidFill>
                  <a:srgbClr val="000090"/>
                </a:solidFill>
                <a:latin typeface="Wingdings"/>
                <a:ea typeface="Wingdings"/>
                <a:cs typeface="Wingdings"/>
              </a:rPr>
              <a:t></a:t>
            </a:r>
            <a:endParaRPr lang="it-IT" dirty="0">
              <a:solidFill>
                <a:srgbClr val="000090"/>
              </a:solidFill>
            </a:endParaRPr>
          </a:p>
        </p:txBody>
      </p:sp>
      <p:sp>
        <p:nvSpPr>
          <p:cNvPr id="12" name="CasellaDiTesto 11"/>
          <p:cNvSpPr txBox="1"/>
          <p:nvPr/>
        </p:nvSpPr>
        <p:spPr>
          <a:xfrm>
            <a:off x="4080918" y="6434684"/>
            <a:ext cx="2431112" cy="369332"/>
          </a:xfrm>
          <a:prstGeom prst="rect">
            <a:avLst/>
          </a:prstGeom>
          <a:noFill/>
        </p:spPr>
        <p:txBody>
          <a:bodyPr wrap="none" rtlCol="0">
            <a:spAutoFit/>
          </a:bodyPr>
          <a:lstStyle/>
          <a:p>
            <a:r>
              <a:rPr lang="it-IT" dirty="0" err="1" smtClean="0"/>
              <a:t>She</a:t>
            </a:r>
            <a:r>
              <a:rPr lang="it-IT" dirty="0" smtClean="0"/>
              <a:t> </a:t>
            </a:r>
            <a:r>
              <a:rPr lang="it-IT" dirty="0" err="1" smtClean="0"/>
              <a:t>Figures</a:t>
            </a:r>
            <a:r>
              <a:rPr lang="it-IT" dirty="0" smtClean="0"/>
              <a:t>, EC 2015</a:t>
            </a:r>
            <a:endParaRPr lang="it-IT" dirty="0"/>
          </a:p>
        </p:txBody>
      </p:sp>
      <p:sp>
        <p:nvSpPr>
          <p:cNvPr id="13" name="Rettangolo 12"/>
          <p:cNvSpPr/>
          <p:nvPr/>
        </p:nvSpPr>
        <p:spPr>
          <a:xfrm>
            <a:off x="4542747" y="1492333"/>
            <a:ext cx="431053" cy="369332"/>
          </a:xfrm>
          <a:prstGeom prst="rect">
            <a:avLst/>
          </a:prstGeom>
        </p:spPr>
        <p:txBody>
          <a:bodyPr wrap="none">
            <a:spAutoFit/>
          </a:bodyPr>
          <a:lstStyle/>
          <a:p>
            <a:r>
              <a:rPr lang="it-IT" dirty="0">
                <a:solidFill>
                  <a:srgbClr val="000090"/>
                </a:solidFill>
                <a:latin typeface="Wingdings"/>
                <a:ea typeface="Wingdings"/>
                <a:cs typeface="Wingdings"/>
              </a:rPr>
              <a:t></a:t>
            </a:r>
            <a:endParaRPr lang="it-IT" dirty="0">
              <a:solidFill>
                <a:srgbClr val="000090"/>
              </a:solidFill>
            </a:endParaRPr>
          </a:p>
        </p:txBody>
      </p:sp>
      <p:sp>
        <p:nvSpPr>
          <p:cNvPr id="3" name="CasellaDiTesto 2"/>
          <p:cNvSpPr txBox="1"/>
          <p:nvPr/>
        </p:nvSpPr>
        <p:spPr>
          <a:xfrm>
            <a:off x="1439333" y="1447800"/>
            <a:ext cx="3092388" cy="2862323"/>
          </a:xfrm>
          <a:prstGeom prst="rect">
            <a:avLst/>
          </a:prstGeom>
          <a:noFill/>
        </p:spPr>
        <p:txBody>
          <a:bodyPr wrap="none" rtlCol="0">
            <a:spAutoFit/>
          </a:bodyPr>
          <a:lstStyle/>
          <a:p>
            <a:r>
              <a:rPr lang="it-IT" dirty="0" err="1" smtClean="0"/>
              <a:t>PhD</a:t>
            </a:r>
            <a:r>
              <a:rPr lang="it-IT" dirty="0" smtClean="0"/>
              <a:t> nei vari paesi europei</a:t>
            </a:r>
          </a:p>
          <a:p>
            <a:endParaRPr lang="it-IT" dirty="0"/>
          </a:p>
          <a:p>
            <a:r>
              <a:rPr lang="it-IT" dirty="0" smtClean="0"/>
              <a:t>Frazione di donne</a:t>
            </a:r>
          </a:p>
          <a:p>
            <a:endParaRPr lang="it-IT" dirty="0"/>
          </a:p>
          <a:p>
            <a:endParaRPr lang="it-IT" dirty="0" smtClean="0"/>
          </a:p>
          <a:p>
            <a:r>
              <a:rPr lang="it-IT" dirty="0"/>
              <a:t>In Europa le donne </a:t>
            </a:r>
            <a:endParaRPr lang="it-IT" dirty="0" smtClean="0"/>
          </a:p>
          <a:p>
            <a:r>
              <a:rPr lang="it-IT" dirty="0" smtClean="0"/>
              <a:t>con </a:t>
            </a:r>
            <a:r>
              <a:rPr lang="it-IT" dirty="0"/>
              <a:t>titolo di </a:t>
            </a:r>
            <a:r>
              <a:rPr lang="it-IT" dirty="0" err="1"/>
              <a:t>PhD</a:t>
            </a:r>
            <a:r>
              <a:rPr lang="it-IT" dirty="0"/>
              <a:t> sono </a:t>
            </a:r>
            <a:endParaRPr lang="it-IT" dirty="0" smtClean="0"/>
          </a:p>
          <a:p>
            <a:r>
              <a:rPr lang="it-IT" dirty="0" smtClean="0"/>
              <a:t>il </a:t>
            </a:r>
            <a:r>
              <a:rPr lang="it-IT" dirty="0"/>
              <a:t>47% in </a:t>
            </a:r>
            <a:r>
              <a:rPr lang="it-IT" dirty="0" smtClean="0"/>
              <a:t>media, </a:t>
            </a:r>
          </a:p>
          <a:p>
            <a:r>
              <a:rPr lang="it-IT" dirty="0" smtClean="0"/>
              <a:t>53</a:t>
            </a:r>
            <a:r>
              <a:rPr lang="it-IT" dirty="0"/>
              <a:t>% in </a:t>
            </a:r>
            <a:r>
              <a:rPr lang="it-IT" dirty="0" smtClean="0"/>
              <a:t>Italia</a:t>
            </a:r>
            <a:endParaRPr lang="it-IT" dirty="0"/>
          </a:p>
          <a:p>
            <a:endParaRPr lang="it-IT" dirty="0"/>
          </a:p>
        </p:txBody>
      </p:sp>
    </p:spTree>
    <p:extLst>
      <p:ext uri="{BB962C8B-B14F-4D97-AF65-F5344CB8AC3E}">
        <p14:creationId xmlns:p14="http://schemas.microsoft.com/office/powerpoint/2010/main" val="28672381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080" y="452718"/>
            <a:ext cx="6620320" cy="1400530"/>
          </a:xfrm>
        </p:spPr>
        <p:txBody>
          <a:bodyPr/>
          <a:lstStyle/>
          <a:p>
            <a:r>
              <a:rPr lang="en-US" sz="2800" dirty="0" err="1" smtClean="0"/>
              <a:t>Nella</a:t>
            </a:r>
            <a:r>
              <a:rPr lang="en-US" sz="2800" dirty="0" smtClean="0"/>
              <a:t> </a:t>
            </a:r>
            <a:r>
              <a:rPr lang="en-US" sz="2800" dirty="0" err="1"/>
              <a:t>s</a:t>
            </a:r>
            <a:r>
              <a:rPr lang="en-US" sz="2800" dirty="0" err="1" smtClean="0"/>
              <a:t>trategia</a:t>
            </a:r>
            <a:r>
              <a:rPr lang="en-US" sz="2800" dirty="0" smtClean="0"/>
              <a:t> </a:t>
            </a:r>
            <a:r>
              <a:rPr lang="en-US" sz="2800" dirty="0" err="1" smtClean="0"/>
              <a:t>europea</a:t>
            </a:r>
            <a:r>
              <a:rPr lang="en-US" sz="2800" dirty="0" smtClean="0"/>
              <a:t> per la </a:t>
            </a:r>
            <a:r>
              <a:rPr lang="en-US" sz="2800" dirty="0" err="1" smtClean="0"/>
              <a:t>scienza</a:t>
            </a:r>
            <a:r>
              <a:rPr lang="en-US" sz="2800" dirty="0"/>
              <a:t> </a:t>
            </a:r>
            <a:r>
              <a:rPr lang="en-US" sz="2800" dirty="0" err="1" smtClean="0"/>
              <a:t>diventa</a:t>
            </a:r>
            <a:r>
              <a:rPr lang="en-US" sz="2800" dirty="0" smtClean="0"/>
              <a:t> </a:t>
            </a:r>
            <a:r>
              <a:rPr lang="en-US" sz="2800" dirty="0" err="1" smtClean="0"/>
              <a:t>centrale</a:t>
            </a:r>
            <a:r>
              <a:rPr lang="en-US" sz="2800" dirty="0" smtClean="0"/>
              <a:t> </a:t>
            </a:r>
            <a:r>
              <a:rPr lang="en-US" sz="2800" dirty="0" err="1" smtClean="0"/>
              <a:t>il</a:t>
            </a:r>
            <a:r>
              <a:rPr lang="en-US" sz="2800" dirty="0" smtClean="0"/>
              <a:t> </a:t>
            </a:r>
            <a:r>
              <a:rPr lang="en-US" sz="2800" dirty="0" err="1" smtClean="0"/>
              <a:t>genere</a:t>
            </a:r>
            <a:r>
              <a:rPr lang="en-US" sz="2800" dirty="0" smtClean="0"/>
              <a:t> e la </a:t>
            </a:r>
            <a:r>
              <a:rPr lang="en-US" sz="2800" dirty="0" err="1" smtClean="0"/>
              <a:t>carriere</a:t>
            </a:r>
            <a:r>
              <a:rPr lang="en-US" sz="2800" dirty="0" smtClean="0"/>
              <a:t> (</a:t>
            </a:r>
            <a:r>
              <a:rPr lang="en-US" sz="2800" dirty="0" err="1" smtClean="0"/>
              <a:t>discriminazione</a:t>
            </a:r>
            <a:r>
              <a:rPr lang="en-US" sz="2800" dirty="0" smtClean="0"/>
              <a:t>, </a:t>
            </a:r>
            <a:r>
              <a:rPr lang="en-US" sz="2800" dirty="0" err="1" smtClean="0"/>
              <a:t>mobilità</a:t>
            </a:r>
            <a:r>
              <a:rPr lang="en-US" sz="2800" dirty="0" smtClean="0"/>
              <a:t>, </a:t>
            </a:r>
            <a:r>
              <a:rPr lang="en-US" sz="2800" dirty="0" err="1" smtClean="0"/>
              <a:t>precarietà</a:t>
            </a:r>
            <a:r>
              <a:rPr lang="en-US" sz="2800" dirty="0" smtClean="0"/>
              <a:t>) </a:t>
            </a:r>
            <a:endParaRPr lang="en-US" sz="2800" dirty="0"/>
          </a:p>
        </p:txBody>
      </p:sp>
      <p:sp>
        <p:nvSpPr>
          <p:cNvPr id="3" name="Content Placeholder 2"/>
          <p:cNvSpPr>
            <a:spLocks noGrp="1"/>
          </p:cNvSpPr>
          <p:nvPr>
            <p:ph idx="1"/>
          </p:nvPr>
        </p:nvSpPr>
        <p:spPr>
          <a:xfrm>
            <a:off x="390080" y="2907296"/>
            <a:ext cx="6620320" cy="4800598"/>
          </a:xfrm>
        </p:spPr>
        <p:txBody>
          <a:bodyPr>
            <a:normAutofit/>
          </a:bodyPr>
          <a:lstStyle/>
          <a:p>
            <a:r>
              <a:rPr lang="en-US" sz="2400" dirty="0" smtClean="0"/>
              <a:t>1) Fix the numbers/statistics (no numbers no problem)</a:t>
            </a:r>
          </a:p>
          <a:p>
            <a:r>
              <a:rPr lang="en-US" sz="2400" dirty="0" err="1"/>
              <a:t>Problema</a:t>
            </a:r>
            <a:r>
              <a:rPr lang="en-US" sz="2400" dirty="0"/>
              <a:t> </a:t>
            </a:r>
            <a:r>
              <a:rPr lang="en-US" sz="2400" dirty="0" err="1"/>
              <a:t>rilevante</a:t>
            </a:r>
            <a:r>
              <a:rPr lang="en-US" sz="2400" dirty="0"/>
              <a:t> </a:t>
            </a:r>
            <a:r>
              <a:rPr lang="en-US" sz="2400" dirty="0" err="1"/>
              <a:t>numeriamente</a:t>
            </a:r>
            <a:endParaRPr lang="en-US" sz="2400" dirty="0"/>
          </a:p>
          <a:p>
            <a:endParaRPr lang="en-US" sz="2400" dirty="0"/>
          </a:p>
          <a:p>
            <a:r>
              <a:rPr lang="en-US" sz="2400" dirty="0" smtClean="0"/>
              <a:t>EC produce </a:t>
            </a:r>
            <a:r>
              <a:rPr lang="en-US" sz="2400" dirty="0" err="1" smtClean="0"/>
              <a:t>studi</a:t>
            </a:r>
            <a:r>
              <a:rPr lang="en-US" sz="2400" dirty="0" smtClean="0"/>
              <a:t> </a:t>
            </a:r>
            <a:r>
              <a:rPr lang="en-US" sz="2400" dirty="0" err="1" smtClean="0"/>
              <a:t>periodici</a:t>
            </a:r>
            <a:r>
              <a:rPr lang="en-US" sz="2400" dirty="0" smtClean="0"/>
              <a:t> dal 2006</a:t>
            </a:r>
          </a:p>
          <a:p>
            <a:r>
              <a:rPr lang="en-US" sz="2400" dirty="0" smtClean="0"/>
              <a:t>She Figures 20xx, Gender in research and </a:t>
            </a:r>
            <a:r>
              <a:rPr lang="en-US" sz="2400" dirty="0" smtClean="0"/>
              <a:t>innovation </a:t>
            </a:r>
            <a:r>
              <a:rPr lang="en-US" sz="2400" dirty="0" smtClean="0"/>
              <a:t>(224 </a:t>
            </a:r>
            <a:r>
              <a:rPr lang="en-US" sz="2400" dirty="0" err="1" smtClean="0"/>
              <a:t>pg</a:t>
            </a:r>
            <a:r>
              <a:rPr lang="en-US" sz="2400" dirty="0" smtClean="0"/>
              <a:t>)</a:t>
            </a:r>
          </a:p>
        </p:txBody>
      </p:sp>
      <p:pic>
        <p:nvPicPr>
          <p:cNvPr id="5" name="Picture 4"/>
          <p:cNvPicPr>
            <a:picLocks noChangeAspect="1"/>
          </p:cNvPicPr>
          <p:nvPr/>
        </p:nvPicPr>
        <p:blipFill>
          <a:blip r:embed="rId3"/>
          <a:stretch>
            <a:fillRect/>
          </a:stretch>
        </p:blipFill>
        <p:spPr>
          <a:xfrm>
            <a:off x="7281690" y="102009"/>
            <a:ext cx="3011131" cy="6755985"/>
          </a:xfrm>
          <a:prstGeom prst="rect">
            <a:avLst/>
          </a:prstGeom>
        </p:spPr>
      </p:pic>
      <p:sp>
        <p:nvSpPr>
          <p:cNvPr id="8" name="Date Placeholder 7"/>
          <p:cNvSpPr>
            <a:spLocks noGrp="1"/>
          </p:cNvSpPr>
          <p:nvPr>
            <p:ph type="dt" sz="half" idx="10"/>
          </p:nvPr>
        </p:nvSpPr>
        <p:spPr/>
        <p:txBody>
          <a:bodyPr/>
          <a:lstStyle/>
          <a:p>
            <a:r>
              <a:rPr lang="en-US" smtClean="0"/>
              <a:t>19/01/2017</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4</a:t>
            </a:fld>
            <a:endParaRPr lang="en-US" dirty="0"/>
          </a:p>
        </p:txBody>
      </p:sp>
      <p:sp>
        <p:nvSpPr>
          <p:cNvPr id="4" name="Segnaposto piè di pagina 3"/>
          <p:cNvSpPr>
            <a:spLocks noGrp="1"/>
          </p:cNvSpPr>
          <p:nvPr>
            <p:ph type="ftr" sz="quarter" idx="11"/>
          </p:nvPr>
        </p:nvSpPr>
        <p:spPr/>
        <p:txBody>
          <a:bodyPr/>
          <a:lstStyle/>
          <a:p>
            <a:r>
              <a:rPr lang="en-US" smtClean="0"/>
              <a:t>Alessia Bruni, Bologna</a:t>
            </a:r>
            <a:endParaRPr lang="en-US" dirty="0"/>
          </a:p>
        </p:txBody>
      </p:sp>
      <p:sp>
        <p:nvSpPr>
          <p:cNvPr id="6" name="CasellaDiTesto 5"/>
          <p:cNvSpPr txBox="1"/>
          <p:nvPr/>
        </p:nvSpPr>
        <p:spPr>
          <a:xfrm>
            <a:off x="575733" y="6180666"/>
            <a:ext cx="8174033" cy="369332"/>
          </a:xfrm>
          <a:prstGeom prst="rect">
            <a:avLst/>
          </a:prstGeom>
          <a:noFill/>
        </p:spPr>
        <p:txBody>
          <a:bodyPr wrap="none" rtlCol="0">
            <a:spAutoFit/>
          </a:bodyPr>
          <a:lstStyle/>
          <a:p>
            <a:r>
              <a:rPr lang="it-IT" dirty="0" err="1"/>
              <a:t>https</a:t>
            </a:r>
            <a:r>
              <a:rPr lang="it-IT" dirty="0"/>
              <a:t>://</a:t>
            </a:r>
            <a:r>
              <a:rPr lang="it-IT" dirty="0" err="1"/>
              <a:t>web.infn.it</a:t>
            </a:r>
            <a:r>
              <a:rPr lang="it-IT" dirty="0"/>
              <a:t>/CUG/images/</a:t>
            </a:r>
            <a:r>
              <a:rPr lang="it-IT" dirty="0" err="1"/>
              <a:t>alfresco</a:t>
            </a:r>
            <a:r>
              <a:rPr lang="it-IT" dirty="0"/>
              <a:t>/Risorse/EC/2015SheFigures.pdf</a:t>
            </a:r>
          </a:p>
        </p:txBody>
      </p:sp>
    </p:spTree>
    <p:extLst>
      <p:ext uri="{BB962C8B-B14F-4D97-AF65-F5344CB8AC3E}">
        <p14:creationId xmlns:p14="http://schemas.microsoft.com/office/powerpoint/2010/main" val="858079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en-US" smtClean="0"/>
              <a:t>19/01/2017</a:t>
            </a:r>
            <a:endParaRPr lang="en-US" dirty="0"/>
          </a:p>
        </p:txBody>
      </p:sp>
      <p:sp>
        <p:nvSpPr>
          <p:cNvPr id="5" name="Segnaposto piè di pagina 4"/>
          <p:cNvSpPr>
            <a:spLocks noGrp="1"/>
          </p:cNvSpPr>
          <p:nvPr>
            <p:ph type="ftr" sz="quarter" idx="11"/>
          </p:nvPr>
        </p:nvSpPr>
        <p:spPr/>
        <p:txBody>
          <a:bodyPr/>
          <a:lstStyle/>
          <a:p>
            <a:r>
              <a:rPr lang="en-US" smtClean="0"/>
              <a:t>Alessia Bruni, Bologna</a:t>
            </a:r>
            <a:endParaRPr lang="en-US" dirty="0"/>
          </a:p>
        </p:txBody>
      </p:sp>
      <p:sp>
        <p:nvSpPr>
          <p:cNvPr id="6" name="Segnaposto numero diapositiva 5"/>
          <p:cNvSpPr>
            <a:spLocks noGrp="1"/>
          </p:cNvSpPr>
          <p:nvPr>
            <p:ph type="sldNum" sz="quarter" idx="12"/>
          </p:nvPr>
        </p:nvSpPr>
        <p:spPr/>
        <p:txBody>
          <a:bodyPr/>
          <a:lstStyle/>
          <a:p>
            <a:fld id="{D57F1E4F-1CFF-5643-939E-02111984F565}" type="slidenum">
              <a:rPr lang="en-US" smtClean="0"/>
              <a:t>5</a:t>
            </a:fld>
            <a:endParaRPr lang="en-US" dirty="0"/>
          </a:p>
        </p:txBody>
      </p:sp>
      <p:pic>
        <p:nvPicPr>
          <p:cNvPr id="8" name="Immagine 7"/>
          <p:cNvPicPr>
            <a:picLocks noChangeAspect="1"/>
          </p:cNvPicPr>
          <p:nvPr/>
        </p:nvPicPr>
        <p:blipFill>
          <a:blip r:embed="rId2"/>
          <a:stretch>
            <a:fillRect/>
          </a:stretch>
        </p:blipFill>
        <p:spPr>
          <a:xfrm>
            <a:off x="958664" y="0"/>
            <a:ext cx="9072149" cy="6858000"/>
          </a:xfrm>
          <a:prstGeom prst="rect">
            <a:avLst/>
          </a:prstGeom>
        </p:spPr>
      </p:pic>
      <p:sp>
        <p:nvSpPr>
          <p:cNvPr id="9" name="CasellaDiTesto 8"/>
          <p:cNvSpPr txBox="1"/>
          <p:nvPr/>
        </p:nvSpPr>
        <p:spPr>
          <a:xfrm rot="16200000">
            <a:off x="-1084227" y="2150598"/>
            <a:ext cx="3343508" cy="369332"/>
          </a:xfrm>
          <a:prstGeom prst="rect">
            <a:avLst/>
          </a:prstGeom>
          <a:noFill/>
        </p:spPr>
        <p:txBody>
          <a:bodyPr wrap="none" rtlCol="0">
            <a:spAutoFit/>
          </a:bodyPr>
          <a:lstStyle/>
          <a:p>
            <a:r>
              <a:rPr lang="it-IT" dirty="0" smtClean="0"/>
              <a:t>8 marzo 2014, donne a LHC</a:t>
            </a:r>
            <a:endParaRPr lang="it-IT" dirty="0"/>
          </a:p>
        </p:txBody>
      </p:sp>
      <p:pic>
        <p:nvPicPr>
          <p:cNvPr id="7" name="Immagine 6"/>
          <p:cNvPicPr>
            <a:picLocks noChangeAspect="1"/>
          </p:cNvPicPr>
          <p:nvPr/>
        </p:nvPicPr>
        <p:blipFill>
          <a:blip r:embed="rId3"/>
          <a:stretch>
            <a:fillRect/>
          </a:stretch>
        </p:blipFill>
        <p:spPr>
          <a:xfrm>
            <a:off x="4207179" y="1546422"/>
            <a:ext cx="7984821" cy="5158254"/>
          </a:xfrm>
          <a:prstGeom prst="rect">
            <a:avLst/>
          </a:prstGeom>
        </p:spPr>
      </p:pic>
      <p:sp>
        <p:nvSpPr>
          <p:cNvPr id="10" name="Titolo 8"/>
          <p:cNvSpPr txBox="1">
            <a:spLocks/>
          </p:cNvSpPr>
          <p:nvPr/>
        </p:nvSpPr>
        <p:spPr>
          <a:xfrm>
            <a:off x="2601014" y="901858"/>
            <a:ext cx="9404723" cy="610698"/>
          </a:xfrm>
          <a:prstGeom prst="rect">
            <a:avLst/>
          </a:prstGeo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b="1" dirty="0" smtClean="0">
                <a:ln/>
                <a:solidFill>
                  <a:schemeClr val="accent3"/>
                </a:solidFill>
              </a:rPr>
              <a:t>Donne e uomini in un esperimento di LHC (ATLAS 2008)</a:t>
            </a:r>
            <a:endParaRPr lang="it-IT" sz="2400" b="1" dirty="0">
              <a:ln/>
              <a:solidFill>
                <a:schemeClr val="accent3"/>
              </a:solidFill>
            </a:endParaRPr>
          </a:p>
        </p:txBody>
      </p:sp>
    </p:spTree>
    <p:extLst>
      <p:ext uri="{BB962C8B-B14F-4D97-AF65-F5344CB8AC3E}">
        <p14:creationId xmlns:p14="http://schemas.microsoft.com/office/powerpoint/2010/main" val="19455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sz="3200" dirty="0" smtClean="0"/>
              <a:t>Segregazione orizzontale, professori in Italia</a:t>
            </a:r>
            <a:endParaRPr lang="it-IT" sz="3200" dirty="0"/>
          </a:p>
        </p:txBody>
      </p:sp>
      <p:sp>
        <p:nvSpPr>
          <p:cNvPr id="9" name="Segnaposto contenuto 8"/>
          <p:cNvSpPr>
            <a:spLocks noGrp="1"/>
          </p:cNvSpPr>
          <p:nvPr>
            <p:ph idx="1"/>
          </p:nvPr>
        </p:nvSpPr>
        <p:spPr>
          <a:xfrm>
            <a:off x="1103312" y="5333996"/>
            <a:ext cx="8946541" cy="1100666"/>
          </a:xfrm>
        </p:spPr>
        <p:txBody>
          <a:bodyPr/>
          <a:lstStyle/>
          <a:p>
            <a:r>
              <a:rPr lang="it-IT" dirty="0" smtClean="0"/>
              <a:t>Donne meglio rappresentate in qualche area, perché'?</a:t>
            </a:r>
            <a:endParaRPr lang="it-IT" dirty="0"/>
          </a:p>
          <a:p>
            <a:r>
              <a:rPr lang="it-IT" dirty="0"/>
              <a:t>i.e. </a:t>
            </a:r>
            <a:r>
              <a:rPr lang="it-IT" dirty="0" smtClean="0"/>
              <a:t>Biologia </a:t>
            </a:r>
            <a:r>
              <a:rPr lang="it-IT" dirty="0"/>
              <a:t>vs </a:t>
            </a:r>
            <a:r>
              <a:rPr lang="it-IT" dirty="0" smtClean="0"/>
              <a:t>Medicina, Chimica </a:t>
            </a:r>
            <a:r>
              <a:rPr lang="it-IT" dirty="0"/>
              <a:t>vs </a:t>
            </a:r>
            <a:r>
              <a:rPr lang="it-IT" dirty="0" smtClean="0"/>
              <a:t>Fisica</a:t>
            </a:r>
            <a:endParaRPr lang="it-IT" dirty="0"/>
          </a:p>
        </p:txBody>
      </p:sp>
      <p:sp>
        <p:nvSpPr>
          <p:cNvPr id="4" name="Segnaposto data 3"/>
          <p:cNvSpPr>
            <a:spLocks noGrp="1"/>
          </p:cNvSpPr>
          <p:nvPr>
            <p:ph type="dt" sz="half" idx="10"/>
          </p:nvPr>
        </p:nvSpPr>
        <p:spPr/>
        <p:txBody>
          <a:bodyPr/>
          <a:lstStyle/>
          <a:p>
            <a:r>
              <a:rPr lang="en-US" smtClean="0"/>
              <a:t>19/01/2017</a:t>
            </a:r>
            <a:endParaRPr lang="en-US" dirty="0"/>
          </a:p>
        </p:txBody>
      </p:sp>
      <p:sp>
        <p:nvSpPr>
          <p:cNvPr id="5" name="Segnaposto piè di pagina 4"/>
          <p:cNvSpPr>
            <a:spLocks noGrp="1"/>
          </p:cNvSpPr>
          <p:nvPr>
            <p:ph type="ftr" sz="quarter" idx="11"/>
          </p:nvPr>
        </p:nvSpPr>
        <p:spPr/>
        <p:txBody>
          <a:bodyPr/>
          <a:lstStyle/>
          <a:p>
            <a:r>
              <a:rPr lang="en-US" smtClean="0"/>
              <a:t>Alessia Bruni, Bologna</a:t>
            </a:r>
            <a:endParaRPr lang="en-US" dirty="0"/>
          </a:p>
        </p:txBody>
      </p:sp>
      <p:sp>
        <p:nvSpPr>
          <p:cNvPr id="6" name="Segnaposto numero diapositiva 5"/>
          <p:cNvSpPr>
            <a:spLocks noGrp="1"/>
          </p:cNvSpPr>
          <p:nvPr>
            <p:ph type="sldNum" sz="quarter" idx="12"/>
          </p:nvPr>
        </p:nvSpPr>
        <p:spPr/>
        <p:txBody>
          <a:bodyPr/>
          <a:lstStyle/>
          <a:p>
            <a:fld id="{D57F1E4F-1CFF-5643-939E-02111984F565}" type="slidenum">
              <a:rPr lang="en-US" smtClean="0"/>
              <a:t>6</a:t>
            </a:fld>
            <a:endParaRPr lang="en-US" dirty="0"/>
          </a:p>
        </p:txBody>
      </p:sp>
      <p:pic>
        <p:nvPicPr>
          <p:cNvPr id="7" name="Immagine 6"/>
          <p:cNvPicPr>
            <a:picLocks noChangeAspect="1"/>
          </p:cNvPicPr>
          <p:nvPr/>
        </p:nvPicPr>
        <p:blipFill>
          <a:blip r:embed="rId2"/>
          <a:stretch>
            <a:fillRect/>
          </a:stretch>
        </p:blipFill>
        <p:spPr>
          <a:xfrm>
            <a:off x="2451100" y="1003300"/>
            <a:ext cx="6303433" cy="4192333"/>
          </a:xfrm>
          <a:prstGeom prst="rect">
            <a:avLst/>
          </a:prstGeom>
        </p:spPr>
      </p:pic>
    </p:spTree>
    <p:extLst>
      <p:ext uri="{BB962C8B-B14F-4D97-AF65-F5344CB8AC3E}">
        <p14:creationId xmlns:p14="http://schemas.microsoft.com/office/powerpoint/2010/main" val="401672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idx="12"/>
          </p:nvPr>
        </p:nvSpPr>
        <p:spPr/>
        <p:txBody>
          <a:bodyPr/>
          <a:lstStyle/>
          <a:p>
            <a:fld id="{CA48CE93-A8E3-2E48-A28C-C33EDC5A2474}" type="slidenum">
              <a:rPr lang="en-US"/>
              <a:pPr/>
              <a:t>7</a:t>
            </a:fld>
            <a:endParaRPr lang="en-US"/>
          </a:p>
        </p:txBody>
      </p:sp>
      <p:sp>
        <p:nvSpPr>
          <p:cNvPr id="10241" name="Rectangle 1"/>
          <p:cNvSpPr>
            <a:spLocks noGrp="1" noChangeArrowheads="1"/>
          </p:cNvSpPr>
          <p:nvPr>
            <p:ph type="title"/>
          </p:nvPr>
        </p:nvSpPr>
        <p:spPr>
          <a:xfrm>
            <a:off x="608641" y="273629"/>
            <a:ext cx="10970880" cy="1144921"/>
          </a:xfrm>
          <a:ln/>
        </p:spPr>
        <p:txBody>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t>La </a:t>
            </a:r>
            <a:r>
              <a:rPr lang="en-US" sz="3600" dirty="0" err="1" smtClean="0"/>
              <a:t>carriera</a:t>
            </a:r>
            <a:r>
              <a:rPr lang="en-US" sz="3600" dirty="0" smtClean="0"/>
              <a:t> </a:t>
            </a:r>
            <a:r>
              <a:rPr lang="en-US" sz="3600" dirty="0" err="1" smtClean="0"/>
              <a:t>delle</a:t>
            </a:r>
            <a:r>
              <a:rPr lang="en-US" sz="3600" dirty="0" smtClean="0"/>
              <a:t> </a:t>
            </a:r>
            <a:r>
              <a:rPr lang="en-US" sz="3600" dirty="0" err="1" smtClean="0"/>
              <a:t>donne</a:t>
            </a:r>
            <a:r>
              <a:rPr lang="en-US" sz="3600" dirty="0" smtClean="0"/>
              <a:t> – </a:t>
            </a:r>
            <a:r>
              <a:rPr lang="en-US" sz="3600" dirty="0" err="1" smtClean="0"/>
              <a:t>una</a:t>
            </a:r>
            <a:r>
              <a:rPr lang="en-US" sz="3600" dirty="0" smtClean="0"/>
              <a:t> </a:t>
            </a:r>
            <a:r>
              <a:rPr lang="en-US" sz="3600" dirty="0" err="1" smtClean="0"/>
              <a:t>condotta</a:t>
            </a:r>
            <a:r>
              <a:rPr lang="en-US" sz="3600" dirty="0" smtClean="0"/>
              <a:t> a </a:t>
            </a:r>
            <a:r>
              <a:rPr lang="en-US" sz="3600" dirty="0" err="1" smtClean="0"/>
              <a:t>perdere</a:t>
            </a:r>
            <a:endParaRPr lang="en-US" sz="3600" dirty="0"/>
          </a:p>
        </p:txBody>
      </p:sp>
      <p:sp>
        <p:nvSpPr>
          <p:cNvPr id="10242" name="Rectangle 2"/>
          <p:cNvSpPr>
            <a:spLocks noGrp="1" noChangeArrowheads="1"/>
          </p:cNvSpPr>
          <p:nvPr>
            <p:ph type="body" idx="1"/>
          </p:nvPr>
        </p:nvSpPr>
        <p:spPr>
          <a:xfrm>
            <a:off x="608641" y="1597656"/>
            <a:ext cx="10970880" cy="4526395"/>
          </a:xfrm>
          <a:ln/>
        </p:spPr>
        <p:txBody>
          <a:bodyPr tIns="21168">
            <a:normAutofit/>
          </a:bodyPr>
          <a:lstStyle/>
          <a:p>
            <a:pPr marL="0" indent="0">
              <a:lnSpc>
                <a:spcPct val="93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dirty="0" smtClean="0">
                <a:solidFill>
                  <a:srgbClr val="2A2A2A"/>
                </a:solidFill>
                <a:latin typeface="Times New Roman" charset="0"/>
                <a:cs typeface="Helvetica;Arial" charset="0"/>
              </a:rPr>
              <a:t>Il </a:t>
            </a:r>
            <a:r>
              <a:rPr lang="en-US" sz="2200" dirty="0" err="1" smtClean="0">
                <a:solidFill>
                  <a:srgbClr val="2A2A2A"/>
                </a:solidFill>
                <a:latin typeface="Times New Roman" charset="0"/>
                <a:cs typeface="Helvetica;Arial" charset="0"/>
              </a:rPr>
              <a:t>problema</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della</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mancanza</a:t>
            </a:r>
            <a:r>
              <a:rPr lang="en-US" sz="2200" dirty="0" smtClean="0">
                <a:solidFill>
                  <a:srgbClr val="2A2A2A"/>
                </a:solidFill>
                <a:latin typeface="Times New Roman" charset="0"/>
                <a:cs typeface="Helvetica;Arial" charset="0"/>
              </a:rPr>
              <a:t> di </a:t>
            </a:r>
            <a:r>
              <a:rPr lang="en-US" sz="2200" dirty="0" err="1" smtClean="0">
                <a:solidFill>
                  <a:srgbClr val="2A2A2A"/>
                </a:solidFill>
                <a:latin typeface="Times New Roman" charset="0"/>
                <a:cs typeface="Helvetica;Arial" charset="0"/>
              </a:rPr>
              <a:t>donne</a:t>
            </a:r>
            <a:r>
              <a:rPr lang="en-US" sz="2200" dirty="0" smtClean="0">
                <a:solidFill>
                  <a:srgbClr val="2A2A2A"/>
                </a:solidFill>
                <a:latin typeface="Times New Roman" charset="0"/>
                <a:cs typeface="Helvetica;Arial" charset="0"/>
              </a:rPr>
              <a:t> in </a:t>
            </a:r>
            <a:r>
              <a:rPr lang="en-US" sz="2200" dirty="0" err="1" smtClean="0">
                <a:solidFill>
                  <a:srgbClr val="2A2A2A"/>
                </a:solidFill>
                <a:latin typeface="Times New Roman" charset="0"/>
                <a:cs typeface="Helvetica;Arial" charset="0"/>
              </a:rPr>
              <a:t>fisica</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sembra</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inferiore</a:t>
            </a:r>
            <a:r>
              <a:rPr lang="en-US" sz="2200" dirty="0" smtClean="0">
                <a:solidFill>
                  <a:srgbClr val="2A2A2A"/>
                </a:solidFill>
                <a:latin typeface="Times New Roman" charset="0"/>
                <a:cs typeface="Helvetica;Arial" charset="0"/>
              </a:rPr>
              <a:t> in Italia, ma:</a:t>
            </a:r>
            <a:endParaRPr lang="en-US" sz="2200" dirty="0">
              <a:solidFill>
                <a:srgbClr val="2A2A2A"/>
              </a:solidFill>
              <a:latin typeface="Times New Roman" charset="0"/>
              <a:cs typeface="Helvetica;Arial" charset="0"/>
            </a:endParaRPr>
          </a:p>
          <a:p>
            <a:pPr marL="0" indent="0">
              <a:lnSpc>
                <a:spcPct val="93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dirty="0" smtClean="0">
                <a:solidFill>
                  <a:srgbClr val="2A2A2A"/>
                </a:solidFill>
                <a:latin typeface="Times New Roman" charset="0"/>
                <a:cs typeface="Helvetica;Arial" charset="0"/>
              </a:rPr>
              <a:t>- Donne </a:t>
            </a:r>
            <a:r>
              <a:rPr lang="en-US" sz="2200" dirty="0" err="1" smtClean="0">
                <a:solidFill>
                  <a:srgbClr val="2A2A2A"/>
                </a:solidFill>
                <a:latin typeface="Times New Roman" charset="0"/>
                <a:cs typeface="Helvetica;Arial" charset="0"/>
              </a:rPr>
              <a:t>sono</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il</a:t>
            </a:r>
            <a:r>
              <a:rPr lang="en-US" sz="2200" dirty="0" smtClean="0">
                <a:solidFill>
                  <a:srgbClr val="2A2A2A"/>
                </a:solidFill>
                <a:latin typeface="Times New Roman" charset="0"/>
                <a:cs typeface="Helvetica;Arial" charset="0"/>
              </a:rPr>
              <a:t> 35-38% </a:t>
            </a:r>
            <a:r>
              <a:rPr lang="en-US" sz="2200" dirty="0" err="1" smtClean="0">
                <a:solidFill>
                  <a:srgbClr val="2A2A2A"/>
                </a:solidFill>
                <a:latin typeface="Times New Roman" charset="0"/>
                <a:cs typeface="Helvetica;Arial" charset="0"/>
              </a:rPr>
              <a:t>dei</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laureati</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sono</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donne</a:t>
            </a:r>
            <a:r>
              <a:rPr lang="en-US" sz="2200" dirty="0" smtClean="0">
                <a:solidFill>
                  <a:srgbClr val="2A2A2A"/>
                </a:solidFill>
                <a:latin typeface="Times New Roman" charset="0"/>
                <a:cs typeface="Helvetica;Arial" charset="0"/>
              </a:rPr>
              <a:t>, 30</a:t>
            </a:r>
            <a:r>
              <a:rPr lang="en-US" sz="2200" dirty="0">
                <a:solidFill>
                  <a:srgbClr val="2A2A2A"/>
                </a:solidFill>
                <a:latin typeface="Times New Roman" charset="0"/>
                <a:cs typeface="Helvetica;Arial" charset="0"/>
              </a:rPr>
              <a:t>% </a:t>
            </a:r>
            <a:r>
              <a:rPr lang="en-US" sz="2200" dirty="0" smtClean="0">
                <a:solidFill>
                  <a:srgbClr val="2A2A2A"/>
                </a:solidFill>
                <a:latin typeface="Times New Roman" charset="0"/>
                <a:cs typeface="Helvetica;Arial" charset="0"/>
              </a:rPr>
              <a:t>al PhD</a:t>
            </a:r>
            <a:r>
              <a:rPr lang="en-US" sz="2200" dirty="0">
                <a:solidFill>
                  <a:srgbClr val="2A2A2A"/>
                </a:solidFill>
                <a:latin typeface="Times New Roman" charset="0"/>
                <a:cs typeface="Helvetica;Arial" charset="0"/>
              </a:rPr>
              <a:t>, </a:t>
            </a:r>
            <a:r>
              <a:rPr lang="en-US" sz="2200" dirty="0" smtClean="0">
                <a:solidFill>
                  <a:srgbClr val="2A2A2A"/>
                </a:solidFill>
                <a:latin typeface="Times New Roman" charset="0"/>
                <a:cs typeface="Helvetica;Arial" charset="0"/>
              </a:rPr>
              <a:t> ( </a:t>
            </a:r>
            <a:r>
              <a:rPr lang="en-US" sz="2200" dirty="0" err="1" smtClean="0">
                <a:solidFill>
                  <a:srgbClr val="2A2A2A"/>
                </a:solidFill>
                <a:latin typeface="Times New Roman" charset="0"/>
                <a:cs typeface="Helvetica;Arial" charset="0"/>
              </a:rPr>
              <a:t>dati</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disponibili</a:t>
            </a:r>
            <a:r>
              <a:rPr lang="en-US" sz="2200" dirty="0" smtClean="0">
                <a:solidFill>
                  <a:srgbClr val="2A2A2A"/>
                </a:solidFill>
                <a:latin typeface="Times New Roman" charset="0"/>
                <a:cs typeface="Helvetica;Arial" charset="0"/>
              </a:rPr>
              <a:t> dal 2000)</a:t>
            </a:r>
            <a:endParaRPr lang="en-US" sz="2200" dirty="0">
              <a:solidFill>
                <a:srgbClr val="2A2A2A"/>
              </a:solidFill>
              <a:latin typeface="Times New Roman" charset="0"/>
              <a:cs typeface="Helvetica;Arial" charset="0"/>
            </a:endParaRPr>
          </a:p>
          <a:p>
            <a:pPr marL="0" indent="0">
              <a:lnSpc>
                <a:spcPct val="93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dirty="0">
                <a:solidFill>
                  <a:srgbClr val="2A2A2A"/>
                </a:solidFill>
                <a:latin typeface="Times New Roman" charset="0"/>
                <a:cs typeface="Helvetica;Arial" charset="0"/>
              </a:rPr>
              <a:t>29% </a:t>
            </a:r>
            <a:r>
              <a:rPr lang="en-US" sz="2200" dirty="0" smtClean="0">
                <a:solidFill>
                  <a:srgbClr val="2A2A2A"/>
                </a:solidFill>
                <a:latin typeface="Times New Roman" charset="0"/>
                <a:cs typeface="Helvetica;Arial" charset="0"/>
              </a:rPr>
              <a:t>in </a:t>
            </a:r>
            <a:r>
              <a:rPr lang="en-US" sz="2200" dirty="0" err="1" smtClean="0">
                <a:solidFill>
                  <a:srgbClr val="2A2A2A"/>
                </a:solidFill>
                <a:latin typeface="Times New Roman" charset="0"/>
                <a:cs typeface="Helvetica;Arial" charset="0"/>
              </a:rPr>
              <a:t>posizioni</a:t>
            </a:r>
            <a:r>
              <a:rPr lang="en-US" sz="2200" dirty="0" smtClean="0">
                <a:solidFill>
                  <a:srgbClr val="2A2A2A"/>
                </a:solidFill>
                <a:latin typeface="Times New Roman" charset="0"/>
                <a:cs typeface="Helvetica;Arial" charset="0"/>
              </a:rPr>
              <a:t> </a:t>
            </a:r>
            <a:r>
              <a:rPr lang="en-US" sz="2200" dirty="0">
                <a:solidFill>
                  <a:srgbClr val="2A2A2A"/>
                </a:solidFill>
                <a:latin typeface="Times New Roman" charset="0"/>
                <a:cs typeface="Helvetica;Arial" charset="0"/>
              </a:rPr>
              <a:t>post PhD, 20% </a:t>
            </a:r>
            <a:r>
              <a:rPr lang="en-US" sz="2200" dirty="0" err="1" smtClean="0">
                <a:solidFill>
                  <a:srgbClr val="2A2A2A"/>
                </a:solidFill>
                <a:latin typeface="Times New Roman" charset="0"/>
                <a:cs typeface="Helvetica;Arial" charset="0"/>
              </a:rPr>
              <a:t>dei</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ricercatori</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dipendenti</a:t>
            </a:r>
            <a:endParaRPr lang="en-US" sz="2200" dirty="0">
              <a:solidFill>
                <a:srgbClr val="2A2A2A"/>
              </a:solidFill>
              <a:latin typeface="Times New Roman" charset="0"/>
              <a:cs typeface="Helvetica;Arial" charset="0"/>
            </a:endParaRPr>
          </a:p>
          <a:p>
            <a:pPr marL="0" indent="0">
              <a:lnSpc>
                <a:spcPct val="93000"/>
              </a:lnSpc>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Nell’Università</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hanno</a:t>
            </a:r>
            <a:r>
              <a:rPr lang="en-US" sz="2200" dirty="0" smtClean="0">
                <a:solidFill>
                  <a:srgbClr val="2A2A2A"/>
                </a:solidFill>
                <a:latin typeface="Times New Roman" charset="0"/>
                <a:cs typeface="Helvetica;Arial" charset="0"/>
              </a:rPr>
              <a:t> la </a:t>
            </a:r>
            <a:r>
              <a:rPr lang="en-US" sz="2200" dirty="0" err="1" smtClean="0">
                <a:solidFill>
                  <a:srgbClr val="2A2A2A"/>
                </a:solidFill>
                <a:latin typeface="Times New Roman" charset="0"/>
                <a:cs typeface="Helvetica;Arial" charset="0"/>
              </a:rPr>
              <a:t>stessa</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probabilità</a:t>
            </a:r>
            <a:r>
              <a:rPr lang="en-US" sz="2200" dirty="0" smtClean="0">
                <a:solidFill>
                  <a:srgbClr val="2A2A2A"/>
                </a:solidFill>
                <a:latin typeface="Times New Roman" charset="0"/>
                <a:cs typeface="Helvetica;Arial" charset="0"/>
              </a:rPr>
              <a:t> di un </a:t>
            </a:r>
            <a:r>
              <a:rPr lang="en-US" sz="2200" dirty="0" err="1" smtClean="0">
                <a:solidFill>
                  <a:srgbClr val="2A2A2A"/>
                </a:solidFill>
                <a:latin typeface="Times New Roman" charset="0"/>
                <a:cs typeface="Helvetica;Arial" charset="0"/>
              </a:rPr>
              <a:t>uomo</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diventare</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professore</a:t>
            </a:r>
            <a:r>
              <a:rPr lang="en-US" sz="2200" dirty="0" smtClean="0">
                <a:solidFill>
                  <a:srgbClr val="2A2A2A"/>
                </a:solidFill>
                <a:latin typeface="Times New Roman" charset="0"/>
                <a:cs typeface="Helvetica;Arial" charset="0"/>
              </a:rPr>
              <a:t> </a:t>
            </a:r>
            <a:r>
              <a:rPr lang="en-US" sz="2200" dirty="0" err="1" smtClean="0">
                <a:solidFill>
                  <a:srgbClr val="2A2A2A"/>
                </a:solidFill>
                <a:latin typeface="Times New Roman" charset="0"/>
                <a:cs typeface="Helvetica;Arial" charset="0"/>
              </a:rPr>
              <a:t>associato</a:t>
            </a:r>
            <a:r>
              <a:rPr lang="en-US" sz="2200" dirty="0" smtClean="0">
                <a:solidFill>
                  <a:srgbClr val="2A2A2A"/>
                </a:solidFill>
                <a:latin typeface="Times New Roman" charset="0"/>
                <a:cs typeface="Helvetica;Arial" charset="0"/>
              </a:rPr>
              <a:t>, ma solo la </a:t>
            </a:r>
            <a:r>
              <a:rPr lang="en-US" sz="2200" dirty="0" err="1" smtClean="0">
                <a:solidFill>
                  <a:srgbClr val="2A2A2A"/>
                </a:solidFill>
                <a:latin typeface="Times New Roman" charset="0"/>
                <a:cs typeface="Helvetica;Arial" charset="0"/>
              </a:rPr>
              <a:t>metà</a:t>
            </a:r>
            <a:r>
              <a:rPr lang="en-US" sz="2200" dirty="0" smtClean="0">
                <a:solidFill>
                  <a:srgbClr val="2A2A2A"/>
                </a:solidFill>
                <a:latin typeface="Times New Roman" charset="0"/>
                <a:cs typeface="Helvetica;Arial" charset="0"/>
              </a:rPr>
              <a:t> di </a:t>
            </a:r>
            <a:r>
              <a:rPr lang="en-US" sz="2200" dirty="0" err="1" smtClean="0">
                <a:solidFill>
                  <a:srgbClr val="2A2A2A"/>
                </a:solidFill>
                <a:latin typeface="Times New Roman" charset="0"/>
                <a:cs typeface="Helvetica;Arial" charset="0"/>
              </a:rPr>
              <a:t>probabilità</a:t>
            </a:r>
            <a:r>
              <a:rPr lang="en-US" sz="2200" dirty="0" smtClean="0">
                <a:solidFill>
                  <a:srgbClr val="2A2A2A"/>
                </a:solidFill>
                <a:latin typeface="Times New Roman" charset="0"/>
                <a:cs typeface="Helvetica;Arial" charset="0"/>
              </a:rPr>
              <a:t> di un </a:t>
            </a:r>
            <a:r>
              <a:rPr lang="en-US" sz="2200" dirty="0" err="1" smtClean="0">
                <a:solidFill>
                  <a:srgbClr val="2A2A2A"/>
                </a:solidFill>
                <a:latin typeface="Times New Roman" charset="0"/>
                <a:cs typeface="Helvetica;Arial" charset="0"/>
              </a:rPr>
              <a:t>uomo</a:t>
            </a:r>
            <a:r>
              <a:rPr lang="en-US" sz="2200" dirty="0" smtClean="0">
                <a:solidFill>
                  <a:srgbClr val="2A2A2A"/>
                </a:solidFill>
                <a:latin typeface="Times New Roman" charset="0"/>
                <a:cs typeface="Helvetica;Arial" charset="0"/>
              </a:rPr>
              <a:t> di </a:t>
            </a:r>
            <a:r>
              <a:rPr lang="en-US" sz="2200" dirty="0" err="1" smtClean="0">
                <a:solidFill>
                  <a:srgbClr val="2A2A2A"/>
                </a:solidFill>
                <a:latin typeface="Times New Roman" charset="0"/>
                <a:cs typeface="Helvetica;Arial" charset="0"/>
              </a:rPr>
              <a:t>diventare</a:t>
            </a:r>
            <a:r>
              <a:rPr lang="en-US" sz="2200" dirty="0" smtClean="0">
                <a:solidFill>
                  <a:srgbClr val="2A2A2A"/>
                </a:solidFill>
                <a:latin typeface="Times New Roman" charset="0"/>
                <a:cs typeface="Helvetica;Arial" charset="0"/>
              </a:rPr>
              <a:t> prof. </a:t>
            </a:r>
            <a:r>
              <a:rPr lang="en-US" sz="2200" dirty="0" err="1" smtClean="0">
                <a:solidFill>
                  <a:srgbClr val="2A2A2A"/>
                </a:solidFill>
                <a:latin typeface="Times New Roman" charset="0"/>
                <a:cs typeface="Helvetica;Arial" charset="0"/>
              </a:rPr>
              <a:t>ordinario</a:t>
            </a:r>
            <a:r>
              <a:rPr lang="en-US" sz="2200" dirty="0" smtClean="0">
                <a:solidFill>
                  <a:srgbClr val="2A2A2A"/>
                </a:solidFill>
                <a:latin typeface="Times New Roman" charset="0"/>
                <a:cs typeface="Helvetica;Arial" charset="0"/>
              </a:rPr>
              <a:t> </a:t>
            </a:r>
            <a:endParaRPr lang="en-US" sz="2200" dirty="0">
              <a:solidFill>
                <a:srgbClr val="2A2A2A"/>
              </a:solidFill>
              <a:latin typeface="Times New Roman" charset="0"/>
              <a:cs typeface="Helvetica;Arial"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720" y="3892211"/>
            <a:ext cx="7244161" cy="24669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Segnaposto data 1"/>
          <p:cNvSpPr>
            <a:spLocks noGrp="1"/>
          </p:cNvSpPr>
          <p:nvPr>
            <p:ph type="dt" sz="half" idx="10"/>
          </p:nvPr>
        </p:nvSpPr>
        <p:spPr/>
        <p:txBody>
          <a:bodyPr/>
          <a:lstStyle/>
          <a:p>
            <a:r>
              <a:rPr lang="en-US" smtClean="0"/>
              <a:t>19/01/2017</a:t>
            </a:r>
            <a:endParaRPr lang="en-US" dirty="0"/>
          </a:p>
        </p:txBody>
      </p:sp>
      <p:sp>
        <p:nvSpPr>
          <p:cNvPr id="3" name="Segnaposto piè di pagina 2"/>
          <p:cNvSpPr>
            <a:spLocks noGrp="1"/>
          </p:cNvSpPr>
          <p:nvPr>
            <p:ph type="ftr" sz="quarter" idx="11"/>
          </p:nvPr>
        </p:nvSpPr>
        <p:spPr/>
        <p:txBody>
          <a:bodyPr/>
          <a:lstStyle/>
          <a:p>
            <a:r>
              <a:rPr lang="en-US" smtClean="0"/>
              <a:t>Alessia Bruni, Bologna</a:t>
            </a:r>
            <a:endParaRPr lang="en-US" dirty="0"/>
          </a:p>
        </p:txBody>
      </p:sp>
    </p:spTree>
    <p:extLst>
      <p:ext uri="{BB962C8B-B14F-4D97-AF65-F5344CB8AC3E}">
        <p14:creationId xmlns:p14="http://schemas.microsoft.com/office/powerpoint/2010/main" val="355079203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18510" y="295729"/>
            <a:ext cx="9980030" cy="4073108"/>
          </a:xfrm>
        </p:spPr>
        <p:txBody>
          <a:bodyPr/>
          <a:lstStyle/>
          <a:p>
            <a:r>
              <a:rPr lang="it-IT" dirty="0" smtClean="0"/>
              <a:t>In Europa gli studi di genere sono obbligatori. In Italia dati analizzati dalla Ragioneria Generale.</a:t>
            </a:r>
          </a:p>
          <a:p>
            <a:endParaRPr lang="it-IT" dirty="0" smtClean="0"/>
          </a:p>
          <a:p>
            <a:r>
              <a:rPr lang="it-IT" dirty="0" smtClean="0"/>
              <a:t>Distribuzione </a:t>
            </a:r>
            <a:r>
              <a:rPr lang="it-IT" dirty="0"/>
              <a:t>del personale INFN a tempo indeterminato per profili e livelli, aggiornato al 31 dicembre </a:t>
            </a:r>
            <a:r>
              <a:rPr lang="it-IT" dirty="0" smtClean="0"/>
              <a:t>2014</a:t>
            </a:r>
          </a:p>
          <a:p>
            <a:pPr marL="0" indent="0">
              <a:buNone/>
            </a:pPr>
            <a:endParaRPr lang="it-IT" dirty="0"/>
          </a:p>
        </p:txBody>
      </p:sp>
      <p:sp>
        <p:nvSpPr>
          <p:cNvPr id="4" name="Segnaposto data 3"/>
          <p:cNvSpPr>
            <a:spLocks noGrp="1"/>
          </p:cNvSpPr>
          <p:nvPr>
            <p:ph type="dt" sz="half" idx="10"/>
          </p:nvPr>
        </p:nvSpPr>
        <p:spPr/>
        <p:txBody>
          <a:bodyPr/>
          <a:lstStyle/>
          <a:p>
            <a:r>
              <a:rPr lang="en-US" smtClean="0"/>
              <a:t>19/01/2017</a:t>
            </a:r>
            <a:endParaRPr lang="en-US" dirty="0"/>
          </a:p>
        </p:txBody>
      </p:sp>
      <p:sp>
        <p:nvSpPr>
          <p:cNvPr id="5" name="Segnaposto numero diapositiva 4"/>
          <p:cNvSpPr>
            <a:spLocks noGrp="1"/>
          </p:cNvSpPr>
          <p:nvPr>
            <p:ph type="sldNum" sz="quarter" idx="12"/>
          </p:nvPr>
        </p:nvSpPr>
        <p:spPr/>
        <p:txBody>
          <a:bodyPr/>
          <a:lstStyle/>
          <a:p>
            <a:fld id="{D57F1E4F-1CFF-5643-939E-02111984F565}" type="slidenum">
              <a:rPr lang="en-US" smtClean="0"/>
              <a:t>8</a:t>
            </a:fld>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3622888235"/>
              </p:ext>
            </p:extLst>
          </p:nvPr>
        </p:nvGraphicFramePr>
        <p:xfrm>
          <a:off x="518509" y="2110319"/>
          <a:ext cx="11286126" cy="4053416"/>
        </p:xfrm>
        <a:graphic>
          <a:graphicData uri="http://schemas.openxmlformats.org/presentationml/2006/ole">
            <mc:AlternateContent xmlns:mc="http://schemas.openxmlformats.org/markup-compatibility/2006">
              <mc:Choice xmlns:v="urn:schemas-microsoft-com:vml" Requires="v">
                <p:oleObj spid="_x0000_s57409" name="Documento" r:id="rId4" imgW="6680200" imgH="2400300" progId="Word.Document.12">
                  <p:embed/>
                </p:oleObj>
              </mc:Choice>
              <mc:Fallback>
                <p:oleObj name="Documento" r:id="rId4" imgW="6680200" imgH="2400300" progId="Word.Document.12">
                  <p:embed/>
                  <p:pic>
                    <p:nvPicPr>
                      <p:cNvPr id="0" name=""/>
                      <p:cNvPicPr/>
                      <p:nvPr/>
                    </p:nvPicPr>
                    <p:blipFill>
                      <a:blip r:embed="rId5"/>
                      <a:stretch>
                        <a:fillRect/>
                      </a:stretch>
                    </p:blipFill>
                    <p:spPr>
                      <a:xfrm>
                        <a:off x="518509" y="2110319"/>
                        <a:ext cx="11286126" cy="4053416"/>
                      </a:xfrm>
                      <a:prstGeom prst="rect">
                        <a:avLst/>
                      </a:prstGeom>
                    </p:spPr>
                  </p:pic>
                </p:oleObj>
              </mc:Fallback>
            </mc:AlternateContent>
          </a:graphicData>
        </a:graphic>
      </p:graphicFrame>
      <p:sp>
        <p:nvSpPr>
          <p:cNvPr id="7" name="Segnaposto piè di pagina 6"/>
          <p:cNvSpPr>
            <a:spLocks noGrp="1"/>
          </p:cNvSpPr>
          <p:nvPr>
            <p:ph type="ftr" sz="quarter" idx="11"/>
          </p:nvPr>
        </p:nvSpPr>
        <p:spPr/>
        <p:txBody>
          <a:bodyPr/>
          <a:lstStyle/>
          <a:p>
            <a:r>
              <a:rPr lang="en-US" smtClean="0"/>
              <a:t>Alessia Bruni, Bologna</a:t>
            </a:r>
            <a:endParaRPr lang="en-US" dirty="0"/>
          </a:p>
        </p:txBody>
      </p:sp>
    </p:spTree>
    <p:extLst>
      <p:ext uri="{BB962C8B-B14F-4D97-AF65-F5344CB8AC3E}">
        <p14:creationId xmlns:p14="http://schemas.microsoft.com/office/powerpoint/2010/main" val="28641679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Segregazione</a:t>
            </a:r>
            <a:r>
              <a:rPr lang="en-US" sz="3600" dirty="0" smtClean="0"/>
              <a:t> </a:t>
            </a:r>
            <a:r>
              <a:rPr lang="en-US" sz="3600" dirty="0" err="1" smtClean="0"/>
              <a:t>verticale</a:t>
            </a:r>
            <a:endParaRPr lang="en-US" sz="3600" dirty="0"/>
          </a:p>
        </p:txBody>
      </p:sp>
      <p:sp>
        <p:nvSpPr>
          <p:cNvPr id="4" name="Date Placeholder 3"/>
          <p:cNvSpPr>
            <a:spLocks noGrp="1"/>
          </p:cNvSpPr>
          <p:nvPr>
            <p:ph type="dt" sz="half" idx="10"/>
          </p:nvPr>
        </p:nvSpPr>
        <p:spPr/>
        <p:txBody>
          <a:bodyPr/>
          <a:lstStyle/>
          <a:p>
            <a:r>
              <a:rPr lang="en-US" smtClean="0"/>
              <a:t>19/01/2017</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a:t>
            </a:fld>
            <a:endParaRPr lang="en-US" dirty="0"/>
          </a:p>
        </p:txBody>
      </p:sp>
      <p:sp>
        <p:nvSpPr>
          <p:cNvPr id="7" name="Content Placeholder 6"/>
          <p:cNvSpPr>
            <a:spLocks noGrp="1"/>
          </p:cNvSpPr>
          <p:nvPr>
            <p:ph idx="1"/>
          </p:nvPr>
        </p:nvSpPr>
        <p:spPr>
          <a:xfrm>
            <a:off x="438912" y="4123826"/>
            <a:ext cx="11265408" cy="2464346"/>
          </a:xfrm>
        </p:spPr>
        <p:txBody>
          <a:bodyPr>
            <a:noAutofit/>
          </a:bodyPr>
          <a:lstStyle/>
          <a:p>
            <a:pPr lvl="1" algn="just"/>
            <a:r>
              <a:rPr lang="it-IT" altLang="en-US" dirty="0"/>
              <a:t>% per donne e uomini riferita alla popolazione femminile e maschile, rispettivamente  </a:t>
            </a:r>
            <a:endParaRPr lang="it-IT" altLang="en-US" dirty="0" smtClean="0"/>
          </a:p>
          <a:p>
            <a:pPr lvl="1" algn="just"/>
            <a:r>
              <a:rPr lang="en-US" dirty="0" smtClean="0"/>
              <a:t>La </a:t>
            </a:r>
            <a:r>
              <a:rPr lang="en-US" dirty="0" err="1"/>
              <a:t>probabilità</a:t>
            </a:r>
            <a:r>
              <a:rPr lang="en-US" dirty="0"/>
              <a:t> di </a:t>
            </a:r>
            <a:r>
              <a:rPr lang="en-US" dirty="0" err="1"/>
              <a:t>essere</a:t>
            </a:r>
            <a:r>
              <a:rPr lang="en-US" dirty="0"/>
              <a:t> </a:t>
            </a:r>
            <a:r>
              <a:rPr lang="en-US" dirty="0" err="1"/>
              <a:t>dirigente</a:t>
            </a:r>
            <a:r>
              <a:rPr lang="en-US" dirty="0"/>
              <a:t> + primo </a:t>
            </a:r>
            <a:r>
              <a:rPr lang="en-US" dirty="0" err="1"/>
              <a:t>ricercatore</a:t>
            </a:r>
            <a:r>
              <a:rPr lang="en-US" dirty="0"/>
              <a:t> </a:t>
            </a:r>
            <a:r>
              <a:rPr lang="en-US" dirty="0" err="1"/>
              <a:t>è</a:t>
            </a:r>
            <a:r>
              <a:rPr lang="en-US" dirty="0"/>
              <a:t> simile per </a:t>
            </a:r>
            <a:r>
              <a:rPr lang="en-US" dirty="0" err="1"/>
              <a:t>uomini</a:t>
            </a:r>
            <a:r>
              <a:rPr lang="en-US" dirty="0"/>
              <a:t> e </a:t>
            </a:r>
            <a:r>
              <a:rPr lang="en-US" dirty="0" err="1"/>
              <a:t>donne</a:t>
            </a:r>
            <a:endParaRPr lang="en-US" dirty="0"/>
          </a:p>
          <a:p>
            <a:r>
              <a:rPr lang="en-US" sz="1800" b="1" dirty="0">
                <a:solidFill>
                  <a:schemeClr val="accent1"/>
                </a:solidFill>
              </a:rPr>
              <a:t>La </a:t>
            </a:r>
            <a:r>
              <a:rPr lang="en-US" sz="1800" b="1" dirty="0" err="1">
                <a:solidFill>
                  <a:schemeClr val="accent1"/>
                </a:solidFill>
              </a:rPr>
              <a:t>probabilità</a:t>
            </a:r>
            <a:r>
              <a:rPr lang="en-US" sz="1800" b="1" dirty="0">
                <a:solidFill>
                  <a:schemeClr val="accent1"/>
                </a:solidFill>
              </a:rPr>
              <a:t> per </a:t>
            </a:r>
            <a:r>
              <a:rPr lang="en-US" sz="1800" b="1" dirty="0" err="1">
                <a:solidFill>
                  <a:schemeClr val="accent1"/>
                </a:solidFill>
              </a:rPr>
              <a:t>una</a:t>
            </a:r>
            <a:r>
              <a:rPr lang="en-US" sz="1800" b="1" dirty="0">
                <a:solidFill>
                  <a:schemeClr val="accent1"/>
                </a:solidFill>
              </a:rPr>
              <a:t> donna di </a:t>
            </a:r>
            <a:r>
              <a:rPr lang="en-US" sz="1800" b="1" dirty="0" err="1">
                <a:solidFill>
                  <a:schemeClr val="accent1"/>
                </a:solidFill>
              </a:rPr>
              <a:t>essere</a:t>
            </a:r>
            <a:r>
              <a:rPr lang="en-US" sz="1800" b="1" dirty="0">
                <a:solidFill>
                  <a:schemeClr val="accent1"/>
                </a:solidFill>
              </a:rPr>
              <a:t> </a:t>
            </a:r>
            <a:r>
              <a:rPr lang="en-US" sz="1800" b="1" dirty="0" err="1">
                <a:solidFill>
                  <a:schemeClr val="accent1"/>
                </a:solidFill>
              </a:rPr>
              <a:t>dirigente</a:t>
            </a:r>
            <a:r>
              <a:rPr lang="en-US" sz="1800" b="1" dirty="0">
                <a:solidFill>
                  <a:schemeClr val="accent1"/>
                </a:solidFill>
              </a:rPr>
              <a:t> </a:t>
            </a:r>
            <a:r>
              <a:rPr lang="en-US" sz="1800" b="1" dirty="0" err="1">
                <a:solidFill>
                  <a:schemeClr val="accent1"/>
                </a:solidFill>
              </a:rPr>
              <a:t>è</a:t>
            </a:r>
            <a:r>
              <a:rPr lang="en-US" sz="1800" b="1" dirty="0">
                <a:solidFill>
                  <a:schemeClr val="accent1"/>
                </a:solidFill>
              </a:rPr>
              <a:t> </a:t>
            </a:r>
            <a:r>
              <a:rPr lang="en-US" sz="1800" b="1" dirty="0" err="1">
                <a:solidFill>
                  <a:schemeClr val="accent1"/>
                </a:solidFill>
              </a:rPr>
              <a:t>meno</a:t>
            </a:r>
            <a:r>
              <a:rPr lang="en-US" sz="1800" b="1" dirty="0">
                <a:solidFill>
                  <a:schemeClr val="accent1"/>
                </a:solidFill>
              </a:rPr>
              <a:t> </a:t>
            </a:r>
            <a:r>
              <a:rPr lang="en-US" sz="1800" b="1" dirty="0" err="1">
                <a:solidFill>
                  <a:schemeClr val="accent1"/>
                </a:solidFill>
              </a:rPr>
              <a:t>della</a:t>
            </a:r>
            <a:r>
              <a:rPr lang="en-US" sz="1800" b="1" dirty="0">
                <a:solidFill>
                  <a:schemeClr val="accent1"/>
                </a:solidFill>
              </a:rPr>
              <a:t> </a:t>
            </a:r>
            <a:r>
              <a:rPr lang="en-US" sz="1800" b="1" dirty="0" err="1">
                <a:solidFill>
                  <a:schemeClr val="accent1"/>
                </a:solidFill>
              </a:rPr>
              <a:t>metà</a:t>
            </a:r>
            <a:r>
              <a:rPr lang="en-US" sz="1800" b="1" dirty="0">
                <a:solidFill>
                  <a:schemeClr val="accent1"/>
                </a:solidFill>
              </a:rPr>
              <a:t> di </a:t>
            </a:r>
            <a:r>
              <a:rPr lang="en-US" sz="1800" b="1" dirty="0" err="1">
                <a:solidFill>
                  <a:schemeClr val="accent1"/>
                </a:solidFill>
              </a:rPr>
              <a:t>quella</a:t>
            </a:r>
            <a:r>
              <a:rPr lang="en-US" sz="1800" b="1" dirty="0">
                <a:solidFill>
                  <a:schemeClr val="accent1"/>
                </a:solidFill>
              </a:rPr>
              <a:t> di un </a:t>
            </a:r>
            <a:r>
              <a:rPr lang="en-US" sz="1800" b="1" dirty="0" err="1">
                <a:solidFill>
                  <a:schemeClr val="accent1"/>
                </a:solidFill>
              </a:rPr>
              <a:t>uomo</a:t>
            </a:r>
            <a:r>
              <a:rPr lang="en-US" sz="1800" dirty="0"/>
              <a:t>: </a:t>
            </a:r>
            <a:r>
              <a:rPr lang="en-US" sz="1800" dirty="0" err="1"/>
              <a:t>nel</a:t>
            </a:r>
            <a:r>
              <a:rPr lang="en-US" sz="1800" dirty="0"/>
              <a:t> 2014, </a:t>
            </a:r>
            <a:r>
              <a:rPr lang="en-US" sz="1800" dirty="0" err="1"/>
              <a:t>fra</a:t>
            </a:r>
            <a:r>
              <a:rPr lang="en-US" sz="1800" dirty="0"/>
              <a:t> le </a:t>
            </a:r>
            <a:r>
              <a:rPr lang="en-US" sz="1800" dirty="0" err="1"/>
              <a:t>donne</a:t>
            </a:r>
            <a:r>
              <a:rPr lang="en-US" sz="1800" dirty="0"/>
              <a:t> solo l'8.6% </a:t>
            </a:r>
            <a:r>
              <a:rPr lang="en-US" sz="1800" dirty="0" err="1"/>
              <a:t>è</a:t>
            </a:r>
            <a:r>
              <a:rPr lang="en-US" sz="1800" dirty="0"/>
              <a:t>  </a:t>
            </a:r>
            <a:r>
              <a:rPr lang="en-US" sz="1800" dirty="0" err="1"/>
              <a:t>dirigente</a:t>
            </a:r>
            <a:r>
              <a:rPr lang="en-US" sz="1800" dirty="0"/>
              <a:t>, </a:t>
            </a:r>
            <a:r>
              <a:rPr lang="en-US" sz="1800" dirty="0" err="1"/>
              <a:t>mentre</a:t>
            </a:r>
            <a:r>
              <a:rPr lang="en-US" sz="1800" dirty="0"/>
              <a:t> per </a:t>
            </a:r>
            <a:r>
              <a:rPr lang="en-US" sz="1800" dirty="0" err="1"/>
              <a:t>gli</a:t>
            </a:r>
            <a:r>
              <a:rPr lang="en-US" sz="1800" dirty="0"/>
              <a:t> </a:t>
            </a:r>
            <a:r>
              <a:rPr lang="en-US" sz="1800" dirty="0" err="1"/>
              <a:t>uomini</a:t>
            </a:r>
            <a:r>
              <a:rPr lang="en-US" sz="1800" dirty="0"/>
              <a:t> </a:t>
            </a:r>
            <a:r>
              <a:rPr lang="en-US" sz="1800" dirty="0" err="1"/>
              <a:t>questa</a:t>
            </a:r>
            <a:r>
              <a:rPr lang="en-US" sz="1800" dirty="0"/>
              <a:t> </a:t>
            </a:r>
            <a:r>
              <a:rPr lang="en-US" sz="1800" dirty="0" err="1"/>
              <a:t>percentuale</a:t>
            </a:r>
            <a:r>
              <a:rPr lang="en-US" sz="1800" dirty="0"/>
              <a:t> sale al 20%. </a:t>
            </a:r>
            <a:r>
              <a:rPr lang="en-US" sz="1800" dirty="0" err="1"/>
              <a:t>Nel</a:t>
            </a:r>
            <a:r>
              <a:rPr lang="en-US" sz="1800" dirty="0"/>
              <a:t> 2015, 7 </a:t>
            </a:r>
            <a:r>
              <a:rPr lang="en-US" sz="1800" dirty="0" err="1"/>
              <a:t>uomini</a:t>
            </a:r>
            <a:r>
              <a:rPr lang="en-US" sz="1800" dirty="0"/>
              <a:t> </a:t>
            </a:r>
            <a:r>
              <a:rPr lang="en-US" sz="1800" dirty="0" err="1"/>
              <a:t>sono</a:t>
            </a:r>
            <a:r>
              <a:rPr lang="en-US" sz="1800" dirty="0"/>
              <a:t> </a:t>
            </a:r>
            <a:r>
              <a:rPr lang="en-US" sz="1800" dirty="0" err="1"/>
              <a:t>diventati</a:t>
            </a:r>
            <a:r>
              <a:rPr lang="en-US" sz="1800" dirty="0"/>
              <a:t> </a:t>
            </a:r>
            <a:r>
              <a:rPr lang="en-US" sz="1800" dirty="0" err="1"/>
              <a:t>dirigenti</a:t>
            </a:r>
            <a:r>
              <a:rPr lang="en-US" sz="1800" dirty="0"/>
              <a:t> di </a:t>
            </a:r>
            <a:r>
              <a:rPr lang="en-US" sz="1800" dirty="0" err="1"/>
              <a:t>ricerca</a:t>
            </a:r>
            <a:r>
              <a:rPr lang="en-US" sz="1800" dirty="0"/>
              <a:t>, ma solo </a:t>
            </a:r>
            <a:r>
              <a:rPr lang="en-US" sz="1800" dirty="0" err="1"/>
              <a:t>una</a:t>
            </a:r>
            <a:r>
              <a:rPr lang="en-US" sz="1800" dirty="0"/>
              <a:t> </a:t>
            </a:r>
            <a:r>
              <a:rPr lang="en-US" sz="1800" dirty="0" smtClean="0"/>
              <a:t>donna (</a:t>
            </a:r>
            <a:r>
              <a:rPr lang="en-US" sz="1800" dirty="0" err="1" smtClean="0"/>
              <a:t>già</a:t>
            </a:r>
            <a:r>
              <a:rPr lang="en-US" sz="1800" dirty="0" smtClean="0"/>
              <a:t> </a:t>
            </a:r>
            <a:r>
              <a:rPr lang="en-US" sz="1800" dirty="0" err="1"/>
              <a:t>vicedirettore</a:t>
            </a:r>
            <a:r>
              <a:rPr lang="en-US" sz="1800" dirty="0"/>
              <a:t> a Jefferson Lab dal </a:t>
            </a:r>
            <a:r>
              <a:rPr lang="en-US" sz="1800" dirty="0" smtClean="0"/>
              <a:t>2012). </a:t>
            </a:r>
          </a:p>
          <a:p>
            <a:r>
              <a:rPr lang="en-US" sz="1800" dirty="0" err="1" smtClean="0"/>
              <a:t>Nel</a:t>
            </a:r>
            <a:r>
              <a:rPr lang="en-US" sz="1800" dirty="0" smtClean="0"/>
              <a:t> </a:t>
            </a:r>
            <a:r>
              <a:rPr lang="en-US" sz="1800" dirty="0"/>
              <a:t>2014 solo </a:t>
            </a:r>
            <a:r>
              <a:rPr lang="en-US" sz="1800" dirty="0" err="1"/>
              <a:t>una</a:t>
            </a:r>
            <a:r>
              <a:rPr lang="en-US" sz="1800" dirty="0"/>
              <a:t> donna ha </a:t>
            </a:r>
            <a:r>
              <a:rPr lang="en-US" sz="1800" dirty="0" err="1"/>
              <a:t>vinto</a:t>
            </a:r>
            <a:r>
              <a:rPr lang="en-US" sz="1800" dirty="0"/>
              <a:t> </a:t>
            </a:r>
            <a:r>
              <a:rPr lang="en-US" sz="1800" dirty="0" err="1"/>
              <a:t>il</a:t>
            </a:r>
            <a:r>
              <a:rPr lang="en-US" sz="1800" dirty="0"/>
              <a:t> </a:t>
            </a:r>
            <a:r>
              <a:rPr lang="en-US" sz="1800" dirty="0" err="1"/>
              <a:t>concorso</a:t>
            </a:r>
            <a:r>
              <a:rPr lang="en-US" sz="1800" dirty="0"/>
              <a:t> di primo </a:t>
            </a:r>
            <a:r>
              <a:rPr lang="en-US" sz="1800" dirty="0" err="1" smtClean="0"/>
              <a:t>ricercatore</a:t>
            </a:r>
            <a:r>
              <a:rPr lang="en-US" sz="1800" dirty="0" smtClean="0"/>
              <a:t> </a:t>
            </a:r>
            <a:r>
              <a:rPr lang="en-US" sz="1800" dirty="0" err="1" smtClean="0"/>
              <a:t>su</a:t>
            </a:r>
            <a:r>
              <a:rPr lang="en-US" sz="1800" dirty="0" smtClean="0"/>
              <a:t> xx </a:t>
            </a:r>
            <a:r>
              <a:rPr lang="en-US" sz="1800" dirty="0" err="1" smtClean="0"/>
              <a:t>posti</a:t>
            </a:r>
            <a:r>
              <a:rPr lang="en-US" sz="1800" dirty="0" smtClean="0"/>
              <a:t> (a Milano).</a:t>
            </a:r>
            <a:endParaRPr lang="en-US" sz="1800" dirty="0"/>
          </a:p>
        </p:txBody>
      </p:sp>
      <p:graphicFrame>
        <p:nvGraphicFramePr>
          <p:cNvPr id="8" name="Group 3"/>
          <p:cNvGraphicFramePr>
            <a:graphicFrameLocks noGrp="1"/>
          </p:cNvGraphicFramePr>
          <p:nvPr>
            <p:extLst>
              <p:ext uri="{D42A27DB-BD31-4B8C-83A1-F6EECF244321}">
                <p14:modId xmlns:p14="http://schemas.microsoft.com/office/powerpoint/2010/main" val="289968951"/>
              </p:ext>
            </p:extLst>
          </p:nvPr>
        </p:nvGraphicFramePr>
        <p:xfrm>
          <a:off x="1935192" y="1150086"/>
          <a:ext cx="7589175" cy="2887094"/>
        </p:xfrm>
        <a:graphic>
          <a:graphicData uri="http://schemas.openxmlformats.org/drawingml/2006/table">
            <a:tbl>
              <a:tblPr>
                <a:tableStyleId>{5C22544A-7EE6-4342-B048-85BDC9FD1C3A}</a:tableStyleId>
              </a:tblPr>
              <a:tblGrid>
                <a:gridCol w="1775356"/>
                <a:gridCol w="1549400"/>
                <a:gridCol w="1608666"/>
                <a:gridCol w="1110085"/>
                <a:gridCol w="1545668"/>
              </a:tblGrid>
              <a:tr h="0">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6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490644" marB="46800" horzOverflow="overflow"/>
                </a:tc>
                <a:tc gridSpan="2">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just" defTabSz="457200" rtl="0" eaLnBrk="1" fontAlgn="base" latinLnBrk="0" hangingPunct="1">
                        <a:lnSpc>
                          <a:spcPct val="62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a:ln>
                            <a:noFill/>
                          </a:ln>
                          <a:effectLst/>
                        </a:rPr>
                        <a:t>2003</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418824" marB="46800" horzOverflow="overflow"/>
                </a:tc>
                <a:tc hMerge="1">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altLang="en-US" sz="12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444276" marB="46800" horzOverflow="overflow"/>
                </a:tc>
                <a:tc gridSpan="2">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62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a:ln>
                            <a:noFill/>
                          </a:ln>
                          <a:effectLst/>
                        </a:rPr>
                        <a:t>2014</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418824" marB="46800" horzOverflow="overflow"/>
                </a:tc>
                <a:tc hMerge="1">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altLang="en-US" sz="12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444276" marB="46800" horzOverflow="overflow"/>
                </a:tc>
              </a:tr>
              <a:tr h="0">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444276"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just" defTabSz="457200" rtl="0" eaLnBrk="1" fontAlgn="base" latinLnBrk="0" hangingPunct="1">
                        <a:lnSpc>
                          <a:spcPct val="62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err="1">
                          <a:ln>
                            <a:noFill/>
                          </a:ln>
                          <a:effectLst/>
                        </a:rPr>
                        <a:t>d</a:t>
                      </a:r>
                      <a:r>
                        <a:rPr kumimoji="0" lang="en-US" altLang="en-US" sz="1400" u="none" strike="noStrike" cap="none" normalizeH="0" baseline="0" dirty="0" err="1" smtClean="0">
                          <a:ln>
                            <a:noFill/>
                          </a:ln>
                          <a:effectLst/>
                        </a:rPr>
                        <a:t>onne</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418824"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just" defTabSz="457200" rtl="0" eaLnBrk="1" fontAlgn="base" latinLnBrk="0" hangingPunct="1">
                        <a:lnSpc>
                          <a:spcPct val="62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err="1">
                          <a:ln>
                            <a:noFill/>
                          </a:ln>
                          <a:effectLst/>
                        </a:rPr>
                        <a:t>uomini</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418824"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62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err="1">
                          <a:ln>
                            <a:noFill/>
                          </a:ln>
                          <a:effectLst/>
                        </a:rPr>
                        <a:t>donne</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418824"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62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err="1">
                          <a:ln>
                            <a:noFill/>
                          </a:ln>
                          <a:effectLst/>
                        </a:rPr>
                        <a:t>uomini</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418824" marB="46800" horzOverflow="overflow"/>
                </a:tc>
              </a:tr>
              <a:tr h="812172">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err="1">
                          <a:ln>
                            <a:noFill/>
                          </a:ln>
                          <a:effectLst/>
                        </a:rPr>
                        <a:t>Dirigenti</a:t>
                      </a:r>
                      <a:r>
                        <a:rPr kumimoji="0" lang="en-US" altLang="en-US" sz="1400" u="none" strike="noStrike" cap="none" normalizeH="0" baseline="0" dirty="0">
                          <a:ln>
                            <a:noFill/>
                          </a:ln>
                          <a:effectLst/>
                        </a:rPr>
                        <a:t> + </a:t>
                      </a:r>
                      <a:r>
                        <a:rPr kumimoji="0" lang="en-US" altLang="en-US" sz="1400" u="none" strike="noStrike" cap="none" normalizeH="0" baseline="0" dirty="0" err="1">
                          <a:ln>
                            <a:noFill/>
                          </a:ln>
                          <a:effectLst/>
                        </a:rPr>
                        <a:t>primi</a:t>
                      </a:r>
                      <a:r>
                        <a:rPr kumimoji="0" lang="en-US" altLang="en-US" sz="1400" u="none" strike="noStrike" cap="none" normalizeH="0" baseline="0" dirty="0">
                          <a:ln>
                            <a:noFill/>
                          </a:ln>
                          <a:effectLst/>
                        </a:rPr>
                        <a:t> </a:t>
                      </a:r>
                      <a:r>
                        <a:rPr kumimoji="0" lang="en-US" altLang="en-US" sz="1400" u="none" strike="noStrike" cap="none" normalizeH="0" baseline="0" dirty="0" err="1">
                          <a:ln>
                            <a:noFill/>
                          </a:ln>
                          <a:effectLst/>
                        </a:rPr>
                        <a:t>ricercatori</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297648"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a:ln>
                            <a:noFill/>
                          </a:ln>
                          <a:effectLst/>
                        </a:rPr>
                        <a:t>45/104=43%</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297648"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a:ln>
                            <a:noFill/>
                          </a:ln>
                          <a:effectLst/>
                        </a:rPr>
                        <a:t>253/460=55%</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297648"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a:ln>
                            <a:noFill/>
                          </a:ln>
                          <a:effectLst/>
                        </a:rPr>
                        <a:t>75/127=59%</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297648"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87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a:ln>
                            <a:noFill/>
                          </a:ln>
                          <a:effectLst/>
                        </a:rPr>
                        <a:t>286/454=63%</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297648" marB="46800" horzOverflow="overflow"/>
                </a:tc>
              </a:tr>
              <a:tr h="561609">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a:ln>
                            <a:noFill/>
                          </a:ln>
                          <a:effectLst/>
                        </a:rPr>
                        <a:t>Dirigenti di ricerca</a:t>
                      </a:r>
                      <a:endParaRPr kumimoji="0" lang="en-US" altLang="en-US" sz="1400" b="0" i="0" u="none" strike="noStrike" cap="none" normalizeH="0" baseline="0">
                        <a:ln>
                          <a:noFill/>
                        </a:ln>
                        <a:solidFill>
                          <a:srgbClr val="000000"/>
                        </a:solidFill>
                        <a:effectLst/>
                        <a:latin typeface="Arial" charset="0"/>
                        <a:ea typeface="Arial Unicode MS" charset="0"/>
                        <a:cs typeface="Arial Unicode MS" charset="0"/>
                      </a:endParaRPr>
                    </a:p>
                  </a:txBody>
                  <a:tcPr marL="90000" marR="90000" marT="297648"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a:ln>
                            <a:noFill/>
                          </a:ln>
                          <a:effectLst/>
                        </a:rPr>
                        <a:t>8/104=7.6%</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300924"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a:ln>
                            <a:noFill/>
                          </a:ln>
                          <a:effectLst/>
                        </a:rPr>
                        <a:t>107/460=23%</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297648"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a:ln>
                            <a:noFill/>
                          </a:ln>
                          <a:effectLst/>
                        </a:rPr>
                        <a:t>11/127=8.6%</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297648" marB="46800" horzOverflow="overflow"/>
                </a:tc>
                <a:tc>
                  <a:txBody>
                    <a:bodyPr/>
                    <a:lstStyle>
                      <a:lvl1pPr>
                        <a:lnSpc>
                          <a:spcPct val="97000"/>
                        </a:lnSpc>
                        <a:spcAft>
                          <a:spcPts val="1413"/>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1pPr>
                      <a:lvl2pPr marL="457200">
                        <a:lnSpc>
                          <a:spcPct val="97000"/>
                        </a:lnSpc>
                        <a:spcAft>
                          <a:spcPts val="113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2pPr>
                      <a:lvl3pPr marL="914400">
                        <a:lnSpc>
                          <a:spcPct val="97000"/>
                        </a:lnSpc>
                        <a:spcAft>
                          <a:spcPts val="85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3pPr>
                      <a:lvl4pPr marL="1371600">
                        <a:lnSpc>
                          <a:spcPct val="97000"/>
                        </a:lnSpc>
                        <a:spcAft>
                          <a:spcPts val="575"/>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4pPr>
                      <a:lvl5pPr marL="1828800">
                        <a:lnSpc>
                          <a:spcPct val="97000"/>
                        </a:lnSpc>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5pPr>
                      <a:lvl6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6pPr>
                      <a:lvl7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7pPr>
                      <a:lvl8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8pPr>
                      <a:lvl9pPr indent="-228600" defTabSz="457200" fontAlgn="base">
                        <a:lnSpc>
                          <a:spcPct val="97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Lst>
                        <a:defRPr sz="2200">
                          <a:solidFill>
                            <a:srgbClr val="666666"/>
                          </a:solidFill>
                          <a:latin typeface="Helvetica Neue" charset="0"/>
                          <a:ea typeface="Arial Unicode MS" charset="0"/>
                          <a:cs typeface="Arial Unicode MS" charset="0"/>
                        </a:defRPr>
                      </a:lvl9pPr>
                    </a:lstStyle>
                    <a:p>
                      <a:pPr marL="0" marR="0" lvl="0" indent="0" algn="l" defTabSz="457200" rtl="0" eaLnBrk="1" fontAlgn="base" latinLnBrk="0" hangingPunct="1">
                        <a:lnSpc>
                          <a:spcPct val="87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Lst>
                      </a:pPr>
                      <a:r>
                        <a:rPr kumimoji="0" lang="en-US" altLang="en-US" sz="1400" u="none" strike="noStrike" cap="none" normalizeH="0" baseline="0" dirty="0">
                          <a:ln>
                            <a:noFill/>
                          </a:ln>
                          <a:effectLst/>
                        </a:rPr>
                        <a:t>90/454=20%</a:t>
                      </a:r>
                      <a:endParaRPr kumimoji="0" lang="en-US" altLang="en-US" sz="1400" b="0" i="0" u="none" strike="noStrike" cap="none" normalizeH="0" baseline="0" dirty="0">
                        <a:ln>
                          <a:noFill/>
                        </a:ln>
                        <a:solidFill>
                          <a:srgbClr val="000000"/>
                        </a:solidFill>
                        <a:effectLst/>
                        <a:latin typeface="Arial" charset="0"/>
                        <a:ea typeface="Arial Unicode MS" charset="0"/>
                        <a:cs typeface="Arial Unicode MS" charset="0"/>
                      </a:endParaRPr>
                    </a:p>
                  </a:txBody>
                  <a:tcPr marL="90000" marR="90000" marT="297648" marB="46800" horzOverflow="overflow"/>
                </a:tc>
              </a:tr>
            </a:tbl>
          </a:graphicData>
        </a:graphic>
      </p:graphicFrame>
      <p:sp>
        <p:nvSpPr>
          <p:cNvPr id="3" name="Segnaposto piè di pagina 2"/>
          <p:cNvSpPr>
            <a:spLocks noGrp="1"/>
          </p:cNvSpPr>
          <p:nvPr>
            <p:ph type="ftr" sz="quarter" idx="11"/>
          </p:nvPr>
        </p:nvSpPr>
        <p:spPr/>
        <p:txBody>
          <a:bodyPr/>
          <a:lstStyle/>
          <a:p>
            <a:r>
              <a:rPr lang="en-US" smtClean="0"/>
              <a:t>Alessia Bruni, Bologna</a:t>
            </a:r>
            <a:endParaRPr lang="en-US" dirty="0"/>
          </a:p>
        </p:txBody>
      </p:sp>
    </p:spTree>
    <p:extLst>
      <p:ext uri="{BB962C8B-B14F-4D97-AF65-F5344CB8AC3E}">
        <p14:creationId xmlns:p14="http://schemas.microsoft.com/office/powerpoint/2010/main" val="26883901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3696</TotalTime>
  <Words>1914</Words>
  <Application>Microsoft Macintosh PowerPoint</Application>
  <PresentationFormat>Personalizzato</PresentationFormat>
  <Paragraphs>298</Paragraphs>
  <Slides>20</Slides>
  <Notes>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20</vt:i4>
      </vt:variant>
    </vt:vector>
  </HeadingPairs>
  <TitlesOfParts>
    <vt:vector size="22" baseType="lpstr">
      <vt:lpstr>Ion</vt:lpstr>
      <vt:lpstr>Documento</vt:lpstr>
      <vt:lpstr>Pari opportunità e presenza femminile nella ricerca scientifica: stato dell’arte in Europa, Italia, nella fisica e INFN</vt:lpstr>
      <vt:lpstr>Strategia europea per la ricerca </vt:lpstr>
      <vt:lpstr>Presentazione di PowerPoint</vt:lpstr>
      <vt:lpstr>Nella strategia europea per la scienza diventa centrale il genere e la carriere (discriminazione, mobilità, precarietà) </vt:lpstr>
      <vt:lpstr>Presentazione di PowerPoint</vt:lpstr>
      <vt:lpstr>Segregazione orizzontale, professori in Italia</vt:lpstr>
      <vt:lpstr>La carriera delle donne – una condotta a perdere</vt:lpstr>
      <vt:lpstr>Presentazione di PowerPoint</vt:lpstr>
      <vt:lpstr>Segregazione verticale</vt:lpstr>
      <vt:lpstr>Presentazione di PowerPoint</vt:lpstr>
      <vt:lpstr>Vincitori dei concorsi INFN per dirigente di ricerca dal 1991 (forse incompleto) </vt:lpstr>
      <vt:lpstr>Segregazione orizzontale</vt:lpstr>
      <vt:lpstr>Sottorappresentazione nelle comissioni scientifiche di nomina</vt:lpstr>
      <vt:lpstr>INFN, conoscere i numeri: senza numeri, nessun problema</vt:lpstr>
      <vt:lpstr>Segregazione verticale in Europa</vt:lpstr>
      <vt:lpstr>Nella strategia europea per le istituzioni scientifiche diventano strategie di genere</vt:lpstr>
      <vt:lpstr>Nella strategia europea per la scienza diventa centrale il genere come argomento della ricerca</vt:lpstr>
      <vt:lpstr>Art. 16  Horizon 2020 garantisce l'efficace promozione della parità di genere e della dimensione di genere nel contenuto della ricerca e dell'innovazione. </vt:lpstr>
      <vt:lpstr>Un problema delle donne o un problema della ricerca?</vt:lpstr>
      <vt:lpstr>Le quote azzurre del 1938, il 90%   REGIO DECRETO LEGGE 5 settembre 1938 - XVI - n.1514   Disciplina dell’assunzione di personale femminile agli impieghi pubblici e privati.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AB</cp:lastModifiedBy>
  <cp:revision>526</cp:revision>
  <cp:lastPrinted>2016-07-15T16:12:35Z</cp:lastPrinted>
  <dcterms:created xsi:type="dcterms:W3CDTF">2016-07-15T09:56:47Z</dcterms:created>
  <dcterms:modified xsi:type="dcterms:W3CDTF">2017-01-29T19:14:40Z</dcterms:modified>
</cp:coreProperties>
</file>