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2"/>
  </p:notesMasterIdLst>
  <p:sldIdLst>
    <p:sldId id="321" r:id="rId2"/>
    <p:sldId id="322" r:id="rId3"/>
    <p:sldId id="320" r:id="rId4"/>
    <p:sldId id="286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259" r:id="rId17"/>
    <p:sldId id="264" r:id="rId18"/>
    <p:sldId id="287" r:id="rId19"/>
    <p:sldId id="283" r:id="rId20"/>
    <p:sldId id="313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75" autoAdjust="0"/>
    <p:restoredTop sz="89876" autoAdjust="0"/>
  </p:normalViewPr>
  <p:slideViewPr>
    <p:cSldViewPr>
      <p:cViewPr>
        <p:scale>
          <a:sx n="70" d="100"/>
          <a:sy n="70" d="100"/>
        </p:scale>
        <p:origin x="-1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2"/>
    </p:cViewPr>
  </p:sorterViewPr>
  <p:notesViewPr>
    <p:cSldViewPr>
      <p:cViewPr>
        <p:scale>
          <a:sx n="80" d="100"/>
          <a:sy n="80" d="100"/>
        </p:scale>
        <p:origin x="-2058" y="-15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CAF587-A053-BF40-8AA3-349E6F9F7BDC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7BDB161-B3CF-3B45-AEEA-B1D914701483}">
      <dgm:prSet/>
      <dgm:spPr/>
      <dgm:t>
        <a:bodyPr/>
        <a:lstStyle/>
        <a:p>
          <a:pPr rtl="0"/>
          <a:r>
            <a:rPr lang="it-IT" smtClean="0"/>
            <a:t>Reality</a:t>
          </a:r>
          <a:endParaRPr lang="it-IT"/>
        </a:p>
      </dgm:t>
    </dgm:pt>
    <dgm:pt modelId="{1833C432-2B07-5C43-875C-7A48370520DF}" type="parTrans" cxnId="{91009D86-BEFC-8947-AB07-6A06106EC970}">
      <dgm:prSet/>
      <dgm:spPr/>
      <dgm:t>
        <a:bodyPr/>
        <a:lstStyle/>
        <a:p>
          <a:endParaRPr lang="it-IT"/>
        </a:p>
      </dgm:t>
    </dgm:pt>
    <dgm:pt modelId="{CBD54404-D0B8-4C40-B3F8-21B3B492A263}" type="sibTrans" cxnId="{91009D86-BEFC-8947-AB07-6A06106EC970}">
      <dgm:prSet/>
      <dgm:spPr/>
      <dgm:t>
        <a:bodyPr/>
        <a:lstStyle/>
        <a:p>
          <a:endParaRPr lang="it-IT"/>
        </a:p>
      </dgm:t>
    </dgm:pt>
    <dgm:pt modelId="{9730BDB7-CA1C-B242-BF9A-ACD799A48210}">
      <dgm:prSet/>
      <dgm:spPr/>
      <dgm:t>
        <a:bodyPr/>
        <a:lstStyle/>
        <a:p>
          <a:pPr rtl="0"/>
          <a:r>
            <a:rPr lang="it-IT" dirty="0" err="1" smtClean="0"/>
            <a:t>Norm</a:t>
          </a:r>
          <a:endParaRPr lang="it-IT" dirty="0"/>
        </a:p>
      </dgm:t>
    </dgm:pt>
    <dgm:pt modelId="{87EABB05-23C7-D54D-964D-7F1255C3875C}" type="parTrans" cxnId="{6114101A-EF93-EB4E-8654-E0F12DC3F7B5}">
      <dgm:prSet/>
      <dgm:spPr/>
      <dgm:t>
        <a:bodyPr/>
        <a:lstStyle/>
        <a:p>
          <a:endParaRPr lang="it-IT"/>
        </a:p>
      </dgm:t>
    </dgm:pt>
    <dgm:pt modelId="{34A52BFF-60FE-1446-A672-1F9941E9CA61}" type="sibTrans" cxnId="{6114101A-EF93-EB4E-8654-E0F12DC3F7B5}">
      <dgm:prSet/>
      <dgm:spPr/>
      <dgm:t>
        <a:bodyPr/>
        <a:lstStyle/>
        <a:p>
          <a:endParaRPr lang="it-IT"/>
        </a:p>
      </dgm:t>
    </dgm:pt>
    <dgm:pt modelId="{D382C525-EDCC-6D40-ADC3-BF0495D7C655}">
      <dgm:prSet/>
      <dgm:spPr/>
      <dgm:t>
        <a:bodyPr/>
        <a:lstStyle/>
        <a:p>
          <a:pPr rtl="0"/>
          <a:r>
            <a:rPr lang="it-IT" dirty="0" err="1" smtClean="0"/>
            <a:t>Belief</a:t>
          </a:r>
          <a:r>
            <a:rPr lang="it-IT" dirty="0" smtClean="0"/>
            <a:t> </a:t>
          </a:r>
          <a:endParaRPr lang="it-IT" dirty="0"/>
        </a:p>
      </dgm:t>
    </dgm:pt>
    <dgm:pt modelId="{492DB276-49AC-9942-9EA5-ADFE16AB349F}" type="parTrans" cxnId="{C8F05CD3-72F5-A04D-B84A-250EEB5C6131}">
      <dgm:prSet/>
      <dgm:spPr/>
      <dgm:t>
        <a:bodyPr/>
        <a:lstStyle/>
        <a:p>
          <a:endParaRPr lang="it-IT"/>
        </a:p>
      </dgm:t>
    </dgm:pt>
    <dgm:pt modelId="{567D2990-90D5-AD47-A78E-E7411482AE9F}" type="sibTrans" cxnId="{C8F05CD3-72F5-A04D-B84A-250EEB5C6131}">
      <dgm:prSet/>
      <dgm:spPr/>
      <dgm:t>
        <a:bodyPr/>
        <a:lstStyle/>
        <a:p>
          <a:endParaRPr lang="it-IT"/>
        </a:p>
      </dgm:t>
    </dgm:pt>
    <dgm:pt modelId="{E765AF19-9257-6748-BB30-47CE0857C8FA}" type="pres">
      <dgm:prSet presAssocID="{99CAF587-A053-BF40-8AA3-349E6F9F7BD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B0745F6-D1A7-0D4D-AD75-B58986B97065}" type="pres">
      <dgm:prSet presAssocID="{99CAF587-A053-BF40-8AA3-349E6F9F7BDC}" presName="cycle" presStyleCnt="0"/>
      <dgm:spPr/>
    </dgm:pt>
    <dgm:pt modelId="{DAA0A1EA-F7F0-B348-99FD-95F2812715D0}" type="pres">
      <dgm:prSet presAssocID="{C7BDB161-B3CF-3B45-AEEA-B1D914701483}" presName="node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CE3F9B9-E363-D544-AB00-E49AC9D787BE}" type="pres">
      <dgm:prSet presAssocID="{CBD54404-D0B8-4C40-B3F8-21B3B492A263}" presName="sibTransFirstNode" presStyleLbl="bgShp" presStyleIdx="0" presStyleCnt="1"/>
      <dgm:spPr/>
      <dgm:t>
        <a:bodyPr/>
        <a:lstStyle/>
        <a:p>
          <a:endParaRPr lang="it-IT"/>
        </a:p>
      </dgm:t>
    </dgm:pt>
    <dgm:pt modelId="{45F2D6E5-CA0C-394D-A253-FD0DC0B7CBC6}" type="pres">
      <dgm:prSet presAssocID="{9730BDB7-CA1C-B242-BF9A-ACD799A48210}" presName="nodeFollowingNode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A7E4495-53EF-6D43-9BF8-3BABDC234B0E}" type="pres">
      <dgm:prSet presAssocID="{D382C525-EDCC-6D40-ADC3-BF0495D7C655}" presName="nodeFollowingNodes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037D34B-2E89-E449-8F37-D6BAE2872EEB}" type="presOf" srcId="{99CAF587-A053-BF40-8AA3-349E6F9F7BDC}" destId="{E765AF19-9257-6748-BB30-47CE0857C8FA}" srcOrd="0" destOrd="0" presId="urn:microsoft.com/office/officeart/2005/8/layout/cycle3"/>
    <dgm:cxn modelId="{9F3FE2D0-03F0-7F4D-A509-BD4DB6830A87}" type="presOf" srcId="{CBD54404-D0B8-4C40-B3F8-21B3B492A263}" destId="{ECE3F9B9-E363-D544-AB00-E49AC9D787BE}" srcOrd="0" destOrd="0" presId="urn:microsoft.com/office/officeart/2005/8/layout/cycle3"/>
    <dgm:cxn modelId="{C8F05CD3-72F5-A04D-B84A-250EEB5C6131}" srcId="{99CAF587-A053-BF40-8AA3-349E6F9F7BDC}" destId="{D382C525-EDCC-6D40-ADC3-BF0495D7C655}" srcOrd="2" destOrd="0" parTransId="{492DB276-49AC-9942-9EA5-ADFE16AB349F}" sibTransId="{567D2990-90D5-AD47-A78E-E7411482AE9F}"/>
    <dgm:cxn modelId="{6114101A-EF93-EB4E-8654-E0F12DC3F7B5}" srcId="{99CAF587-A053-BF40-8AA3-349E6F9F7BDC}" destId="{9730BDB7-CA1C-B242-BF9A-ACD799A48210}" srcOrd="1" destOrd="0" parTransId="{87EABB05-23C7-D54D-964D-7F1255C3875C}" sibTransId="{34A52BFF-60FE-1446-A672-1F9941E9CA61}"/>
    <dgm:cxn modelId="{91009D86-BEFC-8947-AB07-6A06106EC970}" srcId="{99CAF587-A053-BF40-8AA3-349E6F9F7BDC}" destId="{C7BDB161-B3CF-3B45-AEEA-B1D914701483}" srcOrd="0" destOrd="0" parTransId="{1833C432-2B07-5C43-875C-7A48370520DF}" sibTransId="{CBD54404-D0B8-4C40-B3F8-21B3B492A263}"/>
    <dgm:cxn modelId="{2DEC1F47-1CE7-3E40-9810-54326BCB8301}" type="presOf" srcId="{D382C525-EDCC-6D40-ADC3-BF0495D7C655}" destId="{BA7E4495-53EF-6D43-9BF8-3BABDC234B0E}" srcOrd="0" destOrd="0" presId="urn:microsoft.com/office/officeart/2005/8/layout/cycle3"/>
    <dgm:cxn modelId="{90150EF9-FDA3-C949-B1B1-DE15A6CEE8DD}" type="presOf" srcId="{C7BDB161-B3CF-3B45-AEEA-B1D914701483}" destId="{DAA0A1EA-F7F0-B348-99FD-95F2812715D0}" srcOrd="0" destOrd="0" presId="urn:microsoft.com/office/officeart/2005/8/layout/cycle3"/>
    <dgm:cxn modelId="{07CDE8BA-5EE8-6749-8084-4F5269B0CC05}" type="presOf" srcId="{9730BDB7-CA1C-B242-BF9A-ACD799A48210}" destId="{45F2D6E5-CA0C-394D-A253-FD0DC0B7CBC6}" srcOrd="0" destOrd="0" presId="urn:microsoft.com/office/officeart/2005/8/layout/cycle3"/>
    <dgm:cxn modelId="{16FC1347-4AC5-0E41-A02C-32556A283C49}" type="presParOf" srcId="{E765AF19-9257-6748-BB30-47CE0857C8FA}" destId="{4B0745F6-D1A7-0D4D-AD75-B58986B97065}" srcOrd="0" destOrd="0" presId="urn:microsoft.com/office/officeart/2005/8/layout/cycle3"/>
    <dgm:cxn modelId="{16AA56E1-ABC3-4B47-9857-3D01AF83E193}" type="presParOf" srcId="{4B0745F6-D1A7-0D4D-AD75-B58986B97065}" destId="{DAA0A1EA-F7F0-B348-99FD-95F2812715D0}" srcOrd="0" destOrd="0" presId="urn:microsoft.com/office/officeart/2005/8/layout/cycle3"/>
    <dgm:cxn modelId="{E59DC17B-AE1D-9341-B9D0-AAFC5A6FED14}" type="presParOf" srcId="{4B0745F6-D1A7-0D4D-AD75-B58986B97065}" destId="{ECE3F9B9-E363-D544-AB00-E49AC9D787BE}" srcOrd="1" destOrd="0" presId="urn:microsoft.com/office/officeart/2005/8/layout/cycle3"/>
    <dgm:cxn modelId="{BF4CE33D-8A8F-A24E-8795-2126E91B5866}" type="presParOf" srcId="{4B0745F6-D1A7-0D4D-AD75-B58986B97065}" destId="{45F2D6E5-CA0C-394D-A253-FD0DC0B7CBC6}" srcOrd="2" destOrd="0" presId="urn:microsoft.com/office/officeart/2005/8/layout/cycle3"/>
    <dgm:cxn modelId="{642B2DF6-4B9E-B241-9D33-162AA40F4C89}" type="presParOf" srcId="{4B0745F6-D1A7-0D4D-AD75-B58986B97065}" destId="{BA7E4495-53EF-6D43-9BF8-3BABDC234B0E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3F9B9-E363-D544-AB00-E49AC9D787BE}">
      <dsp:nvSpPr>
        <dsp:cNvPr id="0" name=""/>
        <dsp:cNvSpPr/>
      </dsp:nvSpPr>
      <dsp:spPr>
        <a:xfrm>
          <a:off x="2181396" y="-192741"/>
          <a:ext cx="3354045" cy="3354045"/>
        </a:xfrm>
        <a:prstGeom prst="circularArrow">
          <a:avLst>
            <a:gd name="adj1" fmla="val 5689"/>
            <a:gd name="adj2" fmla="val 340510"/>
            <a:gd name="adj3" fmla="val 12400732"/>
            <a:gd name="adj4" fmla="val 18284811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A0A1EA-F7F0-B348-99FD-95F2812715D0}">
      <dsp:nvSpPr>
        <dsp:cNvPr id="0" name=""/>
        <dsp:cNvSpPr/>
      </dsp:nvSpPr>
      <dsp:spPr>
        <a:xfrm>
          <a:off x="2673386" y="922"/>
          <a:ext cx="2370064" cy="11850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smtClean="0"/>
            <a:t>Reality</a:t>
          </a:r>
          <a:endParaRPr lang="it-IT" sz="4600" kern="1200"/>
        </a:p>
      </dsp:txBody>
      <dsp:txXfrm>
        <a:off x="2731234" y="58770"/>
        <a:ext cx="2254368" cy="1069336"/>
      </dsp:txXfrm>
    </dsp:sp>
    <dsp:sp modelId="{45F2D6E5-CA0C-394D-A253-FD0DC0B7CBC6}">
      <dsp:nvSpPr>
        <dsp:cNvPr id="0" name=""/>
        <dsp:cNvSpPr/>
      </dsp:nvSpPr>
      <dsp:spPr>
        <a:xfrm>
          <a:off x="3944585" y="2202703"/>
          <a:ext cx="2370064" cy="11850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err="1" smtClean="0"/>
            <a:t>Norm</a:t>
          </a:r>
          <a:endParaRPr lang="it-IT" sz="4600" kern="1200" dirty="0"/>
        </a:p>
      </dsp:txBody>
      <dsp:txXfrm>
        <a:off x="4002433" y="2260551"/>
        <a:ext cx="2254368" cy="1069336"/>
      </dsp:txXfrm>
    </dsp:sp>
    <dsp:sp modelId="{BA7E4495-53EF-6D43-9BF8-3BABDC234B0E}">
      <dsp:nvSpPr>
        <dsp:cNvPr id="0" name=""/>
        <dsp:cNvSpPr/>
      </dsp:nvSpPr>
      <dsp:spPr>
        <a:xfrm>
          <a:off x="1402188" y="2202703"/>
          <a:ext cx="2370064" cy="11850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err="1" smtClean="0"/>
            <a:t>Belief</a:t>
          </a:r>
          <a:r>
            <a:rPr lang="it-IT" sz="4600" kern="1200" dirty="0" smtClean="0"/>
            <a:t> </a:t>
          </a:r>
          <a:endParaRPr lang="it-IT" sz="4600" kern="1200" dirty="0"/>
        </a:p>
      </dsp:txBody>
      <dsp:txXfrm>
        <a:off x="1460036" y="2260551"/>
        <a:ext cx="2254368" cy="1069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67ED5-E96B-4706-B717-EDCDB330195D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C3701-22AD-460E-B1DA-B18377CFE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006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Content based on </a:t>
            </a:r>
          </a:p>
          <a:p>
            <a:endParaRPr lang="en-GB" dirty="0" smtClean="0"/>
          </a:p>
          <a:p>
            <a:r>
              <a:rPr lang="en-GB" dirty="0" smtClean="0"/>
              <a:t>1) Fischer</a:t>
            </a:r>
            <a:r>
              <a:rPr lang="en-GB" dirty="0"/>
              <a:t>, Michael</a:t>
            </a:r>
          </a:p>
          <a:p>
            <a:r>
              <a:rPr lang="en-GB" b="1" dirty="0"/>
              <a:t>Working Paper</a:t>
            </a:r>
          </a:p>
          <a:p>
            <a:r>
              <a:rPr lang="en-US" dirty="0"/>
              <a:t>Diversity management and the business case</a:t>
            </a:r>
          </a:p>
          <a:p>
            <a:r>
              <a:rPr lang="en-US" dirty="0"/>
              <a:t>HWWI Research Paper, No. 3-11</a:t>
            </a:r>
          </a:p>
          <a:p>
            <a:r>
              <a:rPr lang="en-GB" b="1" dirty="0"/>
              <a:t>Provided in Cooperation with:</a:t>
            </a:r>
          </a:p>
          <a:p>
            <a:r>
              <a:rPr lang="en-US" dirty="0"/>
              <a:t>Hamburg Institute of International Economics (HWWI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2) </a:t>
            </a:r>
            <a:r>
              <a:rPr lang="en-US" dirty="0" err="1" smtClean="0"/>
              <a:t>Gardenswaltz</a:t>
            </a:r>
            <a:r>
              <a:rPr lang="en-US" dirty="0" smtClean="0"/>
              <a:t> &amp; Rowe</a:t>
            </a:r>
          </a:p>
          <a:p>
            <a:r>
              <a:rPr lang="en-US" dirty="0" smtClean="0"/>
              <a:t>Making diverse</a:t>
            </a:r>
            <a:r>
              <a:rPr lang="en-US" baseline="0" dirty="0" smtClean="0"/>
              <a:t> teams work</a:t>
            </a:r>
          </a:p>
          <a:p>
            <a:endParaRPr lang="en-US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397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Content based on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397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latin typeface="Gill Sans MT" pitchFamily="34" charset="0"/>
              </a:rPr>
              <a:t>Discrimination may occur when hidden biases </a:t>
            </a:r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about a person’s individual characteristics creep 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in judgments about the person’s real skills, ability or merit at work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13705-F7F8-43F7-AB29-A65C1C299BCB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A35A-4E2B-A645-8AE9-581080BC4EB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89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dirty="0" smtClean="0"/>
              <a:t>by Harvard, Washington and Virginia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A35A-4E2B-A645-8AE9-581080BC4EB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307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60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Necessity of Implementation of Diversity Management Caused by the Actual Development of Cross-border </a:t>
            </a:r>
            <a:r>
              <a:rPr lang="en-US" dirty="0" err="1" smtClean="0"/>
              <a:t>Labour</a:t>
            </a:r>
            <a:r>
              <a:rPr lang="en-US" dirty="0" smtClean="0"/>
              <a:t> Mobility in EU</a:t>
            </a:r>
          </a:p>
          <a:p>
            <a:r>
              <a:rPr lang="en-US" dirty="0" err="1" smtClean="0"/>
              <a:t>Juraj</a:t>
            </a:r>
            <a:r>
              <a:rPr lang="en-US" dirty="0" smtClean="0"/>
              <a:t> Chebeň1 - </a:t>
            </a:r>
            <a:r>
              <a:rPr lang="en-US" dirty="0" err="1" smtClean="0"/>
              <a:t>Drahoslav</a:t>
            </a:r>
            <a:r>
              <a:rPr lang="en-US" dirty="0" smtClean="0"/>
              <a:t> Lančarič2 - Radovan Savov3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393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Necessity of Implementation of Diversity Management Caused by the Actual Development of Cross-border </a:t>
            </a:r>
            <a:r>
              <a:rPr lang="en-US" dirty="0" err="1" smtClean="0"/>
              <a:t>Labour</a:t>
            </a:r>
            <a:r>
              <a:rPr lang="en-US" dirty="0" smtClean="0"/>
              <a:t> Mobility in EU</a:t>
            </a:r>
          </a:p>
          <a:p>
            <a:r>
              <a:rPr lang="en-US" dirty="0" err="1" smtClean="0"/>
              <a:t>Juraj</a:t>
            </a:r>
            <a:r>
              <a:rPr lang="en-US" dirty="0" smtClean="0"/>
              <a:t> Chebeň1 - </a:t>
            </a:r>
            <a:r>
              <a:rPr lang="en-US" dirty="0" err="1" smtClean="0"/>
              <a:t>Drahoslav</a:t>
            </a:r>
            <a:r>
              <a:rPr lang="en-US" dirty="0" smtClean="0"/>
              <a:t> Lančarič2 - Radovan Savov3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393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569C43-D19D-453D-B5A1-5A3BB67CFBA2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9BAF43A-ABC7-438F-8818-AC0F5151C8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3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mplicit.harvard.edu/implicit/dem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EHi4yauhu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276872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en-GB" b="1" dirty="0" err="1" smtClean="0"/>
              <a:t>Perché</a:t>
            </a:r>
            <a:r>
              <a:rPr lang="en-GB" b="1" dirty="0" smtClean="0"/>
              <a:t> non </a:t>
            </a:r>
            <a:r>
              <a:rPr lang="en-GB" b="1" dirty="0" err="1" smtClean="0"/>
              <a:t>diamo</a:t>
            </a:r>
            <a:r>
              <a:rPr lang="en-GB" b="1" dirty="0" smtClean="0"/>
              <a:t> </a:t>
            </a:r>
            <a:r>
              <a:rPr lang="en-GB" b="1" dirty="0" err="1" smtClean="0"/>
              <a:t>valore</a:t>
            </a:r>
            <a:r>
              <a:rPr lang="en-GB" b="1" dirty="0" smtClean="0"/>
              <a:t> </a:t>
            </a:r>
            <a:r>
              <a:rPr lang="en-GB" b="1" dirty="0" err="1" smtClean="0"/>
              <a:t>alle</a:t>
            </a:r>
            <a:r>
              <a:rPr lang="en-GB" b="1" dirty="0" smtClean="0"/>
              <a:t> </a:t>
            </a:r>
            <a:r>
              <a:rPr lang="en-GB" b="1" dirty="0" err="1" smtClean="0"/>
              <a:t>differenze</a:t>
            </a:r>
            <a:r>
              <a:rPr lang="en-GB" b="1" dirty="0" smtClean="0"/>
              <a:t>? 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024" y="4005064"/>
            <a:ext cx="3309803" cy="1260629"/>
          </a:xfrm>
        </p:spPr>
        <p:txBody>
          <a:bodyPr/>
          <a:lstStyle/>
          <a:p>
            <a:pPr algn="r"/>
            <a:r>
              <a:rPr lang="it-IT" dirty="0" smtClean="0"/>
              <a:t>Gennaio 2017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>
                <a:solidFill>
                  <a:srgbClr val="1D067E"/>
                </a:solidFill>
                <a:latin typeface="Palatino Linotype" pitchFamily="18" charset="0"/>
                <a:cs typeface="Times New Roman" pitchFamily="18" charset="0"/>
              </a:rPr>
              <a:t>ILSGEN</a:t>
            </a:r>
          </a:p>
        </p:txBody>
      </p:sp>
      <p:pic>
        <p:nvPicPr>
          <p:cNvPr id="1027" name="Picture 3" descr="H:\PUBLIC\Logo_ITCILO_2007\LOGO_tif_rgb_small\1_LANG\Blue\EN_blue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013176"/>
            <a:ext cx="2242668" cy="100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23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800" y="0"/>
            <a:ext cx="4963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32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Son solo battute innocenti?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/>
              <a:t>just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interviewing</a:t>
            </a:r>
            <a:r>
              <a:rPr lang="it-IT" dirty="0"/>
              <a:t> </a:t>
            </a:r>
            <a:r>
              <a:rPr lang="it-IT" dirty="0" err="1"/>
              <a:t>people</a:t>
            </a:r>
            <a:r>
              <a:rPr lang="it-IT" dirty="0"/>
              <a:t> for a post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my</a:t>
            </a:r>
            <a:r>
              <a:rPr lang="it-IT" dirty="0"/>
              <a:t> work.</a:t>
            </a:r>
          </a:p>
          <a:p>
            <a:r>
              <a:rPr lang="it-IT" dirty="0"/>
              <a:t>The first </a:t>
            </a:r>
            <a:r>
              <a:rPr lang="it-IT" dirty="0" err="1"/>
              <a:t>guy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fresh</a:t>
            </a:r>
            <a:r>
              <a:rPr lang="it-IT" dirty="0"/>
              <a:t> from </a:t>
            </a:r>
            <a:r>
              <a:rPr lang="it-IT" dirty="0" err="1"/>
              <a:t>university</a:t>
            </a:r>
            <a:r>
              <a:rPr lang="it-IT" dirty="0"/>
              <a:t> and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dirty="0" err="1"/>
              <a:t>eager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second</a:t>
            </a:r>
            <a:r>
              <a:rPr lang="it-IT" dirty="0"/>
              <a:t> </a:t>
            </a:r>
            <a:r>
              <a:rPr lang="it-IT" dirty="0" err="1"/>
              <a:t>guy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a </a:t>
            </a:r>
            <a:r>
              <a:rPr lang="it-IT" dirty="0" err="1"/>
              <a:t>degree</a:t>
            </a:r>
            <a:r>
              <a:rPr lang="it-IT" dirty="0"/>
              <a:t> and </a:t>
            </a:r>
            <a:r>
              <a:rPr lang="it-IT" dirty="0" err="1"/>
              <a:t>five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.</a:t>
            </a:r>
          </a:p>
          <a:p>
            <a:r>
              <a:rPr lang="it-IT" dirty="0"/>
              <a:t>The woman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degrees</a:t>
            </a:r>
            <a:r>
              <a:rPr lang="it-IT" dirty="0"/>
              <a:t> and </a:t>
            </a:r>
            <a:r>
              <a:rPr lang="it-IT" dirty="0" err="1"/>
              <a:t>twelve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.</a:t>
            </a:r>
          </a:p>
          <a:p>
            <a:r>
              <a:rPr lang="it-IT" dirty="0"/>
              <a:t>I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for </a:t>
            </a:r>
            <a:r>
              <a:rPr lang="it-IT" dirty="0" err="1"/>
              <a:t>equal</a:t>
            </a:r>
            <a:r>
              <a:rPr lang="it-IT" dirty="0"/>
              <a:t> </a:t>
            </a:r>
            <a:r>
              <a:rPr lang="it-IT" dirty="0" err="1"/>
              <a:t>opportunities</a:t>
            </a:r>
            <a:r>
              <a:rPr lang="it-IT" dirty="0"/>
              <a:t>, so of </a:t>
            </a:r>
            <a:r>
              <a:rPr lang="it-IT" dirty="0" err="1"/>
              <a:t>course</a:t>
            </a:r>
            <a:r>
              <a:rPr lang="it-IT" dirty="0"/>
              <a:t> I </a:t>
            </a:r>
            <a:r>
              <a:rPr lang="it-IT" dirty="0" err="1"/>
              <a:t>employed</a:t>
            </a:r>
            <a:r>
              <a:rPr lang="it-IT" dirty="0"/>
              <a:t> the woman.</a:t>
            </a:r>
          </a:p>
          <a:p>
            <a:r>
              <a:rPr lang="it-IT" dirty="0" err="1"/>
              <a:t>I'll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to </a:t>
            </a:r>
            <a:r>
              <a:rPr lang="it-IT" dirty="0" err="1"/>
              <a:t>pay</a:t>
            </a:r>
            <a:r>
              <a:rPr lang="it-IT" dirty="0"/>
              <a:t> </a:t>
            </a:r>
            <a:r>
              <a:rPr lang="it-IT" dirty="0" err="1"/>
              <a:t>her</a:t>
            </a:r>
            <a:r>
              <a:rPr lang="it-IT" dirty="0"/>
              <a:t> </a:t>
            </a:r>
            <a:r>
              <a:rPr lang="it-IT" dirty="0" err="1"/>
              <a:t>half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much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8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Mito 1: Forza fisica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Non viviamo più nelle caverne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98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Mito 2 Cuore e ragione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i="1" dirty="0" smtClean="0"/>
              <a:t>“Apple </a:t>
            </a:r>
            <a:r>
              <a:rPr lang="it-IT" i="1" dirty="0" err="1"/>
              <a:t>will</a:t>
            </a:r>
            <a:r>
              <a:rPr lang="it-IT" i="1" dirty="0"/>
              <a:t> be </a:t>
            </a:r>
            <a:r>
              <a:rPr lang="it-IT" i="1" dirty="0" err="1"/>
              <a:t>releasing</a:t>
            </a:r>
            <a:r>
              <a:rPr lang="it-IT" i="1" dirty="0"/>
              <a:t> a new gadget </a:t>
            </a:r>
            <a:r>
              <a:rPr lang="it-IT" i="1" dirty="0" err="1"/>
              <a:t>exclusively</a:t>
            </a:r>
            <a:r>
              <a:rPr lang="it-IT" i="1" dirty="0"/>
              <a:t> for </a:t>
            </a:r>
            <a:r>
              <a:rPr lang="it-IT" i="1" dirty="0" err="1"/>
              <a:t>women</a:t>
            </a:r>
            <a:r>
              <a:rPr lang="it-IT" i="1" dirty="0"/>
              <a:t> </a:t>
            </a:r>
            <a:r>
              <a:rPr lang="it-IT" i="1" dirty="0" err="1"/>
              <a:t>later</a:t>
            </a:r>
            <a:r>
              <a:rPr lang="it-IT" i="1" dirty="0"/>
              <a:t> </a:t>
            </a:r>
            <a:r>
              <a:rPr lang="it-IT" i="1" dirty="0" err="1"/>
              <a:t>this</a:t>
            </a:r>
            <a:r>
              <a:rPr lang="it-IT" i="1" dirty="0"/>
              <a:t> </a:t>
            </a:r>
            <a:r>
              <a:rPr lang="it-IT" i="1" dirty="0" err="1" smtClean="0"/>
              <a:t>year</a:t>
            </a:r>
            <a:r>
              <a:rPr lang="it-IT" i="1" dirty="0" smtClean="0"/>
              <a:t>: </a:t>
            </a:r>
            <a:r>
              <a:rPr lang="it-IT" i="1" dirty="0" err="1" smtClean="0"/>
              <a:t>It's</a:t>
            </a:r>
            <a:r>
              <a:rPr lang="it-IT" i="1" dirty="0" smtClean="0"/>
              <a:t> </a:t>
            </a:r>
            <a:r>
              <a:rPr lang="it-IT" i="1" dirty="0" err="1"/>
              <a:t>called</a:t>
            </a:r>
            <a:r>
              <a:rPr lang="it-IT" i="1" dirty="0"/>
              <a:t> the </a:t>
            </a:r>
            <a:r>
              <a:rPr lang="it-IT" i="1" dirty="0" err="1"/>
              <a:t>iRon</a:t>
            </a:r>
            <a:r>
              <a:rPr lang="it-IT" i="1" dirty="0" smtClean="0"/>
              <a:t>.”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Donne e dettagli?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Uomini meglio nelle questioni tecnico-</a:t>
            </a:r>
            <a:r>
              <a:rPr lang="it-IT" smtClean="0"/>
              <a:t>tecnologibetter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technical</a:t>
            </a:r>
            <a:r>
              <a:rPr lang="it-IT" dirty="0" smtClean="0"/>
              <a:t>, “hard” </a:t>
            </a:r>
            <a:r>
              <a:rPr lang="it-IT" dirty="0" err="1" smtClean="0"/>
              <a:t>stuff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80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Mito 3 “leadership”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veri leader sono maschi</a:t>
            </a:r>
          </a:p>
          <a:p>
            <a:r>
              <a:rPr lang="it-IT" dirty="0" smtClean="0"/>
              <a:t>Le donne “seguono”</a:t>
            </a:r>
          </a:p>
          <a:p>
            <a:endParaRPr lang="it-IT" dirty="0" smtClean="0"/>
          </a:p>
          <a:p>
            <a:r>
              <a:rPr lang="it-IT" dirty="0" smtClean="0"/>
              <a:t>L’uomo decide le regole, quindi può anche infrangerle o cambiarle</a:t>
            </a:r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716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Mito 4 – La cura e la mobilità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donne amano “prendersi cura” di…. Attaccamento alla famiglia e alla casa </a:t>
            </a:r>
          </a:p>
          <a:p>
            <a:endParaRPr lang="it-IT" dirty="0"/>
          </a:p>
          <a:p>
            <a:r>
              <a:rPr lang="it-IT" dirty="0" smtClean="0"/>
              <a:t>Gli uomini …. “</a:t>
            </a:r>
            <a:r>
              <a:rPr lang="it-IT" dirty="0" err="1" smtClean="0"/>
              <a:t>responsabil</a:t>
            </a:r>
            <a:r>
              <a:rPr lang="it-IT" dirty="0" smtClean="0"/>
              <a:t>”, pronti a viaggiare, disponibili 24/24 e 7/7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103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Stereotipi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47583" r="51208" b="24568"/>
          <a:stretch/>
        </p:blipFill>
        <p:spPr bwMode="auto">
          <a:xfrm>
            <a:off x="2051720" y="2780928"/>
            <a:ext cx="4774143" cy="310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278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47303" r="11731" b="24569"/>
          <a:stretch/>
        </p:blipFill>
        <p:spPr bwMode="auto">
          <a:xfrm>
            <a:off x="191256" y="1405719"/>
            <a:ext cx="8989256" cy="2743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945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Stereotipi di genere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Scienziato</a:t>
            </a:r>
            <a:endParaRPr lang="it-IT" dirty="0" smtClean="0"/>
          </a:p>
          <a:p>
            <a:r>
              <a:rPr lang="it-IT" dirty="0" smtClean="0"/>
              <a:t>Sarto</a:t>
            </a:r>
          </a:p>
          <a:p>
            <a:r>
              <a:rPr lang="it-IT" dirty="0" smtClean="0"/>
              <a:t>Leader</a:t>
            </a:r>
          </a:p>
          <a:p>
            <a:r>
              <a:rPr lang="it-IT" dirty="0" smtClean="0"/>
              <a:t>Professorone</a:t>
            </a:r>
          </a:p>
          <a:p>
            <a:r>
              <a:rPr lang="it-IT" dirty="0" smtClean="0"/>
              <a:t>Chef</a:t>
            </a:r>
          </a:p>
          <a:p>
            <a:endParaRPr lang="it-IT" dirty="0" smtClean="0"/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/>
              <a:t>Scienziata</a:t>
            </a:r>
          </a:p>
          <a:p>
            <a:r>
              <a:rPr lang="it-IT" dirty="0" smtClean="0"/>
              <a:t>Sartina</a:t>
            </a:r>
          </a:p>
          <a:p>
            <a:r>
              <a:rPr lang="it-IT" dirty="0" smtClean="0"/>
              <a:t>La «donna»</a:t>
            </a:r>
          </a:p>
          <a:p>
            <a:r>
              <a:rPr lang="it-IT" dirty="0" smtClean="0"/>
              <a:t>Professoressa</a:t>
            </a:r>
          </a:p>
          <a:p>
            <a:r>
              <a:rPr lang="it-IT" dirty="0" smtClean="0"/>
              <a:t>Cuoca</a:t>
            </a:r>
          </a:p>
          <a:p>
            <a:r>
              <a:rPr lang="it-IT" dirty="0" smtClean="0"/>
              <a:t>Amministrativa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665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Stereotipi di genere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Maschiaccio</a:t>
            </a:r>
          </a:p>
          <a:p>
            <a:r>
              <a:rPr lang="it-IT" dirty="0" smtClean="0"/>
              <a:t>Puttana</a:t>
            </a:r>
          </a:p>
          <a:p>
            <a:r>
              <a:rPr lang="it-IT" dirty="0" smtClean="0"/>
              <a:t>Zoccola</a:t>
            </a:r>
          </a:p>
          <a:p>
            <a:r>
              <a:rPr lang="it-IT" dirty="0" smtClean="0"/>
              <a:t>Inguardabile</a:t>
            </a:r>
          </a:p>
          <a:p>
            <a:r>
              <a:rPr lang="it-IT" dirty="0" smtClean="0"/>
              <a:t>Cicciona</a:t>
            </a:r>
          </a:p>
          <a:p>
            <a:r>
              <a:rPr lang="it-IT" dirty="0" smtClean="0"/>
              <a:t>Strega</a:t>
            </a:r>
          </a:p>
          <a:p>
            <a:r>
              <a:rPr lang="it-IT" dirty="0" smtClean="0"/>
              <a:t>...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it-IT" dirty="0" smtClean="0"/>
              <a:t>Maschione</a:t>
            </a:r>
          </a:p>
          <a:p>
            <a:r>
              <a:rPr lang="it-IT" dirty="0" smtClean="0"/>
              <a:t>Fusto</a:t>
            </a:r>
          </a:p>
          <a:p>
            <a:endParaRPr lang="it-IT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4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276872"/>
            <a:ext cx="3313355" cy="2448272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Associazioni</a:t>
            </a:r>
            <a:r>
              <a:rPr lang="en-GB" b="1" dirty="0" smtClean="0"/>
              <a:t> </a:t>
            </a:r>
            <a:r>
              <a:rPr lang="en-GB" b="1" dirty="0" err="1" smtClean="0"/>
              <a:t>inconscie</a:t>
            </a:r>
            <a:r>
              <a:rPr lang="en-GB" b="1" dirty="0" smtClean="0"/>
              <a:t> e </a:t>
            </a:r>
            <a:r>
              <a:rPr lang="en-GB" b="1" dirty="0" err="1" smtClean="0"/>
              <a:t>distorsioni</a:t>
            </a:r>
            <a:r>
              <a:rPr lang="en-GB" b="1" dirty="0" smtClean="0"/>
              <a:t> cognitive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024" y="4653136"/>
            <a:ext cx="3309803" cy="1260629"/>
          </a:xfrm>
        </p:spPr>
        <p:txBody>
          <a:bodyPr>
            <a:normAutofit/>
          </a:bodyPr>
          <a:lstStyle/>
          <a:p>
            <a:pPr algn="r"/>
            <a:r>
              <a:rPr lang="it-IT" dirty="0" smtClean="0"/>
              <a:t>Aprile 2016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>
                <a:solidFill>
                  <a:srgbClr val="1D067E"/>
                </a:solidFill>
                <a:latin typeface="Palatino Linotype" pitchFamily="18" charset="0"/>
                <a:cs typeface="Times New Roman" pitchFamily="18" charset="0"/>
              </a:rPr>
              <a:t>ILSGEN</a:t>
            </a:r>
          </a:p>
        </p:txBody>
      </p:sp>
      <p:pic>
        <p:nvPicPr>
          <p:cNvPr id="1027" name="Picture 3" descr="H:\PUBLIC\Logo_ITCILO_2007\LOGO_tif_rgb_small\1_LANG\Blue\EN_blue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013176"/>
            <a:ext cx="2242668" cy="100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64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Miti</a:t>
            </a:r>
            <a:r>
              <a:rPr lang="en-GB" dirty="0" smtClean="0"/>
              <a:t> </a:t>
            </a:r>
            <a:r>
              <a:rPr lang="en-GB" dirty="0" err="1" smtClean="0"/>
              <a:t>sulla</a:t>
            </a:r>
            <a:r>
              <a:rPr lang="en-GB" dirty="0" smtClean="0"/>
              <a:t> </a:t>
            </a:r>
            <a:r>
              <a:rPr lang="en-GB" dirty="0" err="1" smtClean="0"/>
              <a:t>scienza</a:t>
            </a:r>
            <a:r>
              <a:rPr lang="en-GB" dirty="0" smtClean="0"/>
              <a:t>?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Rigore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Solitudine</a:t>
            </a:r>
            <a:r>
              <a:rPr lang="en-GB" dirty="0" smtClean="0"/>
              <a:t> del </a:t>
            </a:r>
            <a:r>
              <a:rPr lang="en-GB" dirty="0" err="1" smtClean="0"/>
              <a:t>genio</a:t>
            </a:r>
            <a:endParaRPr lang="en-GB" dirty="0" smtClean="0"/>
          </a:p>
          <a:p>
            <a:r>
              <a:rPr lang="en-GB" dirty="0" err="1" smtClean="0"/>
              <a:t>Vocazione</a:t>
            </a:r>
            <a:r>
              <a:rPr lang="en-GB" dirty="0" smtClean="0"/>
              <a:t> </a:t>
            </a:r>
            <a:r>
              <a:rPr lang="en-GB" dirty="0" err="1" smtClean="0"/>
              <a:t>notte</a:t>
            </a:r>
            <a:r>
              <a:rPr lang="en-GB" dirty="0" smtClean="0"/>
              <a:t> e </a:t>
            </a:r>
            <a:r>
              <a:rPr lang="en-GB" dirty="0" err="1" smtClean="0"/>
              <a:t>giorno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Eccellenza</a:t>
            </a:r>
            <a:r>
              <a:rPr lang="en-GB" dirty="0" smtClean="0"/>
              <a:t> </a:t>
            </a:r>
            <a:r>
              <a:rPr lang="en-GB" dirty="0" err="1" smtClean="0"/>
              <a:t>misurata</a:t>
            </a:r>
            <a:r>
              <a:rPr lang="en-GB" dirty="0" smtClean="0"/>
              <a:t> da ? </a:t>
            </a:r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75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" y="692696"/>
            <a:ext cx="4716015" cy="800219"/>
          </a:xfrm>
          <a:prstGeom prst="rect">
            <a:avLst/>
          </a:prstGeom>
          <a:noFill/>
          <a:ln>
            <a:solidFill>
              <a:srgbClr val="94C6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46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Cause</a:t>
            </a:r>
            <a:r>
              <a:rPr lang="it-IT" sz="4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?</a:t>
            </a:r>
            <a:endParaRPr lang="it-IT" sz="2800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" name="Gruppo 40"/>
          <p:cNvGrpSpPr/>
          <p:nvPr>
            <p:custDataLst>
              <p:tags r:id="rId2"/>
            </p:custDataLst>
          </p:nvPr>
        </p:nvGrpSpPr>
        <p:grpSpPr>
          <a:xfrm>
            <a:off x="1044376" y="1857765"/>
            <a:ext cx="3549148" cy="389134"/>
            <a:chOff x="468312" y="1816906"/>
            <a:chExt cx="3549148" cy="470852"/>
          </a:xfrm>
        </p:grpSpPr>
        <p:sp>
          <p:nvSpPr>
            <p:cNvPr id="46" name="Text Box 19"/>
            <p:cNvSpPr txBox="1">
              <a:spLocks noChangeArrowheads="1"/>
            </p:cNvSpPr>
            <p:nvPr/>
          </p:nvSpPr>
          <p:spPr bwMode="auto">
            <a:xfrm>
              <a:off x="468312" y="1816906"/>
              <a:ext cx="3239592" cy="37241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GB" altLang="zh-CN" sz="1400" b="1" dirty="0" smtClean="0">
                  <a:solidFill>
                    <a:srgbClr val="FF0000"/>
                  </a:solidFill>
                  <a:ea typeface="宋体" pitchFamily="2" charset="-122"/>
                </a:rPr>
                <a:t>PREGIUDIZI </a:t>
              </a:r>
              <a:r>
                <a:rPr lang="en-GB" altLang="zh-CN" sz="1400" b="1" dirty="0" smtClean="0">
                  <a:solidFill>
                    <a:srgbClr val="FF0000"/>
                  </a:solidFill>
                  <a:ea typeface="宋体" pitchFamily="2" charset="-122"/>
                </a:rPr>
                <a:t>CONSCI E INCONSCI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53" name="Gruppo 18"/>
            <p:cNvGrpSpPr/>
            <p:nvPr/>
          </p:nvGrpSpPr>
          <p:grpSpPr>
            <a:xfrm>
              <a:off x="468313" y="2117092"/>
              <a:ext cx="3549147" cy="170666"/>
              <a:chOff x="468313" y="1857524"/>
              <a:chExt cx="3549147" cy="170666"/>
            </a:xfrm>
          </p:grpSpPr>
          <p:grpSp>
            <p:nvGrpSpPr>
              <p:cNvPr id="54" name="Gruppo 12"/>
              <p:cNvGrpSpPr/>
              <p:nvPr/>
            </p:nvGrpSpPr>
            <p:grpSpPr>
              <a:xfrm>
                <a:off x="3585660" y="1862669"/>
                <a:ext cx="431800" cy="165521"/>
                <a:chOff x="1776413" y="1810917"/>
                <a:chExt cx="431800" cy="165521"/>
              </a:xfrm>
            </p:grpSpPr>
            <p:sp>
              <p:nvSpPr>
                <p:cNvPr id="56" name="Rectangle 30"/>
                <p:cNvSpPr>
                  <a:spLocks noChangeArrowheads="1"/>
                </p:cNvSpPr>
                <p:nvPr/>
              </p:nvSpPr>
              <p:spPr bwMode="auto">
                <a:xfrm>
                  <a:off x="1776413" y="1833563"/>
                  <a:ext cx="431800" cy="142875"/>
                </a:xfrm>
                <a:prstGeom prst="rect">
                  <a:avLst/>
                </a:prstGeom>
                <a:solidFill>
                  <a:schemeClr val="bg1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s-UY" sz="1400" b="1" dirty="0">
                      <a:solidFill>
                        <a:srgbClr val="FF0000"/>
                      </a:solidFill>
                      <a:latin typeface="+mn-lt"/>
                    </a:rPr>
                    <a:t>…</a:t>
                  </a:r>
                  <a:r>
                    <a:rPr lang="en-US" sz="1400" b="1" dirty="0">
                      <a:solidFill>
                        <a:srgbClr val="FF0000"/>
                      </a:solidFill>
                      <a:latin typeface="+mn-lt"/>
                    </a:rPr>
                    <a:t>»</a:t>
                  </a:r>
                </a:p>
              </p:txBody>
            </p:sp>
            <p:sp>
              <p:nvSpPr>
                <p:cNvPr id="57" name="Rectangle 29"/>
                <p:cNvSpPr>
                  <a:spLocks noChangeArrowheads="1"/>
                </p:cNvSpPr>
                <p:nvPr/>
              </p:nvSpPr>
              <p:spPr bwMode="auto">
                <a:xfrm>
                  <a:off x="1835695" y="1810917"/>
                  <a:ext cx="288033" cy="45719"/>
                </a:xfrm>
                <a:prstGeom prst="rect">
                  <a:avLst/>
                </a:prstGeom>
                <a:solidFill>
                  <a:srgbClr val="1D81A9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it-IT" sz="200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55" name="Connettore 1 54"/>
              <p:cNvCxnSpPr/>
              <p:nvPr/>
            </p:nvCxnSpPr>
            <p:spPr bwMode="auto">
              <a:xfrm>
                <a:off x="468313" y="1857524"/>
                <a:ext cx="3167583" cy="0"/>
              </a:xfrm>
              <a:prstGeom prst="line">
                <a:avLst/>
              </a:prstGeom>
              <a:solidFill>
                <a:schemeClr val="bg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2" name="Gruppo 41"/>
          <p:cNvGrpSpPr/>
          <p:nvPr>
            <p:custDataLst>
              <p:tags r:id="rId3"/>
            </p:custDataLst>
          </p:nvPr>
        </p:nvGrpSpPr>
        <p:grpSpPr>
          <a:xfrm>
            <a:off x="1044377" y="2464606"/>
            <a:ext cx="3549147" cy="647898"/>
            <a:chOff x="468313" y="2464606"/>
            <a:chExt cx="3549147" cy="647898"/>
          </a:xfrm>
        </p:grpSpPr>
        <p:sp>
          <p:nvSpPr>
            <p:cNvPr id="47" name="Text Box 20"/>
            <p:cNvSpPr txBox="1">
              <a:spLocks noChangeArrowheads="1"/>
            </p:cNvSpPr>
            <p:nvPr/>
          </p:nvSpPr>
          <p:spPr bwMode="auto">
            <a:xfrm>
              <a:off x="468313" y="2464606"/>
              <a:ext cx="3239591" cy="52322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a typeface="宋体" pitchFamily="2" charset="-122"/>
                </a:rPr>
                <a:t>DISCRIMINAZIONE STATISTICA</a:t>
              </a:r>
              <a:br>
                <a:rPr lang="en-GB" altLang="zh-CN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a typeface="宋体" pitchFamily="2" charset="-122"/>
                </a:rPr>
              </a:br>
              <a:r>
                <a:rPr lang="en-GB" altLang="zh-CN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a typeface="宋体" pitchFamily="2" charset="-122"/>
                </a:rPr>
                <a:t> “EMPLOYERS’ TASTE”</a:t>
              </a:r>
              <a:endPara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endParaRPr>
            </a:p>
          </p:txBody>
        </p:sp>
        <p:grpSp>
          <p:nvGrpSpPr>
            <p:cNvPr id="58" name="Gruppo 19"/>
            <p:cNvGrpSpPr/>
            <p:nvPr/>
          </p:nvGrpSpPr>
          <p:grpSpPr>
            <a:xfrm>
              <a:off x="468313" y="2941838"/>
              <a:ext cx="3549147" cy="170666"/>
              <a:chOff x="468313" y="1857524"/>
              <a:chExt cx="3549147" cy="170666"/>
            </a:xfrm>
          </p:grpSpPr>
          <p:grpSp>
            <p:nvGrpSpPr>
              <p:cNvPr id="59" name="Gruppo 20"/>
              <p:cNvGrpSpPr/>
              <p:nvPr/>
            </p:nvGrpSpPr>
            <p:grpSpPr>
              <a:xfrm>
                <a:off x="3585660" y="1862669"/>
                <a:ext cx="431800" cy="165521"/>
                <a:chOff x="1776413" y="1810917"/>
                <a:chExt cx="431800" cy="165521"/>
              </a:xfrm>
            </p:grpSpPr>
            <p:sp>
              <p:nvSpPr>
                <p:cNvPr id="61" name="Rectangle 30"/>
                <p:cNvSpPr>
                  <a:spLocks noChangeArrowheads="1"/>
                </p:cNvSpPr>
                <p:nvPr/>
              </p:nvSpPr>
              <p:spPr bwMode="auto">
                <a:xfrm>
                  <a:off x="1776413" y="1833563"/>
                  <a:ext cx="431800" cy="142875"/>
                </a:xfrm>
                <a:prstGeom prst="rect">
                  <a:avLst/>
                </a:prstGeom>
                <a:solidFill>
                  <a:schemeClr val="bg1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s-UY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…</a:t>
                  </a:r>
                  <a:r>
                    <a:rPr lang="en-US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»</a:t>
                  </a:r>
                </a:p>
              </p:txBody>
            </p:sp>
            <p:sp>
              <p:nvSpPr>
                <p:cNvPr id="62" name="Rectangle 29"/>
                <p:cNvSpPr>
                  <a:spLocks noChangeArrowheads="1"/>
                </p:cNvSpPr>
                <p:nvPr/>
              </p:nvSpPr>
              <p:spPr bwMode="auto">
                <a:xfrm>
                  <a:off x="1835695" y="1810917"/>
                  <a:ext cx="288033" cy="45719"/>
                </a:xfrm>
                <a:prstGeom prst="rect">
                  <a:avLst/>
                </a:prstGeom>
                <a:solidFill>
                  <a:srgbClr val="1D81A9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it-IT" sz="200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p:grpSp>
          <p:cxnSp>
            <p:nvCxnSpPr>
              <p:cNvPr id="60" name="Connettore 1 59"/>
              <p:cNvCxnSpPr/>
              <p:nvPr/>
            </p:nvCxnSpPr>
            <p:spPr bwMode="auto">
              <a:xfrm>
                <a:off x="468313" y="1857524"/>
                <a:ext cx="3167583" cy="0"/>
              </a:xfrm>
              <a:prstGeom prst="line">
                <a:avLst/>
              </a:prstGeom>
              <a:solidFill>
                <a:schemeClr val="bg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3" name="Gruppo 42"/>
          <p:cNvGrpSpPr/>
          <p:nvPr>
            <p:custDataLst>
              <p:tags r:id="rId4"/>
            </p:custDataLst>
          </p:nvPr>
        </p:nvGrpSpPr>
        <p:grpSpPr>
          <a:xfrm>
            <a:off x="1044377" y="3227425"/>
            <a:ext cx="3549147" cy="631809"/>
            <a:chOff x="468313" y="3227425"/>
            <a:chExt cx="3549147" cy="631809"/>
          </a:xfrm>
        </p:grpSpPr>
        <p:sp>
          <p:nvSpPr>
            <p:cNvPr id="49" name="Text Box 25"/>
            <p:cNvSpPr txBox="1">
              <a:spLocks noChangeArrowheads="1"/>
            </p:cNvSpPr>
            <p:nvPr/>
          </p:nvSpPr>
          <p:spPr bwMode="auto">
            <a:xfrm>
              <a:off x="468313" y="3227425"/>
              <a:ext cx="3464662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a typeface="宋体" pitchFamily="2" charset="-122"/>
                </a:rPr>
                <a:t>NORME E PRATICHE INDIRETTAMENTE D.</a:t>
              </a:r>
              <a:endPara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endParaRPr>
            </a:p>
          </p:txBody>
        </p:sp>
        <p:grpSp>
          <p:nvGrpSpPr>
            <p:cNvPr id="63" name="Gruppo 24"/>
            <p:cNvGrpSpPr/>
            <p:nvPr/>
          </p:nvGrpSpPr>
          <p:grpSpPr>
            <a:xfrm>
              <a:off x="468313" y="3688568"/>
              <a:ext cx="3549147" cy="170666"/>
              <a:chOff x="468313" y="1857524"/>
              <a:chExt cx="3549147" cy="170666"/>
            </a:xfrm>
          </p:grpSpPr>
          <p:grpSp>
            <p:nvGrpSpPr>
              <p:cNvPr id="64" name="Gruppo 25"/>
              <p:cNvGrpSpPr/>
              <p:nvPr/>
            </p:nvGrpSpPr>
            <p:grpSpPr>
              <a:xfrm>
                <a:off x="3585660" y="1862669"/>
                <a:ext cx="431800" cy="165521"/>
                <a:chOff x="1776413" y="1810917"/>
                <a:chExt cx="431800" cy="165521"/>
              </a:xfrm>
            </p:grpSpPr>
            <p:sp>
              <p:nvSpPr>
                <p:cNvPr id="66" name="Rectangle 30"/>
                <p:cNvSpPr>
                  <a:spLocks noChangeArrowheads="1"/>
                </p:cNvSpPr>
                <p:nvPr/>
              </p:nvSpPr>
              <p:spPr bwMode="auto">
                <a:xfrm>
                  <a:off x="1776413" y="1833563"/>
                  <a:ext cx="431800" cy="142875"/>
                </a:xfrm>
                <a:prstGeom prst="rect">
                  <a:avLst/>
                </a:prstGeom>
                <a:solidFill>
                  <a:schemeClr val="bg1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s-UY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…</a:t>
                  </a:r>
                  <a:r>
                    <a:rPr lang="en-US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»</a:t>
                  </a:r>
                </a:p>
              </p:txBody>
            </p:sp>
            <p:sp>
              <p:nvSpPr>
                <p:cNvPr id="67" name="Rectangle 29"/>
                <p:cNvSpPr>
                  <a:spLocks noChangeArrowheads="1"/>
                </p:cNvSpPr>
                <p:nvPr/>
              </p:nvSpPr>
              <p:spPr bwMode="auto">
                <a:xfrm>
                  <a:off x="1835695" y="1810917"/>
                  <a:ext cx="288033" cy="45719"/>
                </a:xfrm>
                <a:prstGeom prst="rect">
                  <a:avLst/>
                </a:prstGeom>
                <a:solidFill>
                  <a:srgbClr val="1D81A9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it-IT" sz="200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p:grpSp>
          <p:cxnSp>
            <p:nvCxnSpPr>
              <p:cNvPr id="65" name="Connettore 1 64"/>
              <p:cNvCxnSpPr/>
              <p:nvPr/>
            </p:nvCxnSpPr>
            <p:spPr bwMode="auto">
              <a:xfrm>
                <a:off x="468313" y="1857524"/>
                <a:ext cx="3167583" cy="0"/>
              </a:xfrm>
              <a:prstGeom prst="line">
                <a:avLst/>
              </a:prstGeom>
              <a:solidFill>
                <a:schemeClr val="bg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4" name="Gruppo 43"/>
          <p:cNvGrpSpPr/>
          <p:nvPr>
            <p:custDataLst>
              <p:tags r:id="rId5"/>
            </p:custDataLst>
          </p:nvPr>
        </p:nvGrpSpPr>
        <p:grpSpPr>
          <a:xfrm>
            <a:off x="1044377" y="4069376"/>
            <a:ext cx="3887663" cy="455508"/>
            <a:chOff x="468313" y="4069376"/>
            <a:chExt cx="3887663" cy="455508"/>
          </a:xfrm>
        </p:grpSpPr>
        <p:sp>
          <p:nvSpPr>
            <p:cNvPr id="50" name="Text Box 26"/>
            <p:cNvSpPr txBox="1">
              <a:spLocks noChangeArrowheads="1"/>
            </p:cNvSpPr>
            <p:nvPr/>
          </p:nvSpPr>
          <p:spPr bwMode="auto">
            <a:xfrm>
              <a:off x="468313" y="4069376"/>
              <a:ext cx="3887663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a typeface="宋体" pitchFamily="2" charset="-122"/>
                </a:rPr>
                <a:t>LA STRUTTURA DEL MERCATO DEL LAVORO</a:t>
              </a:r>
              <a:endPara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endParaRPr>
            </a:p>
          </p:txBody>
        </p:sp>
        <p:grpSp>
          <p:nvGrpSpPr>
            <p:cNvPr id="68" name="Gruppo 29"/>
            <p:cNvGrpSpPr/>
            <p:nvPr/>
          </p:nvGrpSpPr>
          <p:grpSpPr>
            <a:xfrm>
              <a:off x="468313" y="4354218"/>
              <a:ext cx="3549147" cy="170666"/>
              <a:chOff x="468313" y="1857524"/>
              <a:chExt cx="3549147" cy="170666"/>
            </a:xfrm>
          </p:grpSpPr>
          <p:grpSp>
            <p:nvGrpSpPr>
              <p:cNvPr id="69" name="Gruppo 30"/>
              <p:cNvGrpSpPr/>
              <p:nvPr/>
            </p:nvGrpSpPr>
            <p:grpSpPr>
              <a:xfrm>
                <a:off x="3585660" y="1862669"/>
                <a:ext cx="431800" cy="165521"/>
                <a:chOff x="1776413" y="1810917"/>
                <a:chExt cx="431800" cy="165521"/>
              </a:xfrm>
            </p:grpSpPr>
            <p:sp>
              <p:nvSpPr>
                <p:cNvPr id="71" name="Rectangle 30"/>
                <p:cNvSpPr>
                  <a:spLocks noChangeArrowheads="1"/>
                </p:cNvSpPr>
                <p:nvPr/>
              </p:nvSpPr>
              <p:spPr bwMode="auto">
                <a:xfrm>
                  <a:off x="1776413" y="1833563"/>
                  <a:ext cx="431800" cy="142875"/>
                </a:xfrm>
                <a:prstGeom prst="rect">
                  <a:avLst/>
                </a:prstGeom>
                <a:solidFill>
                  <a:schemeClr val="bg1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s-UY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…</a:t>
                  </a:r>
                  <a:r>
                    <a:rPr lang="en-US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»</a:t>
                  </a:r>
                </a:p>
              </p:txBody>
            </p:sp>
            <p:sp>
              <p:nvSpPr>
                <p:cNvPr id="72" name="Rectangle 29"/>
                <p:cNvSpPr>
                  <a:spLocks noChangeArrowheads="1"/>
                </p:cNvSpPr>
                <p:nvPr/>
              </p:nvSpPr>
              <p:spPr bwMode="auto">
                <a:xfrm>
                  <a:off x="1835695" y="1810917"/>
                  <a:ext cx="288033" cy="45719"/>
                </a:xfrm>
                <a:prstGeom prst="rect">
                  <a:avLst/>
                </a:prstGeom>
                <a:solidFill>
                  <a:srgbClr val="1D81A9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it-IT" sz="200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p:grpSp>
          <p:cxnSp>
            <p:nvCxnSpPr>
              <p:cNvPr id="70" name="Connettore 1 69"/>
              <p:cNvCxnSpPr/>
              <p:nvPr/>
            </p:nvCxnSpPr>
            <p:spPr bwMode="auto">
              <a:xfrm>
                <a:off x="468313" y="1857524"/>
                <a:ext cx="3167583" cy="0"/>
              </a:xfrm>
              <a:prstGeom prst="line">
                <a:avLst/>
              </a:prstGeom>
              <a:solidFill>
                <a:schemeClr val="bg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5" name="Gruppo 44"/>
          <p:cNvGrpSpPr/>
          <p:nvPr>
            <p:custDataLst>
              <p:tags r:id="rId6"/>
            </p:custDataLst>
          </p:nvPr>
        </p:nvGrpSpPr>
        <p:grpSpPr>
          <a:xfrm>
            <a:off x="1044377" y="4653136"/>
            <a:ext cx="3599631" cy="648072"/>
            <a:chOff x="468313" y="4653136"/>
            <a:chExt cx="3599631" cy="648072"/>
          </a:xfrm>
        </p:grpSpPr>
        <p:sp>
          <p:nvSpPr>
            <p:cNvPr id="51" name="Text Box 27"/>
            <p:cNvSpPr txBox="1">
              <a:spLocks noChangeArrowheads="1"/>
            </p:cNvSpPr>
            <p:nvPr/>
          </p:nvSpPr>
          <p:spPr bwMode="auto">
            <a:xfrm>
              <a:off x="468313" y="4653136"/>
              <a:ext cx="3599631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a typeface="宋体" pitchFamily="2" charset="-122"/>
                </a:rPr>
                <a:t>NEGAZIONE, RIMOZIONE, MINIMIZZARE</a:t>
              </a:r>
              <a:endPara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endParaRPr>
            </a:p>
          </p:txBody>
        </p:sp>
        <p:grpSp>
          <p:nvGrpSpPr>
            <p:cNvPr id="73" name="Gruppo 34"/>
            <p:cNvGrpSpPr/>
            <p:nvPr/>
          </p:nvGrpSpPr>
          <p:grpSpPr>
            <a:xfrm>
              <a:off x="468313" y="5130542"/>
              <a:ext cx="3549147" cy="170666"/>
              <a:chOff x="468313" y="1857524"/>
              <a:chExt cx="3549147" cy="170666"/>
            </a:xfrm>
          </p:grpSpPr>
          <p:grpSp>
            <p:nvGrpSpPr>
              <p:cNvPr id="74" name="Gruppo 35"/>
              <p:cNvGrpSpPr/>
              <p:nvPr/>
            </p:nvGrpSpPr>
            <p:grpSpPr>
              <a:xfrm>
                <a:off x="3585660" y="1862669"/>
                <a:ext cx="431800" cy="165521"/>
                <a:chOff x="1776413" y="1810917"/>
                <a:chExt cx="431800" cy="165521"/>
              </a:xfrm>
            </p:grpSpPr>
            <p:sp>
              <p:nvSpPr>
                <p:cNvPr id="76" name="Rectangle 30"/>
                <p:cNvSpPr>
                  <a:spLocks noChangeArrowheads="1"/>
                </p:cNvSpPr>
                <p:nvPr/>
              </p:nvSpPr>
              <p:spPr bwMode="auto">
                <a:xfrm>
                  <a:off x="1776413" y="1833563"/>
                  <a:ext cx="431800" cy="142875"/>
                </a:xfrm>
                <a:prstGeom prst="rect">
                  <a:avLst/>
                </a:prstGeom>
                <a:solidFill>
                  <a:schemeClr val="bg1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s-UY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…</a:t>
                  </a:r>
                  <a:r>
                    <a:rPr lang="en-US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»</a:t>
                  </a:r>
                </a:p>
              </p:txBody>
            </p:sp>
            <p:sp>
              <p:nvSpPr>
                <p:cNvPr id="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835695" y="1810917"/>
                  <a:ext cx="288033" cy="45719"/>
                </a:xfrm>
                <a:prstGeom prst="rect">
                  <a:avLst/>
                </a:prstGeom>
                <a:solidFill>
                  <a:srgbClr val="1D81A9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it-IT" sz="200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p:grpSp>
          <p:cxnSp>
            <p:nvCxnSpPr>
              <p:cNvPr id="75" name="Connettore 1 74"/>
              <p:cNvCxnSpPr/>
              <p:nvPr/>
            </p:nvCxnSpPr>
            <p:spPr bwMode="auto">
              <a:xfrm>
                <a:off x="468313" y="1857524"/>
                <a:ext cx="3167583" cy="0"/>
              </a:xfrm>
              <a:prstGeom prst="line">
                <a:avLst/>
              </a:prstGeom>
              <a:solidFill>
                <a:schemeClr val="bg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8" name="Gruppo 47"/>
          <p:cNvGrpSpPr/>
          <p:nvPr>
            <p:custDataLst>
              <p:tags r:id="rId7"/>
            </p:custDataLst>
          </p:nvPr>
        </p:nvGrpSpPr>
        <p:grpSpPr>
          <a:xfrm>
            <a:off x="1044377" y="5455271"/>
            <a:ext cx="3549147" cy="638025"/>
            <a:chOff x="468313" y="5455271"/>
            <a:chExt cx="3549147" cy="638025"/>
          </a:xfrm>
        </p:grpSpPr>
        <p:sp>
          <p:nvSpPr>
            <p:cNvPr id="52" name="Text Box 28"/>
            <p:cNvSpPr txBox="1">
              <a:spLocks noChangeArrowheads="1"/>
            </p:cNvSpPr>
            <p:nvPr/>
          </p:nvSpPr>
          <p:spPr bwMode="auto">
            <a:xfrm>
              <a:off x="468313" y="5455271"/>
              <a:ext cx="3455615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a typeface="宋体" pitchFamily="2" charset="-122"/>
                </a:rPr>
                <a:t>AUTO DISCRIMINAZIONE</a:t>
              </a:r>
              <a:endPara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endParaRPr>
            </a:p>
          </p:txBody>
        </p:sp>
        <p:grpSp>
          <p:nvGrpSpPr>
            <p:cNvPr id="78" name="Gruppo 39"/>
            <p:cNvGrpSpPr/>
            <p:nvPr/>
          </p:nvGrpSpPr>
          <p:grpSpPr>
            <a:xfrm>
              <a:off x="468313" y="5922630"/>
              <a:ext cx="3549147" cy="170666"/>
              <a:chOff x="468313" y="1857524"/>
              <a:chExt cx="3549147" cy="170666"/>
            </a:xfrm>
          </p:grpSpPr>
          <p:grpSp>
            <p:nvGrpSpPr>
              <p:cNvPr id="79" name="Gruppo 40"/>
              <p:cNvGrpSpPr/>
              <p:nvPr/>
            </p:nvGrpSpPr>
            <p:grpSpPr>
              <a:xfrm>
                <a:off x="3585660" y="1862669"/>
                <a:ext cx="431800" cy="165521"/>
                <a:chOff x="1776413" y="1810917"/>
                <a:chExt cx="431800" cy="165521"/>
              </a:xfrm>
            </p:grpSpPr>
            <p:sp>
              <p:nvSpPr>
                <p:cNvPr id="81" name="Rectangle 30"/>
                <p:cNvSpPr>
                  <a:spLocks noChangeArrowheads="1"/>
                </p:cNvSpPr>
                <p:nvPr/>
              </p:nvSpPr>
              <p:spPr bwMode="auto">
                <a:xfrm>
                  <a:off x="1776413" y="1833563"/>
                  <a:ext cx="431800" cy="142875"/>
                </a:xfrm>
                <a:prstGeom prst="rect">
                  <a:avLst/>
                </a:prstGeom>
                <a:solidFill>
                  <a:schemeClr val="bg1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s-UY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…</a:t>
                  </a:r>
                  <a:r>
                    <a:rPr lang="en-US" sz="1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</a:rPr>
                    <a:t>»</a:t>
                  </a:r>
                </a:p>
              </p:txBody>
            </p:sp>
            <p:sp>
              <p:nvSpPr>
                <p:cNvPr id="82" name="Rectangle 29"/>
                <p:cNvSpPr>
                  <a:spLocks noChangeArrowheads="1"/>
                </p:cNvSpPr>
                <p:nvPr/>
              </p:nvSpPr>
              <p:spPr bwMode="auto">
                <a:xfrm>
                  <a:off x="1835695" y="1810917"/>
                  <a:ext cx="288033" cy="45719"/>
                </a:xfrm>
                <a:prstGeom prst="rect">
                  <a:avLst/>
                </a:prstGeom>
                <a:solidFill>
                  <a:srgbClr val="1D81A9"/>
                </a:solidFill>
                <a:ln w="5715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it-IT" sz="200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p:grpSp>
          <p:cxnSp>
            <p:nvCxnSpPr>
              <p:cNvPr id="80" name="Connettore 1 79"/>
              <p:cNvCxnSpPr/>
              <p:nvPr/>
            </p:nvCxnSpPr>
            <p:spPr bwMode="auto">
              <a:xfrm>
                <a:off x="468313" y="1857524"/>
                <a:ext cx="3167583" cy="0"/>
              </a:xfrm>
              <a:prstGeom prst="line">
                <a:avLst/>
              </a:prstGeom>
              <a:solidFill>
                <a:schemeClr val="bg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pic>
        <p:nvPicPr>
          <p:cNvPr id="290818" name="Picture 2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/>
          <a:srcRect t="10244"/>
          <a:stretch>
            <a:fillRect/>
          </a:stretch>
        </p:blipFill>
        <p:spPr bwMode="auto">
          <a:xfrm>
            <a:off x="4644008" y="1844824"/>
            <a:ext cx="3619500" cy="3154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93" name="PPTShape_0"/>
          <p:cNvSpPr/>
          <p:nvPr/>
        </p:nvSpPr>
        <p:spPr>
          <a:xfrm>
            <a:off x="5548445" y="2015734"/>
            <a:ext cx="1963270" cy="2592288"/>
          </a:xfrm>
          <a:prstGeom prst="roundRect">
            <a:avLst>
              <a:gd name="adj" fmla="val 5869"/>
            </a:avLst>
          </a:prstGeom>
          <a:solidFill>
            <a:schemeClr val="bg1"/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itchFamily="34" charset="0"/>
              </a:rPr>
              <a:t>QUANDO I PREGIUDIZI CONDIZIONANO IL GIUDIZIO SU UNA PERSONA, E NE LIMITANO LE EFFETTIVE OPPORTUNITA’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38746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29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 - Associazioni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Senza pensare , più rapidamente possibile Prendere nota delle associazioni mentali senza soffermarvi.</a:t>
            </a:r>
          </a:p>
          <a:p>
            <a:endParaRPr lang="it-IT" dirty="0" smtClean="0"/>
          </a:p>
          <a:p>
            <a:r>
              <a:rPr lang="it-IT" dirty="0" smtClean="0"/>
              <a:t>Disabile</a:t>
            </a:r>
          </a:p>
          <a:p>
            <a:r>
              <a:rPr lang="it-IT" dirty="0" smtClean="0"/>
              <a:t>Donna disabile</a:t>
            </a:r>
          </a:p>
          <a:p>
            <a:r>
              <a:rPr lang="it-IT" dirty="0" smtClean="0"/>
              <a:t>Leader</a:t>
            </a:r>
          </a:p>
          <a:p>
            <a:r>
              <a:rPr lang="it-IT" dirty="0" smtClean="0"/>
              <a:t>Amorevole</a:t>
            </a:r>
          </a:p>
          <a:p>
            <a:r>
              <a:rPr lang="it-IT" dirty="0" smtClean="0"/>
              <a:t>Persona</a:t>
            </a:r>
            <a:endParaRPr lang="it-IT" dirty="0"/>
          </a:p>
          <a:p>
            <a:r>
              <a:rPr lang="it-IT" dirty="0" smtClean="0"/>
              <a:t>Uomo</a:t>
            </a:r>
            <a:endParaRPr lang="it-IT" dirty="0"/>
          </a:p>
          <a:p>
            <a:r>
              <a:rPr lang="it-IT" dirty="0" smtClean="0"/>
              <a:t>Donna </a:t>
            </a:r>
          </a:p>
          <a:p>
            <a:r>
              <a:rPr lang="it-IT" dirty="0" smtClean="0"/>
              <a:t>Maschio</a:t>
            </a:r>
          </a:p>
          <a:p>
            <a:r>
              <a:rPr lang="it-IT" dirty="0" smtClean="0"/>
              <a:t>Femmina</a:t>
            </a:r>
          </a:p>
          <a:p>
            <a:r>
              <a:rPr lang="it-IT" dirty="0" smtClean="0"/>
              <a:t>Direttore</a:t>
            </a:r>
          </a:p>
          <a:p>
            <a:r>
              <a:rPr lang="it-IT" dirty="0" smtClean="0"/>
              <a:t>Segreteria</a:t>
            </a:r>
          </a:p>
          <a:p>
            <a:r>
              <a:rPr lang="it-IT" dirty="0" smtClean="0"/>
              <a:t>Bambino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29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Cos’è una distorsione cognitiva?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altLang="zh-CN" sz="2800" dirty="0" smtClean="0"/>
              <a:t>…. </a:t>
            </a:r>
            <a:r>
              <a:rPr lang="en-GB" altLang="zh-CN" sz="2800" dirty="0" err="1" smtClean="0"/>
              <a:t>Una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prospettiva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limitata</a:t>
            </a:r>
            <a:r>
              <a:rPr lang="en-GB" altLang="zh-CN" sz="2800" dirty="0" smtClean="0"/>
              <a:t> o </a:t>
            </a:r>
            <a:r>
              <a:rPr lang="en-GB" altLang="zh-CN" sz="2800" dirty="0" err="1" smtClean="0"/>
              <a:t>generalizzante</a:t>
            </a:r>
            <a:endParaRPr lang="en-GB" altLang="zh-CN" sz="2800" dirty="0" smtClean="0"/>
          </a:p>
          <a:p>
            <a:pPr>
              <a:spcAft>
                <a:spcPts val="600"/>
              </a:spcAft>
            </a:pPr>
            <a:r>
              <a:rPr lang="en-GB" altLang="zh-CN" sz="2800" dirty="0" err="1" smtClean="0"/>
              <a:t>Naturalmente</a:t>
            </a:r>
            <a:r>
              <a:rPr lang="en-GB" altLang="zh-CN" sz="2800" dirty="0" smtClean="0"/>
              <a:t>, </a:t>
            </a:r>
            <a:r>
              <a:rPr lang="en-GB" altLang="zh-CN" sz="2800" dirty="0" err="1" smtClean="0"/>
              <a:t>preferiamo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ciò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che</a:t>
            </a:r>
            <a:r>
              <a:rPr lang="en-GB" altLang="zh-CN" sz="2800" dirty="0" smtClean="0"/>
              <a:t> ci </a:t>
            </a:r>
            <a:r>
              <a:rPr lang="en-GB" altLang="zh-CN" sz="2800" dirty="0" err="1" smtClean="0"/>
              <a:t>è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noto</a:t>
            </a:r>
            <a:endParaRPr lang="en-GB" altLang="zh-CN" sz="2800" dirty="0"/>
          </a:p>
          <a:p>
            <a:pPr>
              <a:spcAft>
                <a:spcPts val="600"/>
              </a:spcAft>
            </a:pPr>
            <a:r>
              <a:rPr lang="en-GB" altLang="zh-CN" sz="2800" dirty="0" smtClean="0"/>
              <a:t>Un </a:t>
            </a:r>
            <a:r>
              <a:rPr lang="en-GB" altLang="zh-CN" sz="2800" dirty="0" err="1" smtClean="0"/>
              <a:t>meccanismo</a:t>
            </a:r>
            <a:r>
              <a:rPr lang="en-GB" altLang="zh-CN" sz="2800" dirty="0" smtClean="0"/>
              <a:t> del </a:t>
            </a:r>
            <a:r>
              <a:rPr lang="en-GB" altLang="zh-CN" sz="2800" dirty="0" err="1" smtClean="0"/>
              <a:t>nostro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sistema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cognitivo</a:t>
            </a:r>
            <a:r>
              <a:rPr lang="en-GB" altLang="zh-CN" sz="2800" dirty="0" smtClean="0"/>
              <a:t>, </a:t>
            </a:r>
            <a:r>
              <a:rPr lang="en-GB" altLang="zh-CN" sz="2800" dirty="0" err="1" smtClean="0"/>
              <a:t>che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aiuta</a:t>
            </a:r>
            <a:r>
              <a:rPr lang="en-GB" altLang="zh-CN" sz="2800" dirty="0" smtClean="0"/>
              <a:t> a </a:t>
            </a:r>
            <a:r>
              <a:rPr lang="en-GB" altLang="zh-CN" sz="2800" dirty="0" err="1" smtClean="0"/>
              <a:t>risparmiare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energia</a:t>
            </a:r>
            <a:r>
              <a:rPr lang="en-GB" altLang="zh-CN" sz="2800" dirty="0" smtClean="0"/>
              <a:t> </a:t>
            </a:r>
            <a:r>
              <a:rPr lang="en-GB" altLang="zh-CN" sz="2800" dirty="0" err="1" smtClean="0"/>
              <a:t>cerebrale</a:t>
            </a:r>
            <a:r>
              <a:rPr lang="en-GB" altLang="zh-CN" sz="2800" dirty="0" smtClean="0"/>
              <a:t> </a:t>
            </a:r>
          </a:p>
          <a:p>
            <a:pPr>
              <a:spcAft>
                <a:spcPts val="600"/>
              </a:spcAft>
            </a:pPr>
            <a:endParaRPr lang="en-GB" altLang="zh-CN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212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Ricerche : IAT Test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900" dirty="0" smtClean="0"/>
              <a:t>+ di 10 anni, 30 paesi 5  </a:t>
            </a:r>
            <a:r>
              <a:rPr lang="it-IT" sz="2900" dirty="0" err="1" smtClean="0"/>
              <a:t>milini</a:t>
            </a:r>
            <a:r>
              <a:rPr lang="it-IT" sz="2900" dirty="0" smtClean="0"/>
              <a:t> di test on-:</a:t>
            </a:r>
          </a:p>
          <a:p>
            <a:r>
              <a:rPr lang="it-IT" sz="2900" dirty="0" smtClean="0"/>
              <a:t>Tutti hanno “</a:t>
            </a:r>
            <a:r>
              <a:rPr lang="it-IT" sz="2900" dirty="0" err="1" smtClean="0"/>
              <a:t>bias</a:t>
            </a:r>
            <a:r>
              <a:rPr lang="it-IT" sz="2900" dirty="0" smtClean="0"/>
              <a:t>”</a:t>
            </a:r>
            <a:endParaRPr lang="it-IT" sz="2900" dirty="0"/>
          </a:p>
          <a:p>
            <a:r>
              <a:rPr lang="it-IT" sz="2900" dirty="0" smtClean="0"/>
              <a:t>In varie aree (genere, razza </a:t>
            </a:r>
            <a:r>
              <a:rPr lang="it-IT" sz="2900" dirty="0" err="1" smtClean="0"/>
              <a:t>etc</a:t>
            </a:r>
            <a:r>
              <a:rPr lang="it-IT" sz="2900" dirty="0" smtClean="0"/>
              <a:t>)</a:t>
            </a:r>
            <a:endParaRPr lang="it-IT" sz="2900" dirty="0"/>
          </a:p>
          <a:p>
            <a:r>
              <a:rPr lang="it-IT" sz="2900" dirty="0" smtClean="0"/>
              <a:t>Perlo più ne siamo inconsapevoli</a:t>
            </a:r>
            <a:endParaRPr lang="it-IT" sz="2900" dirty="0"/>
          </a:p>
        </p:txBody>
      </p:sp>
    </p:spTree>
    <p:extLst>
      <p:ext uri="{BB962C8B-B14F-4D97-AF65-F5344CB8AC3E}">
        <p14:creationId xmlns:p14="http://schemas.microsoft.com/office/powerpoint/2010/main" val="25009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Evidenze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900" dirty="0" smtClean="0"/>
              <a:t>Correlazione positiva tra pregiudizi inconsapevoli e forme di discriminazione; </a:t>
            </a:r>
            <a:endParaRPr lang="it-IT" sz="2900" dirty="0"/>
          </a:p>
          <a:p>
            <a:r>
              <a:rPr lang="it-IT" sz="2900" dirty="0" smtClean="0"/>
              <a:t>Si può cambiare! </a:t>
            </a:r>
            <a:endParaRPr lang="it-IT" sz="2900" dirty="0"/>
          </a:p>
          <a:p>
            <a:r>
              <a:rPr lang="it-IT" sz="2900" dirty="0"/>
              <a:t>Test </a:t>
            </a:r>
            <a:r>
              <a:rPr lang="it-IT" sz="2900" dirty="0" smtClean="0">
                <a:hlinkClick r:id="rId2"/>
              </a:rPr>
              <a:t>https</a:t>
            </a:r>
            <a:r>
              <a:rPr lang="it-IT" sz="2900" dirty="0">
                <a:hlinkClick r:id="rId2"/>
              </a:rPr>
              <a:t>://implicit.harvard.edu/implicit/demo</a:t>
            </a:r>
            <a:r>
              <a:rPr lang="it-IT" sz="2900" dirty="0" smtClean="0">
                <a:hlinkClick r:id="rId2"/>
              </a:rPr>
              <a:t>/</a:t>
            </a:r>
            <a:endParaRPr lang="it-IT" sz="2900" dirty="0" smtClean="0"/>
          </a:p>
          <a:p>
            <a:endParaRPr lang="it-IT" sz="29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371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Che ne pensate 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3"/>
              </a:rPr>
              <a:t>https://www.youtube.com/watch?v=</a:t>
            </a:r>
            <a:r>
              <a:rPr lang="it-IT" dirty="0" smtClean="0">
                <a:hlinkClick r:id="rId3"/>
              </a:rPr>
              <a:t>SEHi4yauhu8</a:t>
            </a:r>
            <a:endParaRPr lang="it-IT" dirty="0" smtClean="0"/>
          </a:p>
          <a:p>
            <a:pPr marL="68580" indent="0">
              <a:buNone/>
            </a:pPr>
            <a:endParaRPr lang="it-IT" dirty="0" smtClean="0"/>
          </a:p>
          <a:p>
            <a:pPr marL="68580" indent="0">
              <a:buNone/>
            </a:pPr>
            <a:r>
              <a:rPr lang="it-IT" dirty="0" smtClean="0"/>
              <a:t>Video su valutazione della leadership</a:t>
            </a:r>
            <a:endParaRPr lang="it-IT" dirty="0" smtClean="0"/>
          </a:p>
          <a:p>
            <a:pPr marL="6858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087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vicious</a:t>
            </a:r>
            <a:r>
              <a:rPr lang="it-IT" dirty="0" smtClean="0"/>
              <a:t> </a:t>
            </a:r>
            <a:r>
              <a:rPr lang="it-IT" dirty="0" err="1" smtClean="0"/>
              <a:t>circle</a:t>
            </a:r>
            <a:r>
              <a:rPr lang="it-IT" dirty="0" smtClean="0"/>
              <a:t> of </a:t>
            </a:r>
            <a:r>
              <a:rPr lang="it-IT" dirty="0" err="1" smtClean="0"/>
              <a:t>stereotypes</a:t>
            </a:r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983925"/>
              </p:ext>
            </p:extLst>
          </p:nvPr>
        </p:nvGraphicFramePr>
        <p:xfrm>
          <a:off x="712788" y="3012142"/>
          <a:ext cx="7716838" cy="3388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423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5ff8c638-2873-44e3-8b7d-d3f9b6ef2fc1"/>
  <p:tag name="ARTICULATE_TITLE_TAG" val="What fuels discrimination?"/>
  <p:tag name="ARTICULATE_SLIDE_PAUSE" val="1"/>
  <p:tag name="ARTICULATE_NAV_LEVEL" val="1"/>
  <p:tag name="ARTICULATE_PLAYLIST_ID" val="-1"/>
  <p:tag name="ARTICULATE_VIEW_MODE" val="1"/>
  <p:tag name="ARTICULATE_LOCK_SLIDE" val="0"/>
  <p:tag name="ARTICULATE_SLIDE_NAV" val="3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6623</TotalTime>
  <Words>587</Words>
  <Application>Microsoft Office PowerPoint</Application>
  <PresentationFormat>On-screen Show (4:3)</PresentationFormat>
  <Paragraphs>144</Paragraphs>
  <Slides>20</Slides>
  <Notes>8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Austin</vt:lpstr>
      <vt:lpstr>Perché non diamo valore alle differenze? </vt:lpstr>
      <vt:lpstr>Associazioni inconscie e distorsioni cognitive</vt:lpstr>
      <vt:lpstr>PowerPoint Presentation</vt:lpstr>
      <vt:lpstr>Esercizio - Associazioni</vt:lpstr>
      <vt:lpstr>Cos’è una distorsione cognitiva? </vt:lpstr>
      <vt:lpstr>Ricerche : IAT Test</vt:lpstr>
      <vt:lpstr>Evidenze</vt:lpstr>
      <vt:lpstr>Che ne pensate ? </vt:lpstr>
      <vt:lpstr>The vicious circle of stereotypes </vt:lpstr>
      <vt:lpstr>PowerPoint Presentation</vt:lpstr>
      <vt:lpstr>Son solo battute innocenti?</vt:lpstr>
      <vt:lpstr>Mito 1: Forza fisica</vt:lpstr>
      <vt:lpstr>Mito 2 Cuore e ragione</vt:lpstr>
      <vt:lpstr>Mito 3 “leadership”</vt:lpstr>
      <vt:lpstr>Mito 4 – La cura e la mobilità</vt:lpstr>
      <vt:lpstr>Stereotipi</vt:lpstr>
      <vt:lpstr>PowerPoint Presentation</vt:lpstr>
      <vt:lpstr>Stereotipi di genere</vt:lpstr>
      <vt:lpstr>Stereotipi di genere</vt:lpstr>
      <vt:lpstr>Miti sulla scienza? </vt:lpstr>
    </vt:vector>
  </TitlesOfParts>
  <Company>ITC of the 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Johanne Lortie</dc:creator>
  <cp:lastModifiedBy>User</cp:lastModifiedBy>
  <cp:revision>91</cp:revision>
  <cp:lastPrinted>2014-01-19T15:31:15Z</cp:lastPrinted>
  <dcterms:created xsi:type="dcterms:W3CDTF">2014-01-15T10:08:50Z</dcterms:created>
  <dcterms:modified xsi:type="dcterms:W3CDTF">2017-01-20T08:51:27Z</dcterms:modified>
</cp:coreProperties>
</file>