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7"/>
  </p:notesMasterIdLst>
  <p:sldIdLst>
    <p:sldId id="284" r:id="rId2"/>
    <p:sldId id="294" r:id="rId3"/>
    <p:sldId id="310" r:id="rId4"/>
    <p:sldId id="311" r:id="rId5"/>
    <p:sldId id="307" r:id="rId6"/>
    <p:sldId id="295" r:id="rId7"/>
    <p:sldId id="308" r:id="rId8"/>
    <p:sldId id="296" r:id="rId9"/>
    <p:sldId id="297" r:id="rId10"/>
    <p:sldId id="309" r:id="rId11"/>
    <p:sldId id="298" r:id="rId12"/>
    <p:sldId id="299" r:id="rId13"/>
    <p:sldId id="305" r:id="rId14"/>
    <p:sldId id="312" r:id="rId15"/>
    <p:sldId id="316" r:id="rId16"/>
    <p:sldId id="317" r:id="rId17"/>
    <p:sldId id="318" r:id="rId18"/>
    <p:sldId id="319" r:id="rId19"/>
    <p:sldId id="320" r:id="rId20"/>
    <p:sldId id="300" r:id="rId21"/>
    <p:sldId id="301" r:id="rId22"/>
    <p:sldId id="306" r:id="rId23"/>
    <p:sldId id="302" r:id="rId24"/>
    <p:sldId id="303" r:id="rId25"/>
    <p:sldId id="321" r:id="rId26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755" autoAdjust="0"/>
  </p:normalViewPr>
  <p:slideViewPr>
    <p:cSldViewPr snapToGrid="0" snapToObjects="1">
      <p:cViewPr varScale="1">
        <p:scale>
          <a:sx n="72" d="100"/>
          <a:sy n="72" d="100"/>
        </p:scale>
        <p:origin x="-4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CAE909-2294-8F4E-834B-516B71348C1C}" type="datetimeFigureOut">
              <a:rPr lang="it-IT" smtClean="0"/>
              <a:t>20/01/2017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4A68C-C17C-8741-8D23-E19EF6D05B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536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Fundació</a:t>
            </a:r>
            <a:r>
              <a:rPr lang="en-GB" dirty="0" smtClean="0"/>
              <a:t> </a:t>
            </a:r>
            <a:r>
              <a:rPr lang="en-GB" dirty="0" err="1" smtClean="0"/>
              <a:t>Institució</a:t>
            </a:r>
            <a:r>
              <a:rPr lang="en-GB" dirty="0" smtClean="0"/>
              <a:t> </a:t>
            </a:r>
            <a:r>
              <a:rPr lang="en-GB" dirty="0" err="1" smtClean="0"/>
              <a:t>dels</a:t>
            </a:r>
            <a:r>
              <a:rPr lang="en-GB" dirty="0" smtClean="0"/>
              <a:t> Centres de </a:t>
            </a:r>
            <a:r>
              <a:rPr lang="en-GB" dirty="0" err="1" smtClean="0"/>
              <a:t>Recerca</a:t>
            </a:r>
            <a:r>
              <a:rPr lang="en-GB" dirty="0" smtClean="0"/>
              <a:t> de </a:t>
            </a:r>
            <a:r>
              <a:rPr lang="en-GB" dirty="0" err="1" smtClean="0"/>
              <a:t>Catalunya</a:t>
            </a:r>
            <a:r>
              <a:rPr lang="en-GB" dirty="0" smtClean="0"/>
              <a:t> (I-CERCA): </a:t>
            </a:r>
          </a:p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D4A68C-C17C-8741-8D23-E19EF6D05BEC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42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C3701-22AD-460E-B1DA-B18377CFE39A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363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«No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one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could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imagine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behind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Newton’s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large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eyes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frail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appearance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hid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one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the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most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prodigious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brains in the world.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C3701-22AD-460E-B1DA-B18377CFE39A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421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D4A68C-C17C-8741-8D23-E19EF6D05BEC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0489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Are you biased ? HR manager Kirsten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Pressner</a:t>
            </a:r>
            <a:endParaRPr lang="en-GB" baseline="0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https://</a:t>
            </a:r>
            <a:r>
              <a:rPr lang="en-GB" dirty="0" err="1" smtClean="0"/>
              <a:t>youtu.be</a:t>
            </a:r>
            <a:r>
              <a:rPr lang="en-GB" dirty="0" smtClean="0"/>
              <a:t>/</a:t>
            </a:r>
            <a:r>
              <a:rPr lang="en-GB" dirty="0" err="1" smtClean="0"/>
              <a:t>Bq_xYSOZrgU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D4A68C-C17C-8741-8D23-E19EF6D05BEC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033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FED5-D993-F54F-A0B3-F5AF057061EC}" type="datetimeFigureOut">
              <a:rPr lang="it-IT" smtClean="0">
                <a:solidFill>
                  <a:srgbClr val="564B3C"/>
                </a:solidFill>
                <a:latin typeface="Century Gothic"/>
              </a:rPr>
              <a:pPr/>
              <a:t>20/01/2017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A84A37A-AFC2-4A01-80A1-FC20F2C0D5BB}" type="slidenum">
              <a:rPr lang="en-US" smtClean="0">
                <a:solidFill>
                  <a:srgbClr val="93A299">
                    <a:lumMod val="50000"/>
                  </a:srgbClr>
                </a:solidFill>
                <a:latin typeface="Century Gothic"/>
              </a:rPr>
              <a:pPr/>
              <a:t>‹#›</a:t>
            </a:fld>
            <a:endParaRPr lang="en-US" dirty="0">
              <a:solidFill>
                <a:srgbClr val="93A299">
                  <a:lumMod val="50000"/>
                </a:srgbClr>
              </a:solidFill>
              <a:latin typeface="Century Gothic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FED5-D993-F54F-A0B3-F5AF057061EC}" type="datetimeFigureOut">
              <a:rPr lang="it-IT" smtClean="0">
                <a:solidFill>
                  <a:srgbClr val="564B3C"/>
                </a:solidFill>
                <a:latin typeface="Century Gothic"/>
              </a:rPr>
              <a:pPr/>
              <a:t>20/01/2017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C7A2-95B1-284F-8644-2EB322F4FE3C}" type="slidenum">
              <a:rPr lang="it-IT" smtClean="0">
                <a:solidFill>
                  <a:srgbClr val="564B3C"/>
                </a:solidFill>
                <a:latin typeface="Century Gothic"/>
              </a:rPr>
              <a:pPr/>
              <a:t>‹#›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FED5-D993-F54F-A0B3-F5AF057061EC}" type="datetimeFigureOut">
              <a:rPr lang="it-IT" smtClean="0">
                <a:solidFill>
                  <a:srgbClr val="564B3C"/>
                </a:solidFill>
                <a:latin typeface="Century Gothic"/>
              </a:rPr>
              <a:pPr/>
              <a:t>20/01/2017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C7A2-95B1-284F-8644-2EB322F4FE3C}" type="slidenum">
              <a:rPr lang="it-IT" smtClean="0">
                <a:solidFill>
                  <a:srgbClr val="564B3C"/>
                </a:solidFill>
                <a:latin typeface="Century Gothic"/>
              </a:rPr>
              <a:pPr/>
              <a:t>‹#›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FED5-D993-F54F-A0B3-F5AF057061EC}" type="datetimeFigureOut">
              <a:rPr lang="it-IT" smtClean="0">
                <a:solidFill>
                  <a:srgbClr val="564B3C"/>
                </a:solidFill>
                <a:latin typeface="Century Gothic"/>
              </a:rPr>
              <a:pPr/>
              <a:t>20/01/2017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C7A2-95B1-284F-8644-2EB322F4FE3C}" type="slidenum">
              <a:rPr lang="it-IT" smtClean="0">
                <a:solidFill>
                  <a:srgbClr val="564B3C"/>
                </a:solidFill>
                <a:latin typeface="Century Gothic"/>
              </a:rPr>
              <a:pPr/>
              <a:t>‹#›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FED5-D993-F54F-A0B3-F5AF057061EC}" type="datetimeFigureOut">
              <a:rPr lang="it-IT" smtClean="0">
                <a:solidFill>
                  <a:srgbClr val="564B3C"/>
                </a:solidFill>
                <a:latin typeface="Century Gothic"/>
              </a:rPr>
              <a:pPr/>
              <a:t>20/01/2017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C7A2-95B1-284F-8644-2EB322F4FE3C}" type="slidenum">
              <a:rPr lang="it-IT" smtClean="0">
                <a:solidFill>
                  <a:srgbClr val="564B3C"/>
                </a:solidFill>
                <a:latin typeface="Century Gothic"/>
              </a:rPr>
              <a:pPr/>
              <a:t>‹#›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FED5-D993-F54F-A0B3-F5AF057061EC}" type="datetimeFigureOut">
              <a:rPr lang="it-IT" smtClean="0">
                <a:solidFill>
                  <a:srgbClr val="564B3C"/>
                </a:solidFill>
                <a:latin typeface="Century Gothic"/>
              </a:rPr>
              <a:pPr/>
              <a:t>20/01/2017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C7A2-95B1-284F-8644-2EB322F4FE3C}" type="slidenum">
              <a:rPr lang="it-IT" smtClean="0">
                <a:solidFill>
                  <a:srgbClr val="564B3C"/>
                </a:solidFill>
                <a:latin typeface="Century Gothic"/>
              </a:rPr>
              <a:pPr/>
              <a:t>‹#›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FED5-D993-F54F-A0B3-F5AF057061EC}" type="datetimeFigureOut">
              <a:rPr lang="it-IT" smtClean="0">
                <a:solidFill>
                  <a:srgbClr val="564B3C"/>
                </a:solidFill>
                <a:latin typeface="Century Gothic"/>
              </a:rPr>
              <a:pPr/>
              <a:t>20/01/2017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C7A2-95B1-284F-8644-2EB322F4FE3C}" type="slidenum">
              <a:rPr lang="it-IT" smtClean="0">
                <a:solidFill>
                  <a:srgbClr val="564B3C"/>
                </a:solidFill>
                <a:latin typeface="Century Gothic"/>
              </a:rPr>
              <a:pPr/>
              <a:t>‹#›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FED5-D993-F54F-A0B3-F5AF057061EC}" type="datetimeFigureOut">
              <a:rPr lang="it-IT" smtClean="0">
                <a:solidFill>
                  <a:srgbClr val="564B3C"/>
                </a:solidFill>
                <a:latin typeface="Century Gothic"/>
              </a:rPr>
              <a:pPr/>
              <a:t>20/01/2017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C7A2-95B1-284F-8644-2EB322F4FE3C}" type="slidenum">
              <a:rPr lang="it-IT" smtClean="0">
                <a:solidFill>
                  <a:srgbClr val="564B3C"/>
                </a:solidFill>
                <a:latin typeface="Century Gothic"/>
              </a:rPr>
              <a:pPr/>
              <a:t>‹#›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FED5-D993-F54F-A0B3-F5AF057061EC}" type="datetimeFigureOut">
              <a:rPr lang="it-IT" smtClean="0">
                <a:solidFill>
                  <a:srgbClr val="564B3C"/>
                </a:solidFill>
                <a:latin typeface="Century Gothic"/>
              </a:rPr>
              <a:pPr/>
              <a:t>20/01/2017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C7A2-95B1-284F-8644-2EB322F4FE3C}" type="slidenum">
              <a:rPr lang="it-IT" smtClean="0">
                <a:solidFill>
                  <a:srgbClr val="564B3C"/>
                </a:solidFill>
                <a:latin typeface="Century Gothic"/>
              </a:rPr>
              <a:pPr/>
              <a:t>‹#›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FED5-D993-F54F-A0B3-F5AF057061EC}" type="datetimeFigureOut">
              <a:rPr lang="it-IT" smtClean="0">
                <a:solidFill>
                  <a:srgbClr val="564B3C"/>
                </a:solidFill>
                <a:latin typeface="Century Gothic"/>
              </a:rPr>
              <a:pPr/>
              <a:t>20/01/2017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C7A2-95B1-284F-8644-2EB322F4FE3C}" type="slidenum">
              <a:rPr lang="it-IT" smtClean="0">
                <a:solidFill>
                  <a:srgbClr val="564B3C"/>
                </a:solidFill>
                <a:latin typeface="Century Gothic"/>
              </a:rPr>
              <a:pPr/>
              <a:t>‹#›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FED5-D993-F54F-A0B3-F5AF057061EC}" type="datetimeFigureOut">
              <a:rPr lang="it-IT" smtClean="0">
                <a:solidFill>
                  <a:srgbClr val="564B3C"/>
                </a:solidFill>
                <a:latin typeface="Century Gothic"/>
              </a:rPr>
              <a:pPr/>
              <a:t>20/01/2017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C7A2-95B1-284F-8644-2EB322F4FE3C}" type="slidenum">
              <a:rPr lang="it-IT" smtClean="0">
                <a:solidFill>
                  <a:srgbClr val="564B3C"/>
                </a:solidFill>
                <a:latin typeface="Century Gothic"/>
              </a:rPr>
              <a:pPr/>
              <a:t>‹#›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534FED5-D993-F54F-A0B3-F5AF057061EC}" type="datetimeFigureOut">
              <a:rPr lang="it-IT" smtClean="0">
                <a:solidFill>
                  <a:srgbClr val="564B3C"/>
                </a:solidFill>
                <a:latin typeface="Century Gothic"/>
              </a:rPr>
              <a:pPr/>
              <a:t>20/01/2017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E1CC7A2-95B1-284F-8644-2EB322F4FE3C}" type="slidenum">
              <a:rPr lang="it-IT" smtClean="0">
                <a:solidFill>
                  <a:srgbClr val="564B3C"/>
                </a:solidFill>
                <a:latin typeface="Century Gothic"/>
              </a:rPr>
              <a:pPr/>
              <a:t>‹#›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implicit.harvard.edu/implicit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erca.cat/en/women-in-science/bias-in-recruitmen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SEHi4yauhu8&amp;t=2s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ri-tools.eu/-/festa-female-empowerment-in-science-and-technology-academia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15800298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eige.europa.eu/gender-mainstreaming/tools-methods/gear/obstacles-solution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Pari</a:t>
            </a:r>
            <a:r>
              <a:rPr lang="en-GB" dirty="0" smtClean="0"/>
              <a:t> </a:t>
            </a:r>
            <a:r>
              <a:rPr lang="en-GB" dirty="0" err="1" smtClean="0"/>
              <a:t>opportunità</a:t>
            </a:r>
            <a:r>
              <a:rPr lang="en-GB" dirty="0" smtClean="0"/>
              <a:t>?</a:t>
            </a:r>
            <a:endParaRPr lang="en-GB" dirty="0"/>
          </a:p>
        </p:txBody>
      </p:sp>
      <p:pic>
        <p:nvPicPr>
          <p:cNvPr id="5" name="Picture Placeholder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6" b="15736"/>
          <a:stretch>
            <a:fillRect/>
          </a:stretch>
        </p:blipFill>
        <p:spPr bwMode="auto">
          <a:xfrm rot="21414040">
            <a:off x="1043948" y="470352"/>
            <a:ext cx="6235464" cy="4121305"/>
          </a:xfrm>
          <a:prstGeom prst="rect">
            <a:avLst/>
          </a:prstGeom>
          <a:noFill/>
          <a:ln>
            <a:noFill/>
          </a:ln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473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AZIONI STRUTTURALI (4)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LA CULTURA ORGANIZZATIVA FORMALE E INFORMALE</a:t>
            </a:r>
          </a:p>
          <a:p>
            <a:endParaRPr lang="en-GB" dirty="0"/>
          </a:p>
          <a:p>
            <a:pPr marL="114300" lvl="1" indent="0">
              <a:buClr>
                <a:schemeClr val="accent1"/>
              </a:buClr>
              <a:buNone/>
            </a:pPr>
            <a:r>
              <a:rPr lang="it-IT" dirty="0"/>
              <a:t>Rendere visibile l’invisibile… ovvero….. </a:t>
            </a:r>
          </a:p>
          <a:p>
            <a:pPr marL="114300" indent="0">
              <a:buNone/>
            </a:pPr>
            <a:endParaRPr lang="en-GB" dirty="0" smtClean="0"/>
          </a:p>
          <a:p>
            <a:pPr marL="114300" indent="0">
              <a:buNone/>
            </a:pPr>
            <a:r>
              <a:rPr lang="en-GB" dirty="0" err="1" smtClean="0"/>
              <a:t>Capire</a:t>
            </a:r>
            <a:r>
              <a:rPr lang="en-GB" dirty="0" smtClean="0"/>
              <a:t> le </a:t>
            </a:r>
            <a:r>
              <a:rPr lang="en-GB" dirty="0" err="1" smtClean="0"/>
              <a:t>resistenze</a:t>
            </a:r>
            <a:endParaRPr lang="en-GB" dirty="0" smtClean="0"/>
          </a:p>
          <a:p>
            <a:pPr marL="114300" indent="0">
              <a:buNone/>
            </a:pPr>
            <a:r>
              <a:rPr lang="en-GB" dirty="0" err="1" smtClean="0"/>
              <a:t>Vincerle</a:t>
            </a:r>
            <a:r>
              <a:rPr lang="en-GB" dirty="0" smtClean="0"/>
              <a:t> con la </a:t>
            </a:r>
            <a:r>
              <a:rPr lang="en-GB" dirty="0" err="1" smtClean="0"/>
              <a:t>consapevolezza</a:t>
            </a:r>
            <a:r>
              <a:rPr lang="en-GB" dirty="0" smtClean="0"/>
              <a:t> e </a:t>
            </a:r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err="1" smtClean="0"/>
              <a:t>paradosso</a:t>
            </a:r>
            <a:r>
              <a:rPr lang="en-GB" dirty="0" smtClean="0"/>
              <a:t>….</a:t>
            </a:r>
          </a:p>
          <a:p>
            <a:pPr marL="114300" indent="0">
              <a:buNone/>
            </a:pPr>
            <a:endParaRPr lang="en-GB" dirty="0"/>
          </a:p>
          <a:p>
            <a:pPr marL="11430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8563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B. Azioni “gender </a:t>
            </a:r>
            <a:r>
              <a:rPr lang="it-IT" dirty="0" err="1" smtClean="0"/>
              <a:t>specific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457200">
              <a:buAutoNum type="arabicParenR"/>
            </a:pPr>
            <a:r>
              <a:rPr lang="it-IT" dirty="0" smtClean="0"/>
              <a:t>Azioni positive</a:t>
            </a:r>
          </a:p>
          <a:p>
            <a:pPr marL="114300" indent="0">
              <a:buNone/>
            </a:pPr>
            <a:endParaRPr lang="it-IT" dirty="0"/>
          </a:p>
          <a:p>
            <a:pPr marL="114300" indent="0">
              <a:buNone/>
            </a:pPr>
            <a:r>
              <a:rPr lang="it-IT" dirty="0" smtClean="0"/>
              <a:t>Target, quote, misure di sostegno</a:t>
            </a:r>
            <a:endParaRPr lang="it-IT" dirty="0"/>
          </a:p>
          <a:p>
            <a:pPr marL="114300" indent="0">
              <a:buNone/>
            </a:pPr>
            <a:r>
              <a:rPr lang="it-IT" dirty="0" smtClean="0"/>
              <a:t>Investire sui talenti femminili in una prospettiva di </a:t>
            </a:r>
            <a:r>
              <a:rPr lang="it-IT" dirty="0" err="1" smtClean="0"/>
              <a:t>empowerment</a:t>
            </a:r>
            <a:endParaRPr lang="it-IT" dirty="0" smtClean="0"/>
          </a:p>
          <a:p>
            <a:r>
              <a:rPr lang="it-IT" dirty="0" smtClean="0"/>
              <a:t>Stabilire specifici programmi di “promozione” (Norvegia, USA),  dare sostegno alle attività di ricerca</a:t>
            </a:r>
          </a:p>
          <a:p>
            <a:r>
              <a:rPr lang="it-IT" dirty="0" err="1" smtClean="0"/>
              <a:t>Mentoring</a:t>
            </a:r>
            <a:r>
              <a:rPr lang="it-IT" dirty="0" smtClean="0"/>
              <a:t>, informazione, reti, </a:t>
            </a:r>
            <a:r>
              <a:rPr lang="it-IT" dirty="0" err="1" smtClean="0"/>
              <a:t>role</a:t>
            </a:r>
            <a:r>
              <a:rPr lang="it-IT" dirty="0" smtClean="0"/>
              <a:t> </a:t>
            </a:r>
            <a:r>
              <a:rPr lang="it-IT" dirty="0" err="1" smtClean="0"/>
              <a:t>models</a:t>
            </a:r>
            <a:endParaRPr lang="it-IT" dirty="0" smtClean="0"/>
          </a:p>
          <a:p>
            <a:r>
              <a:rPr lang="it-IT" dirty="0" smtClean="0"/>
              <a:t>Incoraggiare uomini nei ruoli di cura</a:t>
            </a:r>
          </a:p>
          <a:p>
            <a:endParaRPr lang="it-IT" dirty="0" smtClean="0"/>
          </a:p>
          <a:p>
            <a:pPr marL="114300" indent="0">
              <a:buNone/>
            </a:pPr>
            <a:endParaRPr lang="it-IT" dirty="0"/>
          </a:p>
          <a:p>
            <a:pPr marL="114300" indent="0">
              <a:buNone/>
            </a:pP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1574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3. Che ruolo per le singole persone?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>
              <a:hlinkClick r:id=""/>
            </a:endParaRPr>
          </a:p>
          <a:p>
            <a:r>
              <a:rPr lang="it-IT" dirty="0" smtClean="0">
                <a:hlinkClick r:id=""/>
              </a:rPr>
              <a:t>https</a:t>
            </a:r>
            <a:r>
              <a:rPr lang="it-IT" dirty="0">
                <a:hlinkClick r:id="rId2"/>
              </a:rPr>
              <a:t>://implicit.harvard.edu/implicit</a:t>
            </a:r>
            <a:r>
              <a:rPr lang="it-IT" dirty="0" smtClean="0">
                <a:hlinkClick r:id="rId2"/>
              </a:rPr>
              <a:t>/</a:t>
            </a:r>
            <a:endParaRPr lang="it-IT" dirty="0" smtClean="0"/>
          </a:p>
          <a:p>
            <a:endParaRPr lang="it-IT" dirty="0" smtClean="0"/>
          </a:p>
          <a:p>
            <a:pPr marL="571500" indent="-457200">
              <a:buAutoNum type="arabicPeriod"/>
            </a:pPr>
            <a:r>
              <a:rPr lang="it-IT" dirty="0" smtClean="0"/>
              <a:t>Essere consapevoli degli stereotipi nascosti, o pregiudizi inconsci</a:t>
            </a:r>
          </a:p>
          <a:p>
            <a:pPr marL="571500" indent="-457200">
              <a:buAutoNum type="arabicPeriod"/>
            </a:pPr>
            <a:endParaRPr lang="it-IT" dirty="0" smtClean="0"/>
          </a:p>
          <a:p>
            <a:pPr marL="571500" indent="-457200">
              <a:buAutoNum type="arabicPeriod"/>
            </a:pPr>
            <a:r>
              <a:rPr lang="it-IT" dirty="0" smtClean="0"/>
              <a:t>Impegnarsi seriamente a superarli</a:t>
            </a:r>
          </a:p>
          <a:p>
            <a:pPr marL="571500" indent="-457200">
              <a:buAutoNum type="arabicPeriod"/>
            </a:pPr>
            <a:endParaRPr lang="it-IT" dirty="0" smtClean="0"/>
          </a:p>
          <a:p>
            <a:pPr marL="571500" indent="-457200">
              <a:buAutoNum type="arabicPeriod"/>
            </a:pPr>
            <a:r>
              <a:rPr lang="it-IT" dirty="0" smtClean="0"/>
              <a:t>E’ molto divertente</a:t>
            </a:r>
          </a:p>
          <a:p>
            <a:endParaRPr lang="it-IT" dirty="0" smtClean="0"/>
          </a:p>
          <a:p>
            <a:endParaRPr lang="it-IT" dirty="0"/>
          </a:p>
          <a:p>
            <a:pPr marL="114300" indent="0">
              <a:buNone/>
            </a:pP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18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Tenere</a:t>
            </a:r>
            <a:r>
              <a:rPr lang="en-GB" dirty="0" smtClean="0"/>
              <a:t> a </a:t>
            </a:r>
            <a:r>
              <a:rPr lang="en-GB" dirty="0" err="1" smtClean="0"/>
              <a:t>bada</a:t>
            </a:r>
            <a:r>
              <a:rPr lang="en-GB" dirty="0" smtClean="0"/>
              <a:t> </a:t>
            </a:r>
            <a:r>
              <a:rPr lang="en-GB" dirty="0" err="1" smtClean="0"/>
              <a:t>gli</a:t>
            </a:r>
            <a:r>
              <a:rPr lang="en-GB" dirty="0" smtClean="0"/>
              <a:t> </a:t>
            </a:r>
            <a:r>
              <a:rPr lang="en-GB" dirty="0" err="1" smtClean="0"/>
              <a:t>stereotipi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GB" dirty="0"/>
              <a:t>T</a:t>
            </a:r>
            <a:r>
              <a:rPr lang="en-GB" dirty="0" smtClean="0"/>
              <a:t>utorial per le </a:t>
            </a:r>
            <a:r>
              <a:rPr lang="en-GB" dirty="0" err="1" smtClean="0"/>
              <a:t>commissioni</a:t>
            </a:r>
            <a:r>
              <a:rPr lang="en-GB" dirty="0" smtClean="0"/>
              <a:t> di </a:t>
            </a:r>
            <a:r>
              <a:rPr lang="en-GB" dirty="0" err="1" smtClean="0"/>
              <a:t>selezione</a:t>
            </a:r>
            <a:r>
              <a:rPr lang="en-GB" dirty="0" smtClean="0"/>
              <a:t> e </a:t>
            </a:r>
            <a:r>
              <a:rPr lang="en-GB" dirty="0" err="1" smtClean="0"/>
              <a:t>valutazione</a:t>
            </a:r>
            <a:r>
              <a:rPr lang="en-GB" dirty="0" smtClean="0"/>
              <a:t> di </a:t>
            </a:r>
            <a:r>
              <a:rPr lang="en-GB" dirty="0" err="1" smtClean="0"/>
              <a:t>concorso</a:t>
            </a:r>
            <a:endParaRPr lang="en-GB" dirty="0" smtClean="0"/>
          </a:p>
          <a:p>
            <a:r>
              <a:rPr lang="en-GB" dirty="0">
                <a:hlinkClick r:id="rId3"/>
              </a:rPr>
              <a:t>http://cerca.cat/en/women-in-science/bias-in-recruitment</a:t>
            </a:r>
            <a:r>
              <a:rPr lang="en-GB" dirty="0" smtClean="0">
                <a:hlinkClick r:id="rId3"/>
              </a:rPr>
              <a:t>/</a:t>
            </a:r>
            <a:endParaRPr lang="en-GB" dirty="0" smtClean="0"/>
          </a:p>
          <a:p>
            <a:pPr marL="114300" indent="0">
              <a:buNone/>
            </a:pPr>
            <a:endParaRPr lang="en-GB" dirty="0" smtClean="0"/>
          </a:p>
          <a:p>
            <a:pPr marL="114300" indent="0">
              <a:buNone/>
            </a:pPr>
            <a:r>
              <a:rPr lang="en-GB" dirty="0" err="1" smtClean="0"/>
              <a:t>Superare</a:t>
            </a:r>
            <a:r>
              <a:rPr lang="en-GB" dirty="0" smtClean="0"/>
              <a:t> la </a:t>
            </a:r>
            <a:r>
              <a:rPr lang="en-GB" dirty="0" err="1" smtClean="0"/>
              <a:t>svalutazione</a:t>
            </a:r>
            <a:r>
              <a:rPr lang="en-GB" dirty="0" smtClean="0"/>
              <a:t> </a:t>
            </a:r>
            <a:r>
              <a:rPr lang="en-GB" dirty="0" err="1" smtClean="0"/>
              <a:t>inconscia</a:t>
            </a:r>
            <a:r>
              <a:rPr lang="en-GB" dirty="0" smtClean="0"/>
              <a:t> </a:t>
            </a:r>
            <a:r>
              <a:rPr lang="en-GB" dirty="0" err="1" smtClean="0"/>
              <a:t>della</a:t>
            </a:r>
            <a:r>
              <a:rPr lang="en-GB" dirty="0"/>
              <a:t> </a:t>
            </a:r>
            <a:r>
              <a:rPr lang="en-GB" dirty="0" err="1" smtClean="0"/>
              <a:t>assertività</a:t>
            </a:r>
            <a:r>
              <a:rPr lang="en-GB" dirty="0" smtClean="0"/>
              <a:t> </a:t>
            </a:r>
            <a:r>
              <a:rPr lang="en-GB" dirty="0" err="1" smtClean="0"/>
              <a:t>femminile</a:t>
            </a:r>
            <a:endParaRPr lang="en-GB" dirty="0"/>
          </a:p>
          <a:p>
            <a:r>
              <a:rPr lang="en-GB" dirty="0">
                <a:hlinkClick r:id="rId4"/>
              </a:rPr>
              <a:t>https://www.youtube.com/watch?v=SEHi4yauhu8&amp;t=</a:t>
            </a:r>
            <a:r>
              <a:rPr lang="en-GB" dirty="0" smtClean="0">
                <a:hlinkClick r:id="rId4"/>
              </a:rPr>
              <a:t>2s</a:t>
            </a:r>
            <a:endParaRPr lang="en-GB" dirty="0" smtClean="0"/>
          </a:p>
          <a:p>
            <a:pPr marL="114300" indent="0">
              <a:buNone/>
            </a:pP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627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VINCERE LE RESISTENZE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457200">
              <a:buAutoNum type="arabicParenR"/>
            </a:pPr>
            <a:r>
              <a:rPr lang="en-GB" dirty="0" err="1" smtClean="0"/>
              <a:t>Capire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livelli</a:t>
            </a:r>
            <a:r>
              <a:rPr lang="en-GB" dirty="0" smtClean="0"/>
              <a:t> di </a:t>
            </a:r>
            <a:r>
              <a:rPr lang="en-GB" dirty="0" err="1" smtClean="0"/>
              <a:t>resistenza</a:t>
            </a:r>
            <a:endParaRPr lang="en-GB" dirty="0" smtClean="0"/>
          </a:p>
          <a:p>
            <a:pPr marL="571500" indent="-457200">
              <a:buAutoNum type="arabicParenR"/>
            </a:pPr>
            <a:endParaRPr lang="en-GB" dirty="0"/>
          </a:p>
          <a:p>
            <a:pPr marL="571500" indent="-457200">
              <a:buAutoNum type="arabicParenR"/>
            </a:pPr>
            <a:r>
              <a:rPr lang="en-GB" dirty="0" err="1" smtClean="0"/>
              <a:t>Rispondere</a:t>
            </a:r>
            <a:r>
              <a:rPr lang="en-GB" dirty="0" smtClean="0"/>
              <a:t> con</a:t>
            </a:r>
          </a:p>
          <a:p>
            <a:pPr marL="868680" lvl="1" indent="-457200">
              <a:buAutoNum type="arabicParenR"/>
            </a:pPr>
            <a:r>
              <a:rPr lang="en-GB" dirty="0" err="1" smtClean="0"/>
              <a:t>Dati</a:t>
            </a:r>
            <a:r>
              <a:rPr lang="en-GB" dirty="0" smtClean="0"/>
              <a:t>, </a:t>
            </a:r>
            <a:r>
              <a:rPr lang="en-GB" dirty="0" err="1" smtClean="0"/>
              <a:t>evidenze</a:t>
            </a:r>
            <a:endParaRPr lang="en-GB" dirty="0" smtClean="0"/>
          </a:p>
          <a:p>
            <a:pPr marL="868680" lvl="1" indent="-457200">
              <a:buAutoNum type="arabicParenR"/>
            </a:pPr>
            <a:r>
              <a:rPr lang="en-GB" dirty="0" err="1" smtClean="0"/>
              <a:t>Paradossi</a:t>
            </a:r>
            <a:endParaRPr lang="en-GB" dirty="0" smtClean="0"/>
          </a:p>
          <a:p>
            <a:pPr marL="868680" lvl="1" indent="-457200">
              <a:buAutoNum type="arabicParenR"/>
            </a:pPr>
            <a:r>
              <a:rPr lang="en-GB" dirty="0" err="1" smtClean="0"/>
              <a:t>Tecniche</a:t>
            </a:r>
            <a:r>
              <a:rPr lang="en-GB" dirty="0" smtClean="0"/>
              <a:t> di “pacing and leading”</a:t>
            </a:r>
          </a:p>
          <a:p>
            <a:pPr marL="868680" lvl="1" indent="-457200">
              <a:buAutoNum type="arabicParenR"/>
            </a:pPr>
            <a:r>
              <a:rPr lang="en-GB" dirty="0" err="1" smtClean="0"/>
              <a:t>Impersonificazione</a:t>
            </a:r>
            <a:endParaRPr lang="en-GB" dirty="0"/>
          </a:p>
          <a:p>
            <a:pPr marL="868680" lvl="1" indent="-457200">
              <a:buAutoNum type="arabicParenR"/>
            </a:pPr>
            <a:r>
              <a:rPr lang="en-GB" dirty="0" err="1" smtClean="0"/>
              <a:t>Carote</a:t>
            </a:r>
            <a:r>
              <a:rPr lang="en-GB" dirty="0" smtClean="0"/>
              <a:t> e </a:t>
            </a:r>
            <a:r>
              <a:rPr lang="en-GB" dirty="0" err="1" smtClean="0"/>
              <a:t>incentivi</a:t>
            </a:r>
            <a:endParaRPr lang="en-GB" dirty="0" smtClean="0"/>
          </a:p>
          <a:p>
            <a:pPr marL="868680" lvl="1" indent="-457200">
              <a:buAutoNum type="arabicParenR"/>
            </a:pPr>
            <a:endParaRPr lang="en-GB" dirty="0"/>
          </a:p>
          <a:p>
            <a:pPr marL="868680" lvl="1" indent="-457200">
              <a:buAutoNum type="arabicParenR"/>
            </a:pPr>
            <a:endParaRPr lang="en-GB" dirty="0" smtClean="0"/>
          </a:p>
          <a:p>
            <a:pPr marL="411480" lvl="1" indent="0">
              <a:buNone/>
            </a:pPr>
            <a:r>
              <a:rPr lang="en-GB" dirty="0" err="1" smtClean="0"/>
              <a:t>Vari</a:t>
            </a:r>
            <a:r>
              <a:rPr lang="en-GB" dirty="0"/>
              <a:t> tools : </a:t>
            </a:r>
            <a:r>
              <a:rPr lang="en-GB" dirty="0">
                <a:hlinkClick r:id="rId2"/>
              </a:rPr>
              <a:t>https://www.rri-tools.eu/-/festa-female-empowerment-in-science-and-technology-</a:t>
            </a:r>
            <a:r>
              <a:rPr lang="en-GB" dirty="0" smtClean="0">
                <a:hlinkClick r:id="rId2"/>
              </a:rPr>
              <a:t>academia</a:t>
            </a:r>
            <a:endParaRPr lang="en-GB" dirty="0" smtClean="0"/>
          </a:p>
          <a:p>
            <a:pPr marL="868680" lvl="1" indent="-457200">
              <a:buAutoNum type="arabicParenR"/>
            </a:pPr>
            <a:endParaRPr lang="en-GB" dirty="0" smtClean="0"/>
          </a:p>
          <a:p>
            <a:pPr marL="411480" lvl="1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2894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 se…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Parlassimo degli uomini come parliamo delle donne? </a:t>
            </a:r>
          </a:p>
          <a:p>
            <a:r>
              <a:rPr lang="it-IT" dirty="0" smtClean="0"/>
              <a:t>Parlassimo agli uomini come parliamo alle donne?</a:t>
            </a:r>
          </a:p>
          <a:p>
            <a:pPr marL="114300" indent="0">
              <a:buNone/>
            </a:pPr>
            <a:endParaRPr lang="it-IT" dirty="0"/>
          </a:p>
          <a:p>
            <a:pPr marL="114300" indent="0">
              <a:buNone/>
            </a:pPr>
            <a:endParaRPr lang="it-IT" dirty="0" smtClean="0"/>
          </a:p>
          <a:p>
            <a:pPr marL="114300" indent="0">
              <a:buNone/>
            </a:pPr>
            <a:r>
              <a:rPr lang="it-IT" dirty="0" smtClean="0"/>
              <a:t>……</a:t>
            </a:r>
            <a:endParaRPr lang="it-IT" dirty="0"/>
          </a:p>
          <a:p>
            <a:pPr marL="114300" indent="0">
              <a:buNone/>
            </a:pPr>
            <a:r>
              <a:rPr lang="it-IT" dirty="0" smtClean="0"/>
              <a:t>Parlassimo agli abili come (non) parliamo ai </a:t>
            </a:r>
            <a:r>
              <a:rPr lang="it-IT" dirty="0" err="1" smtClean="0"/>
              <a:t>disabil</a:t>
            </a:r>
            <a:r>
              <a:rPr lang="it-IT" dirty="0" smtClean="0"/>
              <a:t>?</a:t>
            </a:r>
          </a:p>
          <a:p>
            <a:pPr marL="114300" indent="0">
              <a:buNone/>
            </a:pPr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176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Pierre Curie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3"/>
          <a:srcRect t="24116" b="24116"/>
          <a:stretch>
            <a:fillRect/>
          </a:stretch>
        </p:blipFill>
        <p:spPr/>
      </p:pic>
      <p:sp>
        <p:nvSpPr>
          <p:cNvPr id="3" name="Rettangolo 2"/>
          <p:cNvSpPr/>
          <p:nvPr/>
        </p:nvSpPr>
        <p:spPr>
          <a:xfrm>
            <a:off x="5436096" y="3496940"/>
            <a:ext cx="2376264" cy="23083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Pierre Curie, </a:t>
            </a:r>
            <a:r>
              <a:rPr lang="en-GB" dirty="0" err="1">
                <a:solidFill>
                  <a:schemeClr val="bg1"/>
                </a:solidFill>
              </a:rPr>
              <a:t>marito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devoto</a:t>
            </a:r>
            <a:r>
              <a:rPr lang="en-GB" dirty="0">
                <a:solidFill>
                  <a:schemeClr val="bg1"/>
                </a:solidFill>
              </a:rPr>
              <a:t> e padre </a:t>
            </a:r>
            <a:r>
              <a:rPr lang="en-GB" dirty="0" err="1">
                <a:solidFill>
                  <a:schemeClr val="bg1"/>
                </a:solidFill>
              </a:rPr>
              <a:t>premuroso</a:t>
            </a:r>
            <a:r>
              <a:rPr lang="en-GB" dirty="0">
                <a:solidFill>
                  <a:schemeClr val="bg1"/>
                </a:solidFill>
              </a:rPr>
              <a:t>, </a:t>
            </a:r>
            <a:r>
              <a:rPr lang="en-GB" dirty="0" err="1">
                <a:solidFill>
                  <a:schemeClr val="bg1"/>
                </a:solidFill>
              </a:rPr>
              <a:t>trovò</a:t>
            </a:r>
            <a:r>
              <a:rPr lang="en-GB" dirty="0">
                <a:solidFill>
                  <a:schemeClr val="bg1"/>
                </a:solidFill>
              </a:rPr>
              <a:t> tempo per la </a:t>
            </a:r>
            <a:r>
              <a:rPr lang="en-GB" dirty="0" err="1">
                <a:solidFill>
                  <a:schemeClr val="bg1"/>
                </a:solidFill>
              </a:rPr>
              <a:t>famiglia</a:t>
            </a:r>
            <a:r>
              <a:rPr lang="en-GB" dirty="0">
                <a:solidFill>
                  <a:schemeClr val="bg1"/>
                </a:solidFill>
              </a:rPr>
              <a:t> e per </a:t>
            </a:r>
            <a:r>
              <a:rPr lang="en-GB" dirty="0" err="1">
                <a:solidFill>
                  <a:schemeClr val="bg1"/>
                </a:solidFill>
              </a:rPr>
              <a:t>l’amore</a:t>
            </a:r>
            <a:r>
              <a:rPr lang="en-GB" dirty="0">
                <a:solidFill>
                  <a:schemeClr val="bg1"/>
                </a:solidFill>
              </a:rPr>
              <a:t>, </a:t>
            </a:r>
            <a:r>
              <a:rPr lang="en-GB" dirty="0" err="1" smtClean="0">
                <a:solidFill>
                  <a:schemeClr val="bg1"/>
                </a:solidFill>
              </a:rPr>
              <a:t>nel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corso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della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sua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breve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carriera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scientifica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23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Charles Darwin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2348880"/>
            <a:ext cx="3924300" cy="3924300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5076056" y="2708920"/>
            <a:ext cx="3456384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«Padre e marito devoto, Darwin si giostrò abilmente tra i doveri familiari e lo studio degli esemplari che portava a casa rientrando dai suoi viaggi.</a:t>
            </a:r>
            <a:r>
              <a:rPr lang="it-IT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78164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Isaac Newton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2204864"/>
            <a:ext cx="3924300" cy="3924300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5148064" y="2636912"/>
            <a:ext cx="30780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«Chi avrebbe immaginato che dietro il volto gracile e i grandi occhi di Isaac Newton si celasse uno dei cervelli più prodigiosamente fertili dell’umanità? "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375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Un giornalista e una giornalista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hlinkClick r:id="rId2"/>
              </a:rPr>
              <a:t>https://vimeo.com/</a:t>
            </a:r>
            <a:r>
              <a:rPr lang="pt-BR" dirty="0" smtClean="0">
                <a:hlinkClick r:id="rId2"/>
              </a:rPr>
              <a:t>158002980</a:t>
            </a:r>
            <a:endParaRPr lang="pt-BR" dirty="0" smtClean="0"/>
          </a:p>
          <a:p>
            <a:pPr marL="6858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817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Che fare?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0129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Consapevolezza di se’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it-IT" sz="2600" dirty="0" smtClean="0"/>
          </a:p>
          <a:p>
            <a:r>
              <a:rPr lang="it-IT" sz="2600" dirty="0" smtClean="0"/>
              <a:t>Consapevolezza = esercitare in pratica il principio di realtà</a:t>
            </a:r>
          </a:p>
          <a:p>
            <a:endParaRPr lang="it-IT" sz="2600" dirty="0"/>
          </a:p>
          <a:p>
            <a:r>
              <a:rPr lang="it-IT" sz="2600" dirty="0" smtClean="0"/>
              <a:t>C’è una realtà che non si vede: resta filtrata dalle nostre distorsioni cognitive, dalla stessa natura della nostra conoscenza razionale</a:t>
            </a:r>
          </a:p>
          <a:p>
            <a:endParaRPr lang="it-IT" sz="2600" dirty="0"/>
          </a:p>
          <a:p>
            <a:r>
              <a:rPr lang="it-IT" sz="2600" dirty="0" smtClean="0"/>
              <a:t>Nessun sogno è proibito. Quali sono le idee preconcette che ci sussurrano “non puoi….” “non hai il diritto” “non piò…” non ha il diritto di…”</a:t>
            </a:r>
          </a:p>
          <a:p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240029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DONNE E POTERE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600" dirty="0" smtClean="0"/>
          </a:p>
          <a:p>
            <a:endParaRPr lang="it-IT" sz="2600" dirty="0"/>
          </a:p>
          <a:p>
            <a:r>
              <a:rPr lang="it-IT" sz="2600" dirty="0" smtClean="0"/>
              <a:t>Si può parlare chiaramente dei propri obiettivi, e chiedere di poterli pianificare </a:t>
            </a:r>
          </a:p>
          <a:p>
            <a:endParaRPr lang="it-IT" sz="2600" dirty="0"/>
          </a:p>
          <a:p>
            <a:r>
              <a:rPr lang="it-IT" sz="2600" dirty="0" smtClean="0"/>
              <a:t>Chiedere non significa ottenere</a:t>
            </a:r>
          </a:p>
          <a:p>
            <a:endParaRPr lang="it-IT" sz="2600" dirty="0"/>
          </a:p>
          <a:p>
            <a:r>
              <a:rPr lang="it-IT" sz="2600" dirty="0" smtClean="0"/>
              <a:t>Separare i comportamenti dalla persona</a:t>
            </a:r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0029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UOMINI E </a:t>
            </a:r>
            <a:r>
              <a:rPr lang="en-GB" dirty="0" err="1" smtClean="0"/>
              <a:t>MASCOLINITà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err="1" smtClean="0"/>
              <a:t>Uscire</a:t>
            </a:r>
            <a:r>
              <a:rPr lang="en-GB" dirty="0" smtClean="0"/>
              <a:t> </a:t>
            </a:r>
            <a:r>
              <a:rPr lang="en-GB" dirty="0" err="1" smtClean="0"/>
              <a:t>dalla</a:t>
            </a:r>
            <a:r>
              <a:rPr lang="en-GB" dirty="0" smtClean="0"/>
              <a:t> </a:t>
            </a:r>
            <a:r>
              <a:rPr lang="en-GB" dirty="0" err="1" smtClean="0"/>
              <a:t>gabbia</a:t>
            </a:r>
            <a:r>
              <a:rPr lang="en-GB" dirty="0" smtClean="0"/>
              <a:t> </a:t>
            </a:r>
            <a:r>
              <a:rPr lang="en-GB" dirty="0" err="1" smtClean="0"/>
              <a:t>che</a:t>
            </a:r>
            <a:r>
              <a:rPr lang="en-GB" dirty="0" smtClean="0"/>
              <a:t> </a:t>
            </a:r>
            <a:r>
              <a:rPr lang="en-GB" dirty="0" err="1" smtClean="0"/>
              <a:t>definisce</a:t>
            </a:r>
            <a:r>
              <a:rPr lang="en-GB" dirty="0" smtClean="0"/>
              <a:t> </a:t>
            </a:r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err="1" smtClean="0"/>
              <a:t>mascolino</a:t>
            </a:r>
            <a:r>
              <a:rPr lang="en-GB" dirty="0" smtClean="0"/>
              <a:t> come “non” </a:t>
            </a:r>
            <a:r>
              <a:rPr lang="en-GB" dirty="0" err="1" smtClean="0"/>
              <a:t>femminile</a:t>
            </a:r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Accettare</a:t>
            </a:r>
            <a:r>
              <a:rPr lang="en-GB" dirty="0" smtClean="0"/>
              <a:t> e </a:t>
            </a:r>
            <a:r>
              <a:rPr lang="en-GB" dirty="0" err="1" smtClean="0"/>
              <a:t>richiedere</a:t>
            </a:r>
            <a:r>
              <a:rPr lang="en-GB" dirty="0" smtClean="0"/>
              <a:t> </a:t>
            </a:r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err="1" smtClean="0"/>
              <a:t>diritto</a:t>
            </a:r>
            <a:r>
              <a:rPr lang="en-GB" dirty="0" smtClean="0"/>
              <a:t> </a:t>
            </a:r>
            <a:r>
              <a:rPr lang="en-GB" dirty="0" err="1" smtClean="0"/>
              <a:t>alla</a:t>
            </a:r>
            <a:r>
              <a:rPr lang="en-GB" dirty="0" smtClean="0"/>
              <a:t> </a:t>
            </a:r>
            <a:r>
              <a:rPr lang="en-GB" dirty="0" err="1" smtClean="0"/>
              <a:t>cura</a:t>
            </a:r>
            <a:endParaRPr lang="en-GB" dirty="0" smtClean="0"/>
          </a:p>
          <a:p>
            <a:pPr marL="11430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29468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ENTRARE IN UNA PROSPETTIVA DI CRESCITA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14300" indent="0">
              <a:buNone/>
            </a:pPr>
            <a:endParaRPr lang="it-IT" dirty="0"/>
          </a:p>
          <a:p>
            <a:r>
              <a:rPr lang="it-IT" dirty="0" smtClean="0"/>
              <a:t>Cosa dice la “poliziotta” (o il poliziotto) che c’è in te?</a:t>
            </a:r>
            <a:endParaRPr lang="it-IT" dirty="0"/>
          </a:p>
          <a:p>
            <a:r>
              <a:rPr lang="it-IT" dirty="0" smtClean="0"/>
              <a:t>Prendi atto del fatto che puoi scegliere se dar loro retta</a:t>
            </a:r>
          </a:p>
          <a:p>
            <a:r>
              <a:rPr lang="it-IT" dirty="0" smtClean="0"/>
              <a:t>Rispondi!!!</a:t>
            </a:r>
          </a:p>
          <a:p>
            <a:r>
              <a:rPr lang="it-IT" dirty="0" smtClean="0"/>
              <a:t>Accetta le difficoltà e i tuoi risultati in una prospettiva di crescita </a:t>
            </a:r>
          </a:p>
          <a:p>
            <a:r>
              <a:rPr lang="it-IT" dirty="0" smtClean="0"/>
              <a:t>Se qualcuno ti ferisce, perché il suo gesto ti ha ferito? </a:t>
            </a:r>
          </a:p>
          <a:p>
            <a:r>
              <a:rPr lang="it-IT" dirty="0" smtClean="0"/>
              <a:t>Guarda la ferita. Dov’è? Che cosa ti dice di te stessa?</a:t>
            </a:r>
          </a:p>
        </p:txBody>
      </p:sp>
    </p:spTree>
    <p:extLst>
      <p:ext uri="{BB962C8B-B14F-4D97-AF65-F5344CB8AC3E}">
        <p14:creationId xmlns:p14="http://schemas.microsoft.com/office/powerpoint/2010/main" val="196815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Consapevolezza degli altri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Ascolto attivo</a:t>
            </a:r>
          </a:p>
          <a:p>
            <a:endParaRPr lang="it-IT" dirty="0"/>
          </a:p>
          <a:p>
            <a:r>
              <a:rPr lang="it-IT" dirty="0" smtClean="0"/>
              <a:t>“</a:t>
            </a:r>
            <a:r>
              <a:rPr lang="it-IT" dirty="0" err="1"/>
              <a:t>A</a:t>
            </a:r>
            <a:r>
              <a:rPr lang="it-IT" dirty="0" err="1" smtClean="0"/>
              <a:t>ppreciative</a:t>
            </a:r>
            <a:r>
              <a:rPr lang="it-IT" dirty="0" smtClean="0"/>
              <a:t> </a:t>
            </a:r>
            <a:r>
              <a:rPr lang="it-IT" dirty="0" err="1" smtClean="0"/>
              <a:t>inquiry</a:t>
            </a:r>
            <a:r>
              <a:rPr lang="it-IT" dirty="0" smtClean="0"/>
              <a:t>”</a:t>
            </a:r>
          </a:p>
          <a:p>
            <a:endParaRPr lang="it-IT" dirty="0"/>
          </a:p>
          <a:p>
            <a:r>
              <a:rPr lang="it-IT" dirty="0" smtClean="0"/>
              <a:t>Usare cinque sensi, più uno</a:t>
            </a:r>
          </a:p>
          <a:p>
            <a:endParaRPr lang="it-IT" dirty="0"/>
          </a:p>
          <a:p>
            <a:r>
              <a:rPr lang="it-IT" dirty="0" smtClean="0"/>
              <a:t>Ricordare le varie velocitò della mente</a:t>
            </a:r>
          </a:p>
          <a:p>
            <a:pPr marL="114300" indent="0">
              <a:buNone/>
            </a:pPr>
            <a:endParaRPr lang="it-IT" dirty="0"/>
          </a:p>
          <a:p>
            <a:r>
              <a:rPr lang="it-IT" dirty="0" smtClean="0"/>
              <a:t>Ci sono molti modi di vedere la realtà : «accordarsi che si può essere in disaccordo»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942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ELEVATOR</a:t>
            </a:r>
            <a:r>
              <a:rPr lang="it-IT" dirty="0" smtClean="0"/>
              <a:t>’S pitch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Avete un minuto di tempo per convincere il vostro Direttore Generale dell’importanza di occuparsi delle questioni di genere e della diversità nell’Ente</a:t>
            </a:r>
          </a:p>
          <a:p>
            <a:endParaRPr lang="it-IT" dirty="0"/>
          </a:p>
          <a:p>
            <a:r>
              <a:rPr lang="it-IT" dirty="0" smtClean="0"/>
              <a:t>Potete usare tutti gli strumenti di comunicazione che volete:</a:t>
            </a:r>
          </a:p>
          <a:p>
            <a:pPr lvl="1"/>
            <a:r>
              <a:rPr lang="it-IT" dirty="0" smtClean="0"/>
              <a:t>Ragioni</a:t>
            </a:r>
          </a:p>
          <a:p>
            <a:pPr lvl="1"/>
            <a:r>
              <a:rPr lang="it-IT" dirty="0" smtClean="0"/>
              <a:t>Immagini</a:t>
            </a:r>
          </a:p>
          <a:p>
            <a:pPr lvl="1"/>
            <a:r>
              <a:rPr lang="it-IT" dirty="0" smtClean="0"/>
              <a:t>Sketch</a:t>
            </a:r>
          </a:p>
          <a:p>
            <a:pPr lvl="1"/>
            <a:r>
              <a:rPr lang="it-IT" dirty="0" smtClean="0"/>
              <a:t>Paradossi (ma dove sono finite le donne???)</a:t>
            </a:r>
          </a:p>
          <a:p>
            <a:pPr lvl="1"/>
            <a:r>
              <a:rPr lang="it-IT" smtClean="0"/>
              <a:t>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18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Strategie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r>
              <a:rPr lang="en-GB" dirty="0" err="1" smtClean="0"/>
              <a:t>Rappresentanza</a:t>
            </a:r>
            <a:r>
              <a:rPr lang="en-GB" dirty="0" smtClean="0"/>
              <a:t> </a:t>
            </a:r>
            <a:r>
              <a:rPr lang="en-GB" dirty="0" err="1" smtClean="0"/>
              <a:t>numerica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err="1" smtClean="0"/>
              <a:t>Trasformazione</a:t>
            </a:r>
            <a:r>
              <a:rPr lang="en-GB" dirty="0" smtClean="0"/>
              <a:t> </a:t>
            </a:r>
            <a:r>
              <a:rPr lang="en-GB" dirty="0" err="1" smtClean="0"/>
              <a:t>delle</a:t>
            </a:r>
            <a:r>
              <a:rPr lang="en-GB" dirty="0" smtClean="0"/>
              <a:t> </a:t>
            </a:r>
            <a:r>
              <a:rPr lang="en-GB" dirty="0" err="1" smtClean="0"/>
              <a:t>strutture</a:t>
            </a:r>
            <a:r>
              <a:rPr lang="en-GB" dirty="0" smtClean="0"/>
              <a:t>, </a:t>
            </a:r>
            <a:r>
              <a:rPr lang="en-GB" dirty="0" err="1" smtClean="0"/>
              <a:t>regole</a:t>
            </a:r>
            <a:r>
              <a:rPr lang="en-GB" dirty="0" smtClean="0"/>
              <a:t>, e culture </a:t>
            </a:r>
            <a:r>
              <a:rPr lang="en-GB" dirty="0" err="1" smtClean="0"/>
              <a:t>organizzative</a:t>
            </a:r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Trasformazione</a:t>
            </a:r>
            <a:r>
              <a:rPr lang="en-GB" dirty="0" smtClean="0"/>
              <a:t> del </a:t>
            </a:r>
            <a:r>
              <a:rPr lang="en-GB" dirty="0" err="1" smtClean="0"/>
              <a:t>modo</a:t>
            </a:r>
            <a:r>
              <a:rPr lang="en-GB" dirty="0" smtClean="0"/>
              <a:t> di </a:t>
            </a:r>
            <a:r>
              <a:rPr lang="en-GB" dirty="0" err="1" smtClean="0"/>
              <a:t>lavorare</a:t>
            </a:r>
            <a:r>
              <a:rPr lang="en-GB" dirty="0" smtClean="0"/>
              <a:t>/</a:t>
            </a:r>
            <a:r>
              <a:rPr lang="en-GB" dirty="0" err="1" smtClean="0"/>
              <a:t>ricercare</a:t>
            </a:r>
            <a:r>
              <a:rPr lang="en-GB" dirty="0" smtClean="0"/>
              <a:t>(</a:t>
            </a:r>
            <a:r>
              <a:rPr lang="en-GB" dirty="0" err="1" smtClean="0"/>
              <a:t>Oggetto</a:t>
            </a:r>
            <a:r>
              <a:rPr lang="en-GB" dirty="0" smtClean="0"/>
              <a:t> e </a:t>
            </a:r>
            <a:r>
              <a:rPr lang="en-GB" dirty="0" err="1" smtClean="0"/>
              <a:t>metodo</a:t>
            </a:r>
            <a:r>
              <a:rPr lang="en-GB" dirty="0" smtClean="0"/>
              <a:t>)</a:t>
            </a:r>
          </a:p>
          <a:p>
            <a:pPr marL="6858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126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APPROCCI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en-GB" dirty="0" smtClean="0"/>
          </a:p>
          <a:p>
            <a:pPr marL="68580" indent="0">
              <a:buNone/>
            </a:pPr>
            <a:endParaRPr lang="en-GB" dirty="0" smtClean="0"/>
          </a:p>
          <a:p>
            <a:r>
              <a:rPr lang="en-GB" dirty="0" err="1" smtClean="0"/>
              <a:t>Azioni</a:t>
            </a:r>
            <a:r>
              <a:rPr lang="en-GB" dirty="0" smtClean="0"/>
              <a:t> positive , </a:t>
            </a:r>
            <a:r>
              <a:rPr lang="en-GB" dirty="0" err="1" smtClean="0"/>
              <a:t>misure</a:t>
            </a:r>
            <a:r>
              <a:rPr lang="en-GB" dirty="0" smtClean="0"/>
              <a:t> </a:t>
            </a:r>
            <a:r>
              <a:rPr lang="en-GB" dirty="0" err="1" smtClean="0"/>
              <a:t>specifiche</a:t>
            </a:r>
            <a:r>
              <a:rPr lang="en-GB" dirty="0" smtClean="0"/>
              <a:t> (quote, target etc.)</a:t>
            </a:r>
          </a:p>
          <a:p>
            <a:endParaRPr lang="en-GB" dirty="0"/>
          </a:p>
          <a:p>
            <a:r>
              <a:rPr lang="en-GB" dirty="0" smtClean="0"/>
              <a:t>Mainstreaming : </a:t>
            </a:r>
            <a:r>
              <a:rPr lang="en-GB" dirty="0" err="1" smtClean="0"/>
              <a:t>cambiare</a:t>
            </a:r>
            <a:r>
              <a:rPr lang="en-GB" dirty="0" smtClean="0"/>
              <a:t> </a:t>
            </a:r>
            <a:r>
              <a:rPr lang="en-GB" dirty="0" err="1" smtClean="0"/>
              <a:t>il</a:t>
            </a:r>
            <a:r>
              <a:rPr lang="en-GB" dirty="0" smtClean="0"/>
              <a:t> “</a:t>
            </a:r>
            <a:r>
              <a:rPr lang="en-GB" dirty="0" err="1" smtClean="0"/>
              <a:t>corso</a:t>
            </a:r>
            <a:r>
              <a:rPr lang="en-GB" dirty="0" smtClean="0"/>
              <a:t> </a:t>
            </a:r>
            <a:r>
              <a:rPr lang="en-GB" dirty="0" err="1" smtClean="0"/>
              <a:t>delle</a:t>
            </a:r>
            <a:r>
              <a:rPr lang="en-GB" dirty="0" smtClean="0"/>
              <a:t> </a:t>
            </a:r>
            <a:r>
              <a:rPr lang="en-GB" dirty="0" err="1" smtClean="0"/>
              <a:t>cose</a:t>
            </a:r>
            <a:r>
              <a:rPr lang="en-GB" dirty="0" smtClean="0"/>
              <a:t>” – </a:t>
            </a:r>
            <a:r>
              <a:rPr lang="en-GB" dirty="0" err="1" smtClean="0"/>
              <a:t>Azioni</a:t>
            </a:r>
            <a:r>
              <a:rPr lang="en-GB" dirty="0" smtClean="0"/>
              <a:t> </a:t>
            </a:r>
            <a:r>
              <a:rPr lang="en-GB" dirty="0" err="1" smtClean="0"/>
              <a:t>strutturali</a:t>
            </a:r>
            <a:r>
              <a:rPr lang="en-GB" dirty="0" smtClean="0"/>
              <a:t> e </a:t>
            </a:r>
            <a:r>
              <a:rPr lang="en-GB" dirty="0" err="1" smtClean="0"/>
              <a:t>culturali</a:t>
            </a:r>
            <a:endParaRPr lang="en-GB" dirty="0"/>
          </a:p>
          <a:p>
            <a:r>
              <a:rPr lang="en-GB" dirty="0"/>
              <a:t> </a:t>
            </a:r>
            <a:r>
              <a:rPr lang="en-GB" dirty="0" err="1"/>
              <a:t>cambiamento</a:t>
            </a:r>
            <a:r>
              <a:rPr lang="en-GB" dirty="0"/>
              <a:t> </a:t>
            </a:r>
            <a:r>
              <a:rPr lang="en-GB" dirty="0" err="1"/>
              <a:t>delle</a:t>
            </a:r>
            <a:r>
              <a:rPr lang="en-GB" dirty="0"/>
              <a:t> “</a:t>
            </a:r>
            <a:r>
              <a:rPr lang="en-GB" dirty="0" err="1"/>
              <a:t>regole</a:t>
            </a:r>
            <a:r>
              <a:rPr lang="en-GB" dirty="0"/>
              <a:t> del </a:t>
            </a:r>
            <a:r>
              <a:rPr lang="en-GB" dirty="0" err="1"/>
              <a:t>gioco</a:t>
            </a:r>
            <a:r>
              <a:rPr lang="en-GB" dirty="0"/>
              <a:t>” : </a:t>
            </a:r>
            <a:r>
              <a:rPr lang="en-GB" dirty="0" err="1"/>
              <a:t>strutture</a:t>
            </a:r>
            <a:r>
              <a:rPr lang="en-GB" dirty="0"/>
              <a:t>, culture, </a:t>
            </a:r>
            <a:r>
              <a:rPr lang="en-GB" dirty="0" err="1"/>
              <a:t>politiche</a:t>
            </a:r>
            <a:r>
              <a:rPr lang="en-GB" dirty="0"/>
              <a:t>, </a:t>
            </a:r>
            <a:r>
              <a:rPr lang="en-GB" dirty="0" err="1"/>
              <a:t>regolamenti</a:t>
            </a:r>
            <a:r>
              <a:rPr lang="en-GB" dirty="0"/>
              <a:t>, </a:t>
            </a:r>
            <a:r>
              <a:rPr lang="en-GB" dirty="0" err="1"/>
              <a:t>pratiche</a:t>
            </a:r>
            <a:r>
              <a:rPr lang="en-GB" dirty="0"/>
              <a:t>,</a:t>
            </a:r>
          </a:p>
          <a:p>
            <a:pPr marL="68580" indent="0">
              <a:buNone/>
            </a:pPr>
            <a:r>
              <a:rPr lang="en-GB" dirty="0"/>
              <a:t>…….. </a:t>
            </a:r>
            <a:r>
              <a:rPr lang="en-GB" dirty="0" err="1"/>
              <a:t>atteggiamenti</a:t>
            </a:r>
            <a:r>
              <a:rPr lang="en-GB" dirty="0"/>
              <a:t> </a:t>
            </a:r>
            <a:r>
              <a:rPr lang="en-GB" dirty="0" err="1"/>
              <a:t>individuali</a:t>
            </a:r>
            <a:endParaRPr lang="en-GB" dirty="0"/>
          </a:p>
          <a:p>
            <a:endParaRPr lang="en-GB" dirty="0" smtClean="0"/>
          </a:p>
          <a:p>
            <a:pPr marL="6858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371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Livelli</a:t>
            </a:r>
            <a:r>
              <a:rPr lang="en-GB" dirty="0" smtClean="0"/>
              <a:t> di </a:t>
            </a:r>
            <a:r>
              <a:rPr lang="en-GB" dirty="0" err="1" smtClean="0"/>
              <a:t>azione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Macro : </a:t>
            </a:r>
            <a:r>
              <a:rPr lang="en-GB" dirty="0" err="1" smtClean="0"/>
              <a:t>Leggi</a:t>
            </a:r>
            <a:r>
              <a:rPr lang="en-GB" dirty="0" smtClean="0"/>
              <a:t>, </a:t>
            </a:r>
            <a:r>
              <a:rPr lang="en-GB" dirty="0" err="1" smtClean="0"/>
              <a:t>politiche</a:t>
            </a:r>
            <a:r>
              <a:rPr lang="en-GB" dirty="0" smtClean="0"/>
              <a:t>, </a:t>
            </a:r>
            <a:r>
              <a:rPr lang="en-GB" dirty="0" err="1" smtClean="0"/>
              <a:t>politiche</a:t>
            </a:r>
            <a:r>
              <a:rPr lang="en-GB" dirty="0" smtClean="0"/>
              <a:t> </a:t>
            </a:r>
            <a:r>
              <a:rPr lang="en-GB" dirty="0" err="1" smtClean="0"/>
              <a:t>economiche</a:t>
            </a:r>
            <a:r>
              <a:rPr lang="en-GB" dirty="0" smtClean="0"/>
              <a:t> , del </a:t>
            </a:r>
            <a:r>
              <a:rPr lang="en-GB" dirty="0" err="1" smtClean="0"/>
              <a:t>lavoro</a:t>
            </a:r>
            <a:r>
              <a:rPr lang="en-GB" dirty="0" smtClean="0"/>
              <a:t> e </a:t>
            </a:r>
            <a:r>
              <a:rPr lang="en-GB" dirty="0" err="1" smtClean="0"/>
              <a:t>dela</a:t>
            </a:r>
            <a:r>
              <a:rPr lang="en-GB" dirty="0" smtClean="0"/>
              <a:t> </a:t>
            </a:r>
            <a:r>
              <a:rPr lang="en-GB" dirty="0" err="1" smtClean="0"/>
              <a:t>ricerca</a:t>
            </a:r>
            <a:r>
              <a:rPr lang="en-GB" dirty="0" smtClean="0"/>
              <a:t>…</a:t>
            </a:r>
          </a:p>
          <a:p>
            <a:endParaRPr lang="en-GB" dirty="0"/>
          </a:p>
          <a:p>
            <a:r>
              <a:rPr lang="en-GB" dirty="0" err="1" smtClean="0"/>
              <a:t>Meso</a:t>
            </a:r>
            <a:r>
              <a:rPr lang="en-GB" dirty="0" smtClean="0"/>
              <a:t>: </a:t>
            </a:r>
            <a:r>
              <a:rPr lang="en-GB" dirty="0" err="1" smtClean="0"/>
              <a:t>lavoro</a:t>
            </a:r>
            <a:r>
              <a:rPr lang="en-GB" dirty="0" smtClean="0"/>
              <a:t> </a:t>
            </a:r>
            <a:r>
              <a:rPr lang="en-GB" dirty="0" err="1" smtClean="0"/>
              <a:t>nelle</a:t>
            </a:r>
            <a:r>
              <a:rPr lang="en-GB" dirty="0" smtClean="0"/>
              <a:t> </a:t>
            </a:r>
            <a:r>
              <a:rPr lang="en-GB" dirty="0" err="1" smtClean="0"/>
              <a:t>istituzioni</a:t>
            </a:r>
            <a:r>
              <a:rPr lang="en-GB" dirty="0" smtClean="0"/>
              <a:t>  </a:t>
            </a:r>
            <a:r>
              <a:rPr lang="en-GB" dirty="0" err="1" smtClean="0"/>
              <a:t>cambiamento</a:t>
            </a:r>
            <a:r>
              <a:rPr lang="en-GB" dirty="0" smtClean="0"/>
              <a:t> </a:t>
            </a:r>
            <a:r>
              <a:rPr lang="en-GB" dirty="0" err="1" smtClean="0"/>
              <a:t>strutturale</a:t>
            </a:r>
            <a:r>
              <a:rPr lang="en-GB" dirty="0" smtClean="0"/>
              <a:t>:</a:t>
            </a:r>
          </a:p>
          <a:p>
            <a:pPr lvl="1"/>
            <a:r>
              <a:rPr lang="en-GB" dirty="0" err="1" smtClean="0"/>
              <a:t>Nrome</a:t>
            </a:r>
            <a:endParaRPr lang="en-GB" dirty="0" smtClean="0"/>
          </a:p>
          <a:p>
            <a:pPr lvl="1"/>
            <a:r>
              <a:rPr lang="en-GB" dirty="0" err="1" smtClean="0"/>
              <a:t>Comportamenti</a:t>
            </a:r>
            <a:endParaRPr lang="en-GB" dirty="0" smtClean="0"/>
          </a:p>
          <a:p>
            <a:pPr lvl="1"/>
            <a:r>
              <a:rPr lang="en-GB" dirty="0" err="1" smtClean="0"/>
              <a:t>Cultura</a:t>
            </a:r>
            <a:r>
              <a:rPr lang="en-GB" dirty="0" smtClean="0"/>
              <a:t> </a:t>
            </a:r>
            <a:r>
              <a:rPr lang="en-GB" dirty="0" err="1" smtClean="0"/>
              <a:t>organizzativa</a:t>
            </a:r>
            <a:endParaRPr lang="en-GB" dirty="0" smtClean="0"/>
          </a:p>
          <a:p>
            <a:pPr lvl="1"/>
            <a:r>
              <a:rPr lang="en-GB" dirty="0" err="1" smtClean="0"/>
              <a:t>Capacità</a:t>
            </a:r>
            <a:r>
              <a:rPr lang="en-GB" dirty="0" smtClean="0"/>
              <a:t> </a:t>
            </a:r>
            <a:r>
              <a:rPr lang="en-GB" dirty="0" err="1" smtClean="0"/>
              <a:t>individuali</a:t>
            </a:r>
            <a:endParaRPr lang="en-GB" dirty="0" smtClean="0"/>
          </a:p>
          <a:p>
            <a:pPr lvl="1"/>
            <a:endParaRPr lang="en-GB" dirty="0"/>
          </a:p>
          <a:p>
            <a:pPr marL="411480" lvl="1" indent="0">
              <a:buNone/>
            </a:pPr>
            <a:r>
              <a:rPr lang="en-GB" dirty="0" smtClean="0"/>
              <a:t>Micro: </a:t>
            </a:r>
            <a:r>
              <a:rPr lang="en-GB" dirty="0" err="1" smtClean="0"/>
              <a:t>individui</a:t>
            </a:r>
            <a:r>
              <a:rPr lang="en-GB" dirty="0" smtClean="0"/>
              <a:t>, </a:t>
            </a:r>
            <a:r>
              <a:rPr lang="en-GB" dirty="0" err="1" smtClean="0"/>
              <a:t>famiglie</a:t>
            </a:r>
            <a:r>
              <a:rPr lang="en-GB" dirty="0" smtClean="0"/>
              <a:t>, </a:t>
            </a:r>
            <a:r>
              <a:rPr lang="en-GB" dirty="0" err="1" smtClean="0"/>
              <a:t>cultura</a:t>
            </a:r>
            <a:r>
              <a:rPr lang="en-GB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824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Azioni strutturali (1)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r>
              <a:rPr lang="it-IT" dirty="0" smtClean="0"/>
              <a:t>PIANI DI AZIONE </a:t>
            </a:r>
            <a:r>
              <a:rPr lang="it-IT" b="1" u="sng" dirty="0" smtClean="0"/>
              <a:t>INTEGRATI</a:t>
            </a:r>
            <a:r>
              <a:rPr lang="it-IT" dirty="0" smtClean="0"/>
              <a:t> E </a:t>
            </a:r>
            <a:r>
              <a:rPr lang="it-IT" u="sng" dirty="0" smtClean="0"/>
              <a:t>CONCRETI</a:t>
            </a:r>
          </a:p>
          <a:p>
            <a:pPr marL="114300" indent="0">
              <a:buNone/>
            </a:pPr>
            <a:endParaRPr lang="it-IT" dirty="0" smtClean="0"/>
          </a:p>
          <a:p>
            <a:r>
              <a:rPr lang="it-IT" dirty="0" smtClean="0"/>
              <a:t>Raccogliere e analizzare i dati (sistematicamente)</a:t>
            </a:r>
          </a:p>
          <a:p>
            <a:r>
              <a:rPr lang="it-IT" dirty="0" smtClean="0"/>
              <a:t>Definire obiettivi, indicatori di risultato, risorse e responsabilità</a:t>
            </a:r>
          </a:p>
          <a:p>
            <a:pPr marL="114300" indent="0">
              <a:buNone/>
            </a:pPr>
            <a:endParaRPr lang="it-IT" dirty="0" smtClean="0"/>
          </a:p>
          <a:p>
            <a:pPr marL="114300" indent="0">
              <a:buNone/>
            </a:pPr>
            <a:r>
              <a:rPr lang="it-IT" dirty="0" smtClean="0"/>
              <a:t>Azioni possibili…. </a:t>
            </a:r>
          </a:p>
          <a:p>
            <a:r>
              <a:rPr lang="it-IT" dirty="0" smtClean="0"/>
              <a:t>Rivedere </a:t>
            </a:r>
            <a:r>
              <a:rPr lang="it-IT" dirty="0"/>
              <a:t>le regole “neutre” in prospettiva di </a:t>
            </a:r>
            <a:r>
              <a:rPr lang="it-IT" dirty="0" smtClean="0"/>
              <a:t>genere</a:t>
            </a:r>
          </a:p>
          <a:p>
            <a:r>
              <a:rPr lang="it-IT" dirty="0" smtClean="0"/>
              <a:t>Rendere i processi di selezione e valutazione più trasparenti , oggettivi, e scevri da pregiudizi di genere</a:t>
            </a:r>
          </a:p>
          <a:p>
            <a:r>
              <a:rPr lang="it-IT" dirty="0" smtClean="0"/>
              <a:t>Ridiscutere i criteri e i metodi di valutazione dell’ “eccellenza” e del “merito”</a:t>
            </a:r>
          </a:p>
          <a:p>
            <a:r>
              <a:rPr lang="it-IT" dirty="0" smtClean="0"/>
              <a:t>Ampliare  il raggio di ricerca dei candidati/e</a:t>
            </a:r>
          </a:p>
          <a:p>
            <a:pPr marL="114300" indent="0">
              <a:buNone/>
            </a:pPr>
            <a:endParaRPr lang="it-IT" dirty="0" smtClean="0"/>
          </a:p>
          <a:p>
            <a:pPr marL="114300" indent="0">
              <a:buNone/>
            </a:pPr>
            <a:r>
              <a:rPr lang="it-IT" dirty="0" smtClean="0">
                <a:hlinkClick r:id="rId2"/>
              </a:rPr>
              <a:t>Guida EIGE : </a:t>
            </a:r>
          </a:p>
          <a:p>
            <a:pPr marL="114300" indent="0">
              <a:buNone/>
            </a:pPr>
            <a:r>
              <a:rPr lang="it-IT" dirty="0" smtClean="0">
                <a:hlinkClick r:id="rId2"/>
              </a:rPr>
              <a:t>http</a:t>
            </a:r>
            <a:r>
              <a:rPr lang="it-IT" dirty="0">
                <a:hlinkClick r:id="rId2"/>
              </a:rPr>
              <a:t>://eige.europa.eu/gender-mainstreaming/tools-methods/gear/obstacles-</a:t>
            </a:r>
            <a:r>
              <a:rPr lang="it-IT" dirty="0" smtClean="0">
                <a:hlinkClick r:id="rId2"/>
              </a:rPr>
              <a:t>solutions</a:t>
            </a:r>
            <a:endParaRPr lang="it-IT" dirty="0" smtClean="0"/>
          </a:p>
          <a:p>
            <a:pPr marL="11430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85328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Azioni strutturali (1)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lvl="1" indent="0">
              <a:buClr>
                <a:schemeClr val="accent1"/>
              </a:buClr>
              <a:buNone/>
            </a:pPr>
            <a:r>
              <a:rPr lang="it-IT" dirty="0" smtClean="0"/>
              <a:t>Vincere le </a:t>
            </a:r>
            <a:r>
              <a:rPr lang="it-IT" dirty="0"/>
              <a:t>resistenze: Rendere visibile l’invisibile… ovvero….. </a:t>
            </a:r>
            <a:endParaRPr lang="it-IT" dirty="0" smtClean="0"/>
          </a:p>
          <a:p>
            <a:pPr marL="114300" indent="0">
              <a:buNone/>
            </a:pPr>
            <a:endParaRPr lang="it-IT" dirty="0" smtClean="0"/>
          </a:p>
          <a:p>
            <a:r>
              <a:rPr lang="it-IT" dirty="0" smtClean="0"/>
              <a:t>Valorizzare le competenze comportamentali e i nuovi bisogni della scienza post-accademica</a:t>
            </a:r>
          </a:p>
          <a:p>
            <a:pPr lvl="1"/>
            <a:r>
              <a:rPr lang="it-IT" dirty="0" smtClean="0"/>
              <a:t>Collaborazione</a:t>
            </a:r>
          </a:p>
          <a:p>
            <a:pPr lvl="1"/>
            <a:r>
              <a:rPr lang="it-IT" dirty="0" smtClean="0"/>
              <a:t>Comunicazione</a:t>
            </a:r>
          </a:p>
          <a:p>
            <a:pPr lvl="1"/>
            <a:r>
              <a:rPr lang="it-IT" dirty="0" smtClean="0"/>
              <a:t>Gestione delle differenze</a:t>
            </a:r>
          </a:p>
          <a:p>
            <a:pPr lvl="1"/>
            <a:r>
              <a:rPr lang="it-IT" dirty="0" smtClean="0"/>
              <a:t>Valorizzazione delle conoscenze collettive e dei metodi collaborativi di produzione di conoscenza </a:t>
            </a:r>
          </a:p>
          <a:p>
            <a:pPr lvl="1"/>
            <a:endParaRPr lang="it-IT" dirty="0"/>
          </a:p>
          <a:p>
            <a:pPr lvl="1"/>
            <a:endParaRPr lang="it-IT" dirty="0" smtClean="0"/>
          </a:p>
          <a:p>
            <a:pPr marL="411480" lvl="1" indent="0">
              <a:buNone/>
            </a:pPr>
            <a:endParaRPr lang="it-IT" dirty="0" smtClean="0"/>
          </a:p>
          <a:p>
            <a:pPr marL="411480" lvl="1" indent="0">
              <a:buNone/>
            </a:pPr>
            <a:endParaRPr lang="it-IT" dirty="0" smtClean="0"/>
          </a:p>
          <a:p>
            <a:pPr lvl="1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85328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Azioni strutturali 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Prevenire l’auto-esclusione</a:t>
            </a:r>
          </a:p>
          <a:p>
            <a:r>
              <a:rPr lang="it-IT" dirty="0" smtClean="0"/>
              <a:t>Incoraggiare le e i “role model”</a:t>
            </a:r>
          </a:p>
          <a:p>
            <a:r>
              <a:rPr lang="it-IT" dirty="0" smtClean="0"/>
              <a:t>Mettere in questione l’ineluttabilità del conflitto tra lavoro e famiglia</a:t>
            </a:r>
          </a:p>
          <a:p>
            <a:r>
              <a:rPr lang="it-IT" dirty="0" smtClean="0"/>
              <a:t>Creare ambienti di lavoro favorevoli per chi ha famiglia:</a:t>
            </a:r>
          </a:p>
          <a:p>
            <a:pPr lvl="1"/>
            <a:r>
              <a:rPr lang="it-IT" dirty="0" smtClean="0"/>
              <a:t>Flessibilità</a:t>
            </a:r>
          </a:p>
          <a:p>
            <a:pPr lvl="1"/>
            <a:r>
              <a:rPr lang="it-IT" dirty="0" smtClean="0"/>
              <a:t>Sostegno alla conciliazione dei tempi</a:t>
            </a:r>
          </a:p>
          <a:p>
            <a:pPr lvl="1"/>
            <a:r>
              <a:rPr lang="it-IT" dirty="0" smtClean="0"/>
              <a:t>Carriera basata sui risultati non sulla vicinanza</a:t>
            </a:r>
          </a:p>
        </p:txBody>
      </p:sp>
    </p:spTree>
    <p:extLst>
      <p:ext uri="{BB962C8B-B14F-4D97-AF65-F5344CB8AC3E}">
        <p14:creationId xmlns:p14="http://schemas.microsoft.com/office/powerpoint/2010/main" val="109406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Azioni strutturali (3)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it-IT" dirty="0" smtClean="0"/>
              <a:t>Incoraggiare i padri responsabili</a:t>
            </a:r>
          </a:p>
          <a:p>
            <a:pPr lvl="1"/>
            <a:r>
              <a:rPr lang="it-IT" dirty="0" smtClean="0"/>
              <a:t>Creare banche del tempo</a:t>
            </a:r>
          </a:p>
          <a:p>
            <a:endParaRPr lang="it-IT" dirty="0" smtClean="0"/>
          </a:p>
          <a:p>
            <a:r>
              <a:rPr lang="it-IT" dirty="0" smtClean="0"/>
              <a:t>Sensibilizzare </a:t>
            </a:r>
            <a:r>
              <a:rPr lang="it-IT" dirty="0"/>
              <a:t>tutti e tutte sul tema dei pregiudizi inconsci</a:t>
            </a:r>
          </a:p>
          <a:p>
            <a:r>
              <a:rPr lang="it-IT" dirty="0"/>
              <a:t>Promuovere una cultura della condivisione lavoro-famiglia</a:t>
            </a:r>
          </a:p>
          <a:p>
            <a:r>
              <a:rPr lang="it-IT" dirty="0"/>
              <a:t>Aprire il dibattito sulle mascolinità e le femminilità</a:t>
            </a:r>
          </a:p>
          <a:p>
            <a:r>
              <a:rPr lang="it-IT" dirty="0"/>
              <a:t>Valorizzare le differenze</a:t>
            </a:r>
          </a:p>
          <a:p>
            <a:pPr lvl="1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09406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rmacia">
  <a:themeElements>
    <a:clrScheme name="Farmaci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Farmacia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armaci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965</Words>
  <Application>Microsoft Office PowerPoint</Application>
  <PresentationFormat>On-screen Show (4:3)</PresentationFormat>
  <Paragraphs>192</Paragraphs>
  <Slides>25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Farmacia</vt:lpstr>
      <vt:lpstr>Pari opportunità?</vt:lpstr>
      <vt:lpstr>Che fare?</vt:lpstr>
      <vt:lpstr>Strategie</vt:lpstr>
      <vt:lpstr>APPROCCI</vt:lpstr>
      <vt:lpstr>Livelli di azione</vt:lpstr>
      <vt:lpstr>Azioni strutturali (1)</vt:lpstr>
      <vt:lpstr>Azioni strutturali (1)</vt:lpstr>
      <vt:lpstr>Azioni strutturali (2)</vt:lpstr>
      <vt:lpstr>Azioni strutturali (3)</vt:lpstr>
      <vt:lpstr>AZIONI STRUTTURALI (4)</vt:lpstr>
      <vt:lpstr>B. Azioni “gender specific”</vt:lpstr>
      <vt:lpstr>3. Che ruolo per le singole persone?</vt:lpstr>
      <vt:lpstr>Tenere a bada gli stereotipi</vt:lpstr>
      <vt:lpstr>VINCERE LE RESISTENZE</vt:lpstr>
      <vt:lpstr>E se…</vt:lpstr>
      <vt:lpstr>Pierre Curie</vt:lpstr>
      <vt:lpstr>Charles Darwin</vt:lpstr>
      <vt:lpstr>Isaac Newton</vt:lpstr>
      <vt:lpstr>Un giornalista e una giornalista</vt:lpstr>
      <vt:lpstr>Consapevolezza di se’</vt:lpstr>
      <vt:lpstr>DONNE E POTERE</vt:lpstr>
      <vt:lpstr>UOMINI E MASCOLINITà</vt:lpstr>
      <vt:lpstr>ENTRARE IN UNA PROSPETTIVA DI CRESCITA</vt:lpstr>
      <vt:lpstr>Consapevolezza degli altri</vt:lpstr>
      <vt:lpstr>ELEVATOR’S pitch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VALORIZZARE LE DIFFERENZE</dc:title>
  <dc:creator>Benedetta Magri</dc:creator>
  <cp:lastModifiedBy>User</cp:lastModifiedBy>
  <cp:revision>28</cp:revision>
  <dcterms:created xsi:type="dcterms:W3CDTF">2016-04-27T07:28:41Z</dcterms:created>
  <dcterms:modified xsi:type="dcterms:W3CDTF">2017-01-20T09:59:27Z</dcterms:modified>
</cp:coreProperties>
</file>