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30" r:id="rId2"/>
    <p:sldId id="503" r:id="rId3"/>
    <p:sldId id="504" r:id="rId4"/>
    <p:sldId id="262" r:id="rId5"/>
    <p:sldId id="501" r:id="rId6"/>
    <p:sldId id="505" r:id="rId7"/>
    <p:sldId id="506" r:id="rId8"/>
    <p:sldId id="507" r:id="rId9"/>
    <p:sldId id="508" r:id="rId10"/>
    <p:sldId id="50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35" autoAdjust="0"/>
    <p:restoredTop sz="80351" autoAdjust="0"/>
  </p:normalViewPr>
  <p:slideViewPr>
    <p:cSldViewPr snapToGrid="0" snapToObjects="1">
      <p:cViewPr>
        <p:scale>
          <a:sx n="75" d="100"/>
          <a:sy n="75" d="100"/>
        </p:scale>
        <p:origin x="-288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EB31C-CECE-434C-A038-98F2236A9A60}" type="datetimeFigureOut">
              <a:rPr lang="it-IT" smtClean="0"/>
              <a:t>1/29/17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D9A45-7973-DC4F-8D59-77F9BF71AEB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638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C8A3E-FB13-BC41-86C8-F2673E444B8C}" type="datetimeFigureOut">
              <a:rPr lang="en-US" smtClean="0"/>
              <a:t>1/29/17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FC67D-FADD-B04C-90A8-5A6D607ADE1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3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eb.infn.it/CUG/index.php?option=com_content&amp;view=article&amp;id=14&amp;Itemid=134&amp;lang=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58022" cy="1400530"/>
          </a:xfrm>
        </p:spPr>
        <p:txBody>
          <a:bodyPr/>
          <a:lstStyle/>
          <a:p>
            <a:r>
              <a:rPr lang="it-IT" dirty="0"/>
              <a:t>P</a:t>
            </a:r>
            <a:r>
              <a:rPr lang="it-IT" dirty="0" smtClean="0"/>
              <a:t>iani </a:t>
            </a:r>
            <a:r>
              <a:rPr lang="it-IT" dirty="0"/>
              <a:t>T</a:t>
            </a:r>
            <a:r>
              <a:rPr lang="it-IT" dirty="0" smtClean="0"/>
              <a:t>riennali di </a:t>
            </a:r>
            <a:r>
              <a:rPr lang="it-IT" dirty="0"/>
              <a:t>A</a:t>
            </a:r>
            <a:r>
              <a:rPr lang="it-IT" dirty="0" smtClean="0"/>
              <a:t>zioni </a:t>
            </a:r>
            <a:r>
              <a:rPr lang="it-IT" dirty="0"/>
              <a:t>P</a:t>
            </a:r>
            <a:r>
              <a:rPr lang="it-IT" dirty="0" smtClean="0"/>
              <a:t>ositive, PTAP</a:t>
            </a:r>
            <a:endParaRPr lang="it-IT" sz="1800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199" y="1447800"/>
            <a:ext cx="11446933" cy="5240867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smtClean="0"/>
              <a:t>i) Per stimolo delle politiche europee sulla eguaglianza / parità;</a:t>
            </a:r>
          </a:p>
          <a:p>
            <a:r>
              <a:rPr lang="it-IT" sz="2400" dirty="0"/>
              <a:t>i</a:t>
            </a:r>
            <a:r>
              <a:rPr lang="it-IT" sz="2400" dirty="0" smtClean="0"/>
              <a:t>i) nel rispetto della costituzione italiana per il superamento degli ostacoli che impediscono la piena partecipazione di tutti i cittadini; </a:t>
            </a:r>
          </a:p>
          <a:p>
            <a:r>
              <a:rPr lang="it-IT" sz="2400" dirty="0" smtClean="0"/>
              <a:t>ii) per iniziativa dei contratti collettivi </a:t>
            </a:r>
          </a:p>
          <a:p>
            <a:pPr marL="0" indent="0">
              <a:buNone/>
            </a:pPr>
            <a:r>
              <a:rPr lang="it-IT" sz="2400" dirty="0" smtClean="0"/>
              <a:t>=&gt;La pubblica amministrazione italiana si dota di piani di azioni positive</a:t>
            </a:r>
            <a:endParaRPr lang="it-IT" sz="2400" dirty="0"/>
          </a:p>
          <a:p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A</a:t>
            </a:r>
            <a:r>
              <a:rPr lang="it-IT" sz="2400" dirty="0" smtClean="0"/>
              <a:t> partire dal 2002, su proposta del CPO prima e  del CUG poi,  INFN ha adottato piani di azioni positive</a:t>
            </a:r>
          </a:p>
          <a:p>
            <a:pPr marL="0" indent="0">
              <a:buNone/>
            </a:pPr>
            <a:r>
              <a:rPr lang="it-IT" sz="1900" b="1" dirty="0" smtClean="0">
                <a:solidFill>
                  <a:srgbClr val="000090"/>
                </a:solidFill>
                <a:hlinkClick r:id="rId2"/>
              </a:rPr>
              <a:t>https</a:t>
            </a:r>
            <a:r>
              <a:rPr lang="it-IT" sz="1900" b="1" dirty="0">
                <a:solidFill>
                  <a:srgbClr val="000090"/>
                </a:solidFill>
                <a:hlinkClick r:id="rId2"/>
              </a:rPr>
              <a:t>://web.infn.it/CUG/index.php?option=com_content&amp;view=article&amp;id=14&amp;Itemid=134&amp;lang=</a:t>
            </a:r>
            <a:r>
              <a:rPr lang="it-IT" sz="1900" b="1" dirty="0" smtClean="0">
                <a:solidFill>
                  <a:srgbClr val="000090"/>
                </a:solidFill>
                <a:hlinkClick r:id="rId2"/>
              </a:rPr>
              <a:t>it</a:t>
            </a:r>
            <a:endParaRPr lang="it-IT" sz="19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it-IT" sz="2600" b="1" dirty="0">
                <a:solidFill>
                  <a:srgbClr val="800000"/>
                </a:solidFill>
              </a:rPr>
              <a:t>I piani triennali dell’ente sono impegni sottoscritti e deliberati dall’ente</a:t>
            </a:r>
          </a:p>
          <a:p>
            <a:pPr marL="0" indent="0">
              <a:buNone/>
            </a:pPr>
            <a:endParaRPr lang="it-IT" sz="26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it-IT" sz="2600" b="1" dirty="0" smtClean="0">
                <a:solidFill>
                  <a:srgbClr val="800000"/>
                </a:solidFill>
              </a:rPr>
              <a:t>PTPA ispirati ai documenti europei per le istituzioni scientifiche: </a:t>
            </a:r>
            <a:r>
              <a:rPr lang="it-IT" sz="2600" b="1" dirty="0">
                <a:solidFill>
                  <a:srgbClr val="800000"/>
                </a:solidFill>
              </a:rPr>
              <a:t>l</a:t>
            </a:r>
            <a:r>
              <a:rPr lang="it-IT" sz="2600" b="1" dirty="0" smtClean="0">
                <a:solidFill>
                  <a:srgbClr val="800000"/>
                </a:solidFill>
              </a:rPr>
              <a:t>a </a:t>
            </a:r>
            <a:r>
              <a:rPr lang="it-IT" sz="2600" b="1" dirty="0">
                <a:solidFill>
                  <a:srgbClr val="800000"/>
                </a:solidFill>
              </a:rPr>
              <a:t>carta del 2005 e i documenti successivi della Commissione </a:t>
            </a:r>
            <a:r>
              <a:rPr lang="it-IT" sz="2600" b="1" dirty="0" smtClean="0">
                <a:solidFill>
                  <a:srgbClr val="800000"/>
                </a:solidFill>
              </a:rPr>
              <a:t>Europea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9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Il contesto delle azioni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1) Occorre una conoscenza della situazione del personale (statistiche, indicatori)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2) Il cambiamento deve essere supportato dalla dirigenza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3) È indispensabile la diffusione di pratiche efficaci attraverso la consapevolezza delle questioni di genere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7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Qualche successo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Dal 2003: Codice di comportamento e Consigliera di Fiducia</a:t>
            </a:r>
          </a:p>
          <a:p>
            <a:r>
              <a:rPr lang="it-IT" dirty="0" smtClean="0"/>
              <a:t>Convenzioni con istituti per l’infanzia, Disciplinare per la concessione dei contributi per figli in età </a:t>
            </a:r>
            <a:r>
              <a:rPr lang="it-IT" dirty="0" err="1" smtClean="0"/>
              <a:t>pre</a:t>
            </a:r>
            <a:r>
              <a:rPr lang="it-IT" dirty="0" smtClean="0"/>
              <a:t>-scolare</a:t>
            </a:r>
          </a:p>
          <a:p>
            <a:r>
              <a:rPr lang="it-IT" dirty="0" smtClean="0"/>
              <a:t>Dal 2002 (al 2008) significativo aumento di donne nelle posizioni di dirigente di ricerca (dal 1991 al 2001 68 uomini, 3 donne)</a:t>
            </a:r>
          </a:p>
          <a:p>
            <a:r>
              <a:rPr lang="it-IT" dirty="0" smtClean="0"/>
              <a:t>CUG riconosciuto come organismo dell’Istituto </a:t>
            </a:r>
          </a:p>
          <a:p>
            <a:endParaRPr lang="it-IT" dirty="0"/>
          </a:p>
          <a:p>
            <a:r>
              <a:rPr lang="it-IT" dirty="0" smtClean="0"/>
              <a:t>Intrapresi passi per:</a:t>
            </a:r>
          </a:p>
          <a:p>
            <a:r>
              <a:rPr lang="it-IT" dirty="0" smtClean="0"/>
              <a:t>- Codice Minerva, trasparenza nei concorsi</a:t>
            </a:r>
          </a:p>
          <a:p>
            <a:r>
              <a:rPr lang="it-IT" dirty="0" smtClean="0"/>
              <a:t>- Statistiche del personale, </a:t>
            </a:r>
          </a:p>
          <a:p>
            <a:r>
              <a:rPr lang="it-IT" dirty="0" smtClean="0"/>
              <a:t>- la HRS4R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3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PTAP ispirato 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724" y="1320800"/>
            <a:ext cx="8946541" cy="4927599"/>
          </a:xfrm>
        </p:spPr>
        <p:txBody>
          <a:bodyPr>
            <a:normAutofit/>
          </a:bodyPr>
          <a:lstStyle/>
          <a:p>
            <a:r>
              <a:rPr lang="it-IT" dirty="0" smtClean="0"/>
              <a:t>raccomandazioni </a:t>
            </a:r>
            <a:r>
              <a:rPr lang="it-IT" dirty="0"/>
              <a:t>della Commissione </a:t>
            </a:r>
            <a:r>
              <a:rPr lang="it-IT" dirty="0" smtClean="0"/>
              <a:t>“</a:t>
            </a:r>
            <a:r>
              <a:rPr lang="it-IT" dirty="0" err="1" smtClean="0"/>
              <a:t>Structural</a:t>
            </a:r>
            <a:r>
              <a:rPr lang="it-IT" dirty="0" smtClean="0"/>
              <a:t> </a:t>
            </a:r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smtClean="0"/>
              <a:t>in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institutions</a:t>
            </a:r>
            <a:r>
              <a:rPr lang="it-IT" dirty="0"/>
              <a:t>: </a:t>
            </a:r>
            <a:r>
              <a:rPr lang="it-IT" dirty="0" err="1"/>
              <a:t>Enhancing</a:t>
            </a:r>
            <a:r>
              <a:rPr lang="it-IT" dirty="0"/>
              <a:t> </a:t>
            </a:r>
            <a:r>
              <a:rPr lang="it-IT" dirty="0" err="1"/>
              <a:t>excellence</a:t>
            </a:r>
            <a:r>
              <a:rPr lang="it-IT" dirty="0"/>
              <a:t>, gender </a:t>
            </a:r>
            <a:r>
              <a:rPr lang="it-IT" dirty="0" err="1"/>
              <a:t>equality</a:t>
            </a:r>
            <a:r>
              <a:rPr lang="it-IT" dirty="0"/>
              <a:t> and </a:t>
            </a:r>
            <a:r>
              <a:rPr lang="it-IT" dirty="0" err="1"/>
              <a:t>efficiency</a:t>
            </a:r>
            <a:r>
              <a:rPr lang="it-IT" dirty="0"/>
              <a:t> in </a:t>
            </a:r>
            <a:r>
              <a:rPr lang="it-IT" dirty="0" err="1"/>
              <a:t>research</a:t>
            </a:r>
            <a:r>
              <a:rPr lang="it-IT" dirty="0"/>
              <a:t> and </a:t>
            </a:r>
            <a:r>
              <a:rPr lang="it-IT" dirty="0" err="1" smtClean="0"/>
              <a:t>innovation</a:t>
            </a:r>
            <a:r>
              <a:rPr lang="it-IT" dirty="0" smtClean="0"/>
              <a:t>”</a:t>
            </a:r>
            <a:r>
              <a:rPr lang="it-IT" dirty="0"/>
              <a:t>, </a:t>
            </a:r>
            <a:r>
              <a:rPr lang="it-IT" dirty="0" smtClean="0"/>
              <a:t>EC 2012</a:t>
            </a:r>
            <a:endParaRPr lang="it-IT" dirty="0"/>
          </a:p>
          <a:p>
            <a:endParaRPr lang="it-IT" dirty="0" smtClean="0"/>
          </a:p>
          <a:p>
            <a:r>
              <a:rPr lang="it-IT" dirty="0"/>
              <a:t>Commissione: “In genere manca consapevolezza di come le strutture, gli indirizzi e i procedimenti possano produrre discriminazioni nonostante le persone abbiano le migliori intenzioni di equità e pari opportunità”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Codice </a:t>
            </a:r>
            <a:r>
              <a:rPr lang="it-IT" dirty="0"/>
              <a:t>di </a:t>
            </a:r>
            <a:r>
              <a:rPr lang="it-IT" dirty="0" smtClean="0"/>
              <a:t>comportamento </a:t>
            </a:r>
            <a:r>
              <a:rPr lang="it-IT" dirty="0"/>
              <a:t>pubblici </a:t>
            </a:r>
            <a:r>
              <a:rPr lang="it-IT" dirty="0" smtClean="0"/>
              <a:t>dipendenti, </a:t>
            </a:r>
            <a:r>
              <a:rPr lang="it-IT" dirty="0"/>
              <a:t>e </a:t>
            </a:r>
            <a:r>
              <a:rPr lang="it-IT" dirty="0" smtClean="0"/>
              <a:t>linee guida </a:t>
            </a:r>
            <a:r>
              <a:rPr lang="it-IT" dirty="0"/>
              <a:t>per la </a:t>
            </a:r>
            <a:r>
              <a:rPr lang="it-IT" dirty="0" smtClean="0"/>
              <a:t>trasparenza </a:t>
            </a:r>
            <a:r>
              <a:rPr lang="it-IT" dirty="0"/>
              <a:t>e contro la corruzione </a:t>
            </a:r>
            <a:r>
              <a:rPr lang="it-IT" dirty="0" smtClean="0"/>
              <a:t>dell'ANAC</a:t>
            </a:r>
            <a:endParaRPr lang="it-IT" dirty="0"/>
          </a:p>
          <a:p>
            <a:r>
              <a:rPr lang="it-IT" dirty="0" smtClean="0"/>
              <a:t>Raccomandazioni di CPO, CUG, progetti europei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025" y="2052918"/>
            <a:ext cx="2432013" cy="328231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83183" y="6096007"/>
            <a:ext cx="1032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web.infn.it</a:t>
            </a:r>
            <a:r>
              <a:rPr lang="it-IT" dirty="0"/>
              <a:t>/CUG/images/</a:t>
            </a:r>
            <a:r>
              <a:rPr lang="it-IT" dirty="0" err="1"/>
              <a:t>alfresco</a:t>
            </a:r>
            <a:r>
              <a:rPr lang="it-IT" dirty="0"/>
              <a:t>/Risorse/EC/2011StructuralChangesFinalReport.pdf</a:t>
            </a:r>
          </a:p>
        </p:txBody>
      </p:sp>
    </p:spTree>
    <p:extLst>
      <p:ext uri="{BB962C8B-B14F-4D97-AF65-F5344CB8AC3E}">
        <p14:creationId xmlns:p14="http://schemas.microsoft.com/office/powerpoint/2010/main" val="128471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5116"/>
          </a:xfrm>
        </p:spPr>
        <p:txBody>
          <a:bodyPr/>
          <a:lstStyle/>
          <a:p>
            <a:r>
              <a:rPr lang="en-US" sz="3200" dirty="0" err="1" smtClean="0"/>
              <a:t>Obiettivi</a:t>
            </a:r>
            <a:r>
              <a:rPr lang="en-US" sz="3200" dirty="0" smtClean="0"/>
              <a:t> del </a:t>
            </a:r>
            <a:r>
              <a:rPr lang="en-US" sz="3200" dirty="0" err="1" smtClean="0"/>
              <a:t>cambiamento</a:t>
            </a:r>
            <a:r>
              <a:rPr lang="en-US" sz="3200" dirty="0" smtClean="0"/>
              <a:t> </a:t>
            </a:r>
            <a:r>
              <a:rPr lang="en-US" sz="3200" dirty="0" err="1" smtClean="0"/>
              <a:t>strutturale</a:t>
            </a:r>
            <a:r>
              <a:rPr lang="en-US" sz="32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82" y="1604097"/>
            <a:ext cx="9207372" cy="4810017"/>
          </a:xfrm>
        </p:spPr>
        <p:txBody>
          <a:bodyPr>
            <a:normAutofit/>
          </a:bodyPr>
          <a:lstStyle/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 smtClean="0"/>
              <a:t>aumentare </a:t>
            </a:r>
            <a:r>
              <a:rPr lang="it-IT" dirty="0"/>
              <a:t>la </a:t>
            </a:r>
            <a:r>
              <a:rPr lang="it-IT" dirty="0">
                <a:solidFill>
                  <a:schemeClr val="accent1"/>
                </a:solidFill>
              </a:rPr>
              <a:t>trasparenza dei processi decisionali</a:t>
            </a:r>
            <a:r>
              <a:rPr lang="it-IT" dirty="0"/>
              <a:t> e aumentare la </a:t>
            </a:r>
            <a:r>
              <a:rPr lang="it-IT" dirty="0">
                <a:solidFill>
                  <a:schemeClr val="accent1"/>
                </a:solidFill>
              </a:rPr>
              <a:t>circolazione delle informazioni</a:t>
            </a:r>
            <a:r>
              <a:rPr lang="it-IT" dirty="0"/>
              <a:t> (sfavorire la rete dei “vecchi ragazzi</a:t>
            </a:r>
            <a:r>
              <a:rPr lang="it-IT" dirty="0" smtClean="0"/>
              <a:t>”)) </a:t>
            </a:r>
            <a:r>
              <a:rPr lang="it-IT" dirty="0"/>
              <a:t>;</a:t>
            </a:r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>
                <a:solidFill>
                  <a:schemeClr val="accent1"/>
                </a:solidFill>
              </a:rPr>
              <a:t>rimuovere i pregiudizi inconsapevoli </a:t>
            </a:r>
            <a:r>
              <a:rPr lang="it-IT" dirty="0"/>
              <a:t>dalle pratiche istituzionali (pratiche non neutre);</a:t>
            </a:r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/>
              <a:t>promuovere l'eccellenza attraverso la </a:t>
            </a:r>
            <a:r>
              <a:rPr lang="it-IT" dirty="0">
                <a:solidFill>
                  <a:schemeClr val="accent1"/>
                </a:solidFill>
              </a:rPr>
              <a:t>promozione della diversità </a:t>
            </a:r>
            <a:r>
              <a:rPr lang="it-IT" dirty="0"/>
              <a:t>(cambiare la definizione di eccellenza nella valutazione);</a:t>
            </a:r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/>
              <a:t>migliorare la ricerca attraverso </a:t>
            </a:r>
            <a:r>
              <a:rPr lang="it-IT" dirty="0">
                <a:solidFill>
                  <a:schemeClr val="accent1"/>
                </a:solidFill>
              </a:rPr>
              <a:t>l'integrazione della prospettiva di genere </a:t>
            </a:r>
            <a:r>
              <a:rPr lang="it-IT" dirty="0"/>
              <a:t>(nuove opportunità);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>
                <a:solidFill>
                  <a:schemeClr val="accent1"/>
                </a:solidFill>
              </a:rPr>
              <a:t>migliorare/modernizzare la gestione del personale e l'ambiente di lavoro </a:t>
            </a:r>
            <a:r>
              <a:rPr lang="it-IT" dirty="0"/>
              <a:t>(ad es. l’organizzazione del lavoro è basata su </a:t>
            </a:r>
            <a:r>
              <a:rPr lang="it-IT" dirty="0" smtClean="0"/>
              <a:t>“stereotipi maschili) che </a:t>
            </a:r>
            <a:r>
              <a:rPr lang="it-IT" dirty="0"/>
              <a:t>rendono difficile conciliare lavoro e vita </a:t>
            </a:r>
            <a:r>
              <a:rPr lang="it-IT" dirty="0" smtClean="0"/>
              <a:t>privata</a:t>
            </a:r>
            <a:endParaRPr lang="en-GB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025" y="2052918"/>
            <a:ext cx="2432013" cy="328231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7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1) Aumentare la trasparenza nei processi decisionali e la circolazione dell’informazione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Il </a:t>
            </a:r>
            <a:r>
              <a:rPr lang="en-US" sz="2400" dirty="0"/>
              <a:t>primo </a:t>
            </a:r>
            <a:r>
              <a:rPr lang="en-US" sz="2400" dirty="0" err="1"/>
              <a:t>problema</a:t>
            </a:r>
            <a:r>
              <a:rPr lang="en-US" sz="2400" dirty="0"/>
              <a:t> </a:t>
            </a:r>
            <a:r>
              <a:rPr lang="en-US" sz="2400" dirty="0" err="1"/>
              <a:t>è</a:t>
            </a:r>
            <a:r>
              <a:rPr lang="en-US" sz="2400" dirty="0"/>
              <a:t> </a:t>
            </a:r>
            <a:r>
              <a:rPr lang="en-US" sz="2400" dirty="0" err="1"/>
              <a:t>l’opacità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processi</a:t>
            </a:r>
            <a:r>
              <a:rPr lang="en-US" sz="2400" dirty="0"/>
              <a:t> </a:t>
            </a:r>
            <a:r>
              <a:rPr lang="en-US" sz="2400" dirty="0" err="1"/>
              <a:t>decisionali</a:t>
            </a:r>
            <a:r>
              <a:rPr lang="en-US" sz="2400" dirty="0"/>
              <a:t>. </a:t>
            </a:r>
            <a:r>
              <a:rPr lang="en-US" sz="2400" b="1" dirty="0">
                <a:solidFill>
                  <a:srgbClr val="800000"/>
                </a:solidFill>
              </a:rPr>
              <a:t>L</a:t>
            </a:r>
            <a:r>
              <a:rPr lang="en-US" sz="2400" b="1" dirty="0" smtClean="0">
                <a:solidFill>
                  <a:srgbClr val="800000"/>
                </a:solidFill>
              </a:rPr>
              <a:t>a </a:t>
            </a:r>
            <a:r>
              <a:rPr lang="en-US" sz="2400" b="1" dirty="0" err="1">
                <a:solidFill>
                  <a:srgbClr val="800000"/>
                </a:solidFill>
              </a:rPr>
              <a:t>mancanza</a:t>
            </a:r>
            <a:r>
              <a:rPr lang="en-US" sz="2400" b="1" dirty="0">
                <a:solidFill>
                  <a:srgbClr val="800000"/>
                </a:solidFill>
              </a:rPr>
              <a:t> di </a:t>
            </a:r>
            <a:r>
              <a:rPr lang="en-US" sz="2400" b="1" dirty="0" err="1">
                <a:solidFill>
                  <a:srgbClr val="800000"/>
                </a:solidFill>
              </a:rPr>
              <a:t>trasparenza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persiste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nelle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strutture</a:t>
            </a:r>
            <a:r>
              <a:rPr lang="en-US" sz="2400" b="1" dirty="0">
                <a:solidFill>
                  <a:srgbClr val="800000"/>
                </a:solidFill>
              </a:rPr>
              <a:t> e </a:t>
            </a:r>
            <a:r>
              <a:rPr lang="en-US" sz="2400" b="1" dirty="0" err="1">
                <a:solidFill>
                  <a:srgbClr val="800000"/>
                </a:solidFill>
              </a:rPr>
              <a:t>nei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procedimenti</a:t>
            </a:r>
            <a:r>
              <a:rPr lang="en-US" sz="2400" b="1" dirty="0">
                <a:solidFill>
                  <a:srgbClr val="800000"/>
                </a:solidFill>
              </a:rPr>
              <a:t>, </a:t>
            </a:r>
            <a:r>
              <a:rPr lang="en-US" sz="2400" b="1" dirty="0" err="1">
                <a:solidFill>
                  <a:srgbClr val="800000"/>
                </a:solidFill>
              </a:rPr>
              <a:t>assieme</a:t>
            </a:r>
            <a:r>
              <a:rPr lang="en-US" sz="2400" b="1" dirty="0">
                <a:solidFill>
                  <a:srgbClr val="800000"/>
                </a:solidFill>
              </a:rPr>
              <a:t> al </a:t>
            </a:r>
            <a:r>
              <a:rPr lang="en-US" sz="2400" b="1" dirty="0" err="1">
                <a:solidFill>
                  <a:srgbClr val="800000"/>
                </a:solidFill>
              </a:rPr>
              <a:t>fenomeno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della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cooptazione</a:t>
            </a:r>
            <a:r>
              <a:rPr lang="en-US" sz="2400" b="1" dirty="0">
                <a:solidFill>
                  <a:srgbClr val="800000"/>
                </a:solidFill>
              </a:rPr>
              <a:t>, </a:t>
            </a:r>
            <a:r>
              <a:rPr lang="en-US" sz="2400" b="1" dirty="0" err="1">
                <a:solidFill>
                  <a:srgbClr val="800000"/>
                </a:solidFill>
              </a:rPr>
              <a:t>che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favorisce</a:t>
            </a:r>
            <a:r>
              <a:rPr lang="en-US" sz="2400" b="1" dirty="0">
                <a:solidFill>
                  <a:srgbClr val="800000"/>
                </a:solidFill>
              </a:rPr>
              <a:t> le </a:t>
            </a:r>
            <a:r>
              <a:rPr lang="en-US" sz="2400" b="1" dirty="0" err="1">
                <a:solidFill>
                  <a:srgbClr val="800000"/>
                </a:solidFill>
              </a:rPr>
              <a:t>reti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dei</a:t>
            </a:r>
            <a:r>
              <a:rPr lang="en-US" sz="2400" b="1" dirty="0">
                <a:solidFill>
                  <a:srgbClr val="800000"/>
                </a:solidFill>
              </a:rPr>
              <a:t> “</a:t>
            </a:r>
            <a:r>
              <a:rPr lang="en-US" sz="2400" b="1" dirty="0" err="1">
                <a:solidFill>
                  <a:srgbClr val="800000"/>
                </a:solidFill>
              </a:rPr>
              <a:t>vecchi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ragazzi</a:t>
            </a:r>
            <a:r>
              <a:rPr lang="en-US" sz="2400" b="1" dirty="0">
                <a:solidFill>
                  <a:srgbClr val="800000"/>
                </a:solidFill>
              </a:rPr>
              <a:t>”</a:t>
            </a:r>
            <a:r>
              <a:rPr lang="en-US" sz="2400" dirty="0"/>
              <a:t>. D</a:t>
            </a:r>
            <a:r>
              <a:rPr lang="en-US" sz="2400" dirty="0" smtClean="0"/>
              <a:t>onne </a:t>
            </a:r>
            <a:r>
              <a:rPr lang="en-US" sz="2400" dirty="0"/>
              <a:t>e </a:t>
            </a:r>
            <a:r>
              <a:rPr lang="en-US" sz="2400" dirty="0" err="1"/>
              <a:t>uomini</a:t>
            </a:r>
            <a:r>
              <a:rPr lang="en-US" sz="2400" dirty="0"/>
              <a:t> </a:t>
            </a:r>
            <a:r>
              <a:rPr lang="en-US" sz="2400" dirty="0" err="1"/>
              <a:t>trarrebbero</a:t>
            </a:r>
            <a:r>
              <a:rPr lang="en-US" sz="2400" dirty="0"/>
              <a:t> </a:t>
            </a:r>
            <a:r>
              <a:rPr lang="en-US" sz="2400" dirty="0" err="1"/>
              <a:t>vantaggio</a:t>
            </a:r>
            <a:r>
              <a:rPr lang="en-US" sz="2400" dirty="0"/>
              <a:t> da un </a:t>
            </a:r>
            <a:r>
              <a:rPr lang="en-US" sz="2400" dirty="0" err="1"/>
              <a:t>sistema</a:t>
            </a:r>
            <a:r>
              <a:rPr lang="en-US" sz="2400" dirty="0"/>
              <a:t> in cui </a:t>
            </a:r>
            <a:r>
              <a:rPr lang="en-US" sz="2400" dirty="0" err="1"/>
              <a:t>sia</a:t>
            </a:r>
            <a:r>
              <a:rPr lang="en-US" sz="2400" dirty="0"/>
              <a:t> </a:t>
            </a:r>
            <a:r>
              <a:rPr lang="en-US" sz="2400" dirty="0" err="1" smtClean="0"/>
              <a:t>chiarezza</a:t>
            </a:r>
            <a:r>
              <a:rPr lang="en-US" sz="2400" dirty="0" smtClean="0"/>
              <a:t> </a:t>
            </a:r>
            <a:r>
              <a:rPr lang="en-US" sz="2400" dirty="0" err="1" smtClean="0"/>
              <a:t>negli</a:t>
            </a:r>
            <a:r>
              <a:rPr lang="en-US" sz="2400" dirty="0" smtClean="0"/>
              <a:t> </a:t>
            </a:r>
            <a:r>
              <a:rPr lang="en-US" sz="2400" dirty="0" err="1" smtClean="0"/>
              <a:t>obiettivi</a:t>
            </a:r>
            <a:r>
              <a:rPr lang="en-US" sz="2400" dirty="0" smtClean="0"/>
              <a:t> da </a:t>
            </a:r>
            <a:r>
              <a:rPr lang="en-US" sz="2400" dirty="0" err="1" smtClean="0"/>
              <a:t>raggiungere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800000"/>
                </a:solidFill>
              </a:rPr>
              <a:t>le </a:t>
            </a:r>
            <a:r>
              <a:rPr lang="en-US" sz="2400" b="1" dirty="0" err="1" smtClean="0">
                <a:solidFill>
                  <a:srgbClr val="800000"/>
                </a:solidFill>
              </a:rPr>
              <a:t>informazioni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siano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liberamente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disponibile</a:t>
            </a:r>
            <a:r>
              <a:rPr lang="en-US" sz="2400" b="1" dirty="0">
                <a:solidFill>
                  <a:srgbClr val="800000"/>
                </a:solidFill>
              </a:rPr>
              <a:t> e </a:t>
            </a:r>
            <a:r>
              <a:rPr lang="en-US" sz="2400" b="1" dirty="0" err="1">
                <a:solidFill>
                  <a:srgbClr val="800000"/>
                </a:solidFill>
              </a:rPr>
              <a:t>siano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chiari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i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criteri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usati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nel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prendere</a:t>
            </a:r>
            <a:r>
              <a:rPr lang="en-US" sz="2400" b="1" dirty="0">
                <a:solidFill>
                  <a:srgbClr val="800000"/>
                </a:solidFill>
              </a:rPr>
              <a:t> le </a:t>
            </a:r>
            <a:r>
              <a:rPr lang="en-US" sz="2400" b="1" dirty="0" err="1">
                <a:solidFill>
                  <a:srgbClr val="800000"/>
                </a:solidFill>
              </a:rPr>
              <a:t>decisioni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endParaRPr lang="it-IT" sz="2400" b="1" dirty="0">
              <a:solidFill>
                <a:srgbClr val="8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2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2) i </a:t>
            </a:r>
            <a:r>
              <a:rPr lang="it-IT" sz="3200" dirty="0"/>
              <a:t>pregiudizi inconsapevoli dalle pratiche istituzionali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2658533"/>
            <a:ext cx="8946541" cy="3589866"/>
          </a:xfrm>
        </p:spPr>
        <p:txBody>
          <a:bodyPr>
            <a:normAutofit/>
          </a:bodyPr>
          <a:lstStyle/>
          <a:p>
            <a:r>
              <a:rPr lang="it-IT" sz="2400" dirty="0" smtClean="0"/>
              <a:t>Rimuovere le pratiche istituzionali apparentemente neutre ma che hanno impatto negativo sulle opportunità di carriera per le donne e i giovani 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5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3) Promuovere l’eccellenza attraverso la promozione della diversità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Numerosi studi hanno mostrato che esiste un notevole pregiudizio di genere inconsapevole in quello che è il marchio di garanzia della scienza: l’affermazione dell’eccellenza, in particolare nella valutazione</a:t>
            </a:r>
          </a:p>
          <a:p>
            <a:endParaRPr lang="it-IT" sz="2400" dirty="0"/>
          </a:p>
          <a:p>
            <a:r>
              <a:rPr lang="it-IT" sz="2400" dirty="0" smtClean="0"/>
              <a:t>Nella pratica la valutazione dell’eccellenza nasconde spesso nasconde pregiudizi di genere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4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4) Migliorare la ricerca attraverso l’integrazione della prospettiva di genere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 smtClean="0"/>
              <a:t>Le ineguaglianze di genere hanno gravi conseguenze nella perdita di opportunità e introducono errori cognitivi nella conoscenza, tecnologia e innovazione. </a:t>
            </a:r>
          </a:p>
          <a:p>
            <a:r>
              <a:rPr lang="it-IT" sz="2400" dirty="0" smtClean="0"/>
              <a:t>L’integrazione di analisi di genere nella ricerca migliora la qualità della ricerca e l’accettazione delle innovazioni nella società.</a:t>
            </a:r>
          </a:p>
          <a:p>
            <a:r>
              <a:rPr lang="it-IT" sz="2400" dirty="0" smtClean="0"/>
              <a:t>Es: - insegnamento e divulgazione scientifica (prof. Thomas </a:t>
            </a:r>
            <a:r>
              <a:rPr lang="it-IT" sz="2400" dirty="0" err="1" smtClean="0"/>
              <a:t>Brage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- organizzazione della ricerca</a:t>
            </a:r>
          </a:p>
          <a:p>
            <a:r>
              <a:rPr lang="it-IT" sz="2400" dirty="0" smtClean="0"/>
              <a:t>- valutazione dei rischi lavorativi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6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5) Modernizzare la gestione del personale e l’ambiente di lavoro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Il genere [maschile] continua ad essere il fattore su cui è strutturata l’organizzazione del lavoro anche nella ricerca, rendendo difficile conciliare lavoro e famiglia. Molestie, concentrazione del potere, modelli di potere basati su relazioni guru/adepti sono ulteriori fattori negativi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19/01/2017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48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3793</TotalTime>
  <Words>867</Words>
  <Application>Microsoft Macintosh PowerPoint</Application>
  <PresentationFormat>Personalizzato</PresentationFormat>
  <Paragraphs>88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Ion</vt:lpstr>
      <vt:lpstr>Piani Triennali di Azioni Positive, PTAP</vt:lpstr>
      <vt:lpstr>Qualche successo</vt:lpstr>
      <vt:lpstr>PTAP ispirato a</vt:lpstr>
      <vt:lpstr>Obiettivi del cambiamento strutturale  </vt:lpstr>
      <vt:lpstr>1) Aumentare la trasparenza nei processi decisionali e la circolazione dell’informazione</vt:lpstr>
      <vt:lpstr>2) i pregiudizi inconsapevoli dalle pratiche istituzionali </vt:lpstr>
      <vt:lpstr>3) Promuovere l’eccellenza attraverso la promozione della diversità</vt:lpstr>
      <vt:lpstr>4) Migliorare la ricerca attraverso l’integrazione della prospettiva di genere</vt:lpstr>
      <vt:lpstr>5) Modernizzare la gestione del personale e l’ambiente di lavoro</vt:lpstr>
      <vt:lpstr>Il contesto delle azioni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AB</cp:lastModifiedBy>
  <cp:revision>542</cp:revision>
  <cp:lastPrinted>2016-07-15T16:12:35Z</cp:lastPrinted>
  <dcterms:created xsi:type="dcterms:W3CDTF">2016-07-15T09:56:47Z</dcterms:created>
  <dcterms:modified xsi:type="dcterms:W3CDTF">2017-01-29T19:16:05Z</dcterms:modified>
</cp:coreProperties>
</file>