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41" r:id="rId1"/>
  </p:sldMasterIdLst>
  <p:sldIdLst>
    <p:sldId id="257" r:id="rId2"/>
    <p:sldId id="271" r:id="rId3"/>
    <p:sldId id="272" r:id="rId4"/>
    <p:sldId id="273" r:id="rId5"/>
    <p:sldId id="274" r:id="rId6"/>
    <p:sldId id="275" r:id="rId7"/>
    <p:sldId id="276" r:id="rId8"/>
    <p:sldId id="277" r:id="rId9"/>
    <p:sldId id="278" r:id="rId10"/>
    <p:sldId id="279" r:id="rId11"/>
    <p:sldId id="280" r:id="rId12"/>
    <p:sldId id="285" r:id="rId13"/>
    <p:sldId id="281" r:id="rId14"/>
    <p:sldId id="282" r:id="rId15"/>
    <p:sldId id="283" r:id="rId16"/>
    <p:sldId id="284" r:id="rId17"/>
    <p:sldId id="309" r:id="rId18"/>
    <p:sldId id="259" r:id="rId19"/>
    <p:sldId id="260" r:id="rId20"/>
    <p:sldId id="261" r:id="rId21"/>
    <p:sldId id="262" r:id="rId22"/>
    <p:sldId id="263" r:id="rId23"/>
    <p:sldId id="264" r:id="rId24"/>
    <p:sldId id="265" r:id="rId25"/>
    <p:sldId id="310" r:id="rId26"/>
    <p:sldId id="311" r:id="rId27"/>
    <p:sldId id="313" r:id="rId28"/>
    <p:sldId id="314" r:id="rId29"/>
    <p:sldId id="312" r:id="rId30"/>
    <p:sldId id="287" r:id="rId31"/>
    <p:sldId id="289" r:id="rId32"/>
    <p:sldId id="288" r:id="rId33"/>
    <p:sldId id="290" r:id="rId34"/>
    <p:sldId id="291" r:id="rId35"/>
    <p:sldId id="299" r:id="rId36"/>
    <p:sldId id="300" r:id="rId37"/>
    <p:sldId id="301" r:id="rId38"/>
    <p:sldId id="302" r:id="rId39"/>
    <p:sldId id="303" r:id="rId40"/>
    <p:sldId id="304" r:id="rId41"/>
    <p:sldId id="305" r:id="rId42"/>
    <p:sldId id="306" r:id="rId43"/>
    <p:sldId id="307" r:id="rId44"/>
    <p:sldId id="292" r:id="rId45"/>
    <p:sldId id="293" r:id="rId46"/>
    <p:sldId id="295" r:id="rId47"/>
    <p:sldId id="296" r:id="rId48"/>
    <p:sldId id="298" r:id="rId49"/>
    <p:sldId id="294" r:id="rId50"/>
    <p:sldId id="308" r:id="rId5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C4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03"/>
    <p:restoredTop sz="94580"/>
  </p:normalViewPr>
  <p:slideViewPr>
    <p:cSldViewPr snapToGrid="0" snapToObjects="1">
      <p:cViewPr>
        <p:scale>
          <a:sx n="81" d="100"/>
          <a:sy n="81" d="100"/>
        </p:scale>
        <p:origin x="-3168" y="-1672"/>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printerSettings" Target="printerSettings/printerSettings1.bin"/><Relationship Id="rId53" Type="http://schemas.openxmlformats.org/officeDocument/2006/relationships/presProps" Target="presProps.xml"/><Relationship Id="rId54" Type="http://schemas.openxmlformats.org/officeDocument/2006/relationships/viewProps" Target="viewProps.xml"/><Relationship Id="rId55" Type="http://schemas.openxmlformats.org/officeDocument/2006/relationships/theme" Target="theme/theme1.xml"/><Relationship Id="rId56"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it-IT" smtClean="0"/>
              <a:t>Fare clic per modificare stile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smtClean="0"/>
              <a:t>08/06/17</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028271461"/>
      </p:ext>
    </p:extLst>
  </p:cSld>
  <p:clrMapOvr>
    <a:masterClrMapping/>
  </p:clrMapOvr>
  <p:extLst>
    <p:ext uri="{DCECCB84-F9BA-43D5-87BE-67443E8EF086}">
      <p15:sldGuideLst xmlns:p15="http://schemas.microsoft.com/office/powerpoint/2012/main" xmlns=""/>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it-IT" smtClean="0"/>
              <a:t>Fare clic per modificare stile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Trascinare l'immagine su un segnaposto o fare clic sull'icona per aggiungerla</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98624D31-43A5-475A-80CF-332C9F6DCF35}" type="datetimeFigureOut">
              <a:rPr lang="en-US" smtClean="0"/>
              <a:t>08/06/17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11298559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it-IT" smtClean="0"/>
              <a:t>Fare clic per modificare stile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fld id="{98624D31-43A5-475A-80CF-332C9F6DCF35}" type="datetimeFigureOut">
              <a:rPr lang="en-US" smtClean="0"/>
              <a:t>08/06/17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36627937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it-IT" smtClean="0"/>
              <a:t>Fare clic per modificare stile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gli stili del testo dello schema</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fld id="{98624D31-43A5-475A-80CF-332C9F6DCF35}" type="datetimeFigureOut">
              <a:rPr lang="en-US" smtClean="0"/>
              <a:t>08/06/17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4801447"/>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it-IT" smtClean="0"/>
              <a:t>Fare clic per modificare stile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fld id="{98624D31-43A5-475A-80CF-332C9F6DCF35}" type="datetimeFigureOut">
              <a:rPr lang="en-US" smtClean="0"/>
              <a:t>08/06/17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807300324"/>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it-IT" smtClean="0"/>
              <a:t>Fare clic per modificare stile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it-IT" smtClean="0"/>
              <a:t>Fare clic per modificare gli stili del testo dello schema</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fld id="{98624D31-43A5-475A-80CF-332C9F6DCF35}" type="datetimeFigureOut">
              <a:rPr lang="en-US" smtClean="0"/>
              <a:t>08/06/17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287842300"/>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it-IT" smtClean="0"/>
              <a:t>Fare clic per modificare stile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it-IT" smtClean="0"/>
              <a:t>Fare clic per modificare gli stili del testo dello schema</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fld id="{98624D31-43A5-475A-80CF-332C9F6DCF35}" type="datetimeFigureOut">
              <a:rPr lang="en-US" smtClean="0"/>
              <a:t>08/06/17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277857987"/>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it-IT" smtClean="0"/>
              <a:t>Fare clic per modificare stile</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smtClean="0"/>
              <a:t>08/06/17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3297389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it-IT" smtClean="0"/>
              <a:t>Fare clic per modificare stile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smtClean="0"/>
              <a:t>08/06/17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59898988"/>
      </p:ext>
    </p:extLst>
  </p:cSld>
  <p:clrMapOvr>
    <a:masterClrMapping/>
  </p:clrMapOvr>
  <p:extLst>
    <p:ext uri="{DCECCB84-F9BA-43D5-87BE-67443E8EF086}">
      <p15:sldGuideLst xmlns:p15="http://schemas.microsoft.com/office/powerpoint/2012/main" xmlns=""/>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dirty="0"/>
          </a:p>
        </p:txBody>
      </p:sp>
      <p:sp>
        <p:nvSpPr>
          <p:cNvPr id="3" name="Content Placeholder 2"/>
          <p:cNvSpPr>
            <a:spLocks noGrp="1"/>
          </p:cNvSpPr>
          <p:nvPr>
            <p:ph idx="1"/>
          </p:nvPr>
        </p:nvSpPr>
        <p:spPr/>
        <p:txBody>
          <a:bodyPr anchor="ct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smtClean="0"/>
              <a:t>08/06/17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6113E31D-E2AB-40D1-8B51-AFA5AFEF393A}" type="slidenum">
              <a:rPr lang="en-US" smtClean="0"/>
              <a:t>‹n.›</a:t>
            </a:fld>
            <a:endParaRPr lang="en-US" dirty="0"/>
          </a:p>
        </p:txBody>
      </p:sp>
    </p:spTree>
    <p:extLst>
      <p:ext uri="{BB962C8B-B14F-4D97-AF65-F5344CB8AC3E}">
        <p14:creationId xmlns:p14="http://schemas.microsoft.com/office/powerpoint/2010/main" val="303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it-IT" smtClean="0"/>
              <a:t>Fare clic per modificare stile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fld id="{20EBB0C4-6273-4C6E-B9BD-2EDC30F1CD52}" type="datetimeFigureOut">
              <a:rPr lang="en-US" smtClean="0"/>
              <a:t>08/06/17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575927162"/>
      </p:ext>
    </p:extLst>
  </p:cSld>
  <p:clrMapOvr>
    <a:masterClrMapping/>
  </p:clrMapOvr>
  <p:extLst>
    <p:ext uri="{DCECCB84-F9BA-43D5-87BE-67443E8EF086}">
      <p15:sldGuideLst xmlns:p15="http://schemas.microsoft.com/office/powerpoint/2012/main" xmlns=""/>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it-IT" smtClean="0"/>
              <a:t>Fare clic per modificare stile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smtClean="0"/>
              <a:t>08/06/17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691993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stile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smtClean="0"/>
              <a:t>08/06/17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352653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smtClean="0"/>
              <a:t>08/06/17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145152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94136C-8742-45B2-AF27-D93DF72833A9}" type="datetimeFigureOut">
              <a:rPr lang="en-US" smtClean="0"/>
              <a:t>08/06/17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617156196"/>
      </p:ext>
    </p:extLst>
  </p:cSld>
  <p:clrMapOvr>
    <a:masterClrMapping/>
  </p:clrMapOvr>
  <p:extLst>
    <p:ext uri="{DCECCB84-F9BA-43D5-87BE-67443E8EF086}">
      <p15:sldGuideLst xmlns:p15="http://schemas.microsoft.com/office/powerpoint/2012/main" xmlns=""/>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it-IT" smtClean="0"/>
              <a:t>Fare clic per modificare stile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32ABBEA6-7C60-4B02-AE87-00D78D8422AF}" type="datetimeFigureOut">
              <a:rPr lang="en-US" smtClean="0"/>
              <a:t>08/06/17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991149740"/>
      </p:ext>
    </p:extLst>
  </p:cSld>
  <p:clrMapOvr>
    <a:masterClrMapping/>
  </p:clrMapOvr>
  <p:extLst>
    <p:ext uri="{DCECCB84-F9BA-43D5-87BE-67443E8EF086}">
      <p15:sldGuideLst xmlns:p15="http://schemas.microsoft.com/office/powerpoint/2012/main" xmlns=""/>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it-IT" smtClean="0"/>
              <a:t>Fare clic per modificare stile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Trascinare l'immagine su un segnaposto o fare clic sull'icona per aggiungerla</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C9CAD897-D46E-4AD2-BD9B-49DD3E640873}" type="datetimeFigureOut">
              <a:rPr lang="en-US" smtClean="0"/>
              <a:t>08/06/17</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2303040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it-IT" smtClean="0"/>
              <a:t>Fare clic per modificare stile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8624D31-43A5-475A-80CF-332C9F6DCF35}" type="datetimeFigureOut">
              <a:rPr lang="en-US" smtClean="0"/>
              <a:t>08/06/17</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089642490"/>
      </p:ext>
    </p:extLst>
  </p:cSld>
  <p:clrMap bg1="lt1" tx1="dk1" bg2="lt2" tx2="dk2" accent1="accent1" accent2="accent2" accent3="accent3" accent4="accent4" accent5="accent5" accent6="accent6" hlink="hlink" folHlink="folHlink"/>
  <p:sldLayoutIdLst>
    <p:sldLayoutId id="2147483842" r:id="rId1"/>
    <p:sldLayoutId id="2147483843" r:id="rId2"/>
    <p:sldLayoutId id="2147483844" r:id="rId3"/>
    <p:sldLayoutId id="2147483845" r:id="rId4"/>
    <p:sldLayoutId id="2147483846" r:id="rId5"/>
    <p:sldLayoutId id="2147483847" r:id="rId6"/>
    <p:sldLayoutId id="2147483848" r:id="rId7"/>
    <p:sldLayoutId id="2147483849" r:id="rId8"/>
    <p:sldLayoutId id="2147483850" r:id="rId9"/>
    <p:sldLayoutId id="2147483851" r:id="rId10"/>
    <p:sldLayoutId id="2147483852" r:id="rId11"/>
    <p:sldLayoutId id="2147483853" r:id="rId12"/>
    <p:sldLayoutId id="2147483854" r:id="rId13"/>
    <p:sldLayoutId id="2147483855" r:id="rId14"/>
    <p:sldLayoutId id="2147483856" r:id="rId15"/>
    <p:sldLayoutId id="2147483857" r:id="rId16"/>
    <p:sldLayoutId id="2147483858" r:id="rId17"/>
  </p:sldLayoutIdLst>
  <p:hf sldNum="0"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image" Target="../media/image2.tif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hyperlink" Target="http://www.bosettiegatti.eu/info/norme/statali/2016_0097.htm%2319"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hyperlink" Target="https://performance.gov.it/faq)"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84312" y="1846520"/>
            <a:ext cx="10018711" cy="3048000"/>
          </a:xfrm>
        </p:spPr>
        <p:txBody>
          <a:bodyPr/>
          <a:lstStyle/>
          <a:p>
            <a:r>
              <a:rPr lang="it-IT" b="1" dirty="0" smtClean="0">
                <a:solidFill>
                  <a:schemeClr val="accent1">
                    <a:lumMod val="50000"/>
                  </a:schemeClr>
                </a:solidFill>
              </a:rPr>
              <a:t>Metodologie di intervento nei regolamenti della Pubblica Amministrazione</a:t>
            </a:r>
            <a:endParaRPr lang="it-IT" b="1" dirty="0">
              <a:solidFill>
                <a:schemeClr val="accent1">
                  <a:lumMod val="50000"/>
                </a:schemeClr>
              </a:solidFill>
            </a:endParaRPr>
          </a:p>
        </p:txBody>
      </p:sp>
      <p:sp>
        <p:nvSpPr>
          <p:cNvPr id="9" name="Segnaposto testo 8"/>
          <p:cNvSpPr>
            <a:spLocks noGrp="1"/>
          </p:cNvSpPr>
          <p:nvPr>
            <p:ph type="body" idx="1"/>
          </p:nvPr>
        </p:nvSpPr>
        <p:spPr/>
        <p:txBody>
          <a:bodyPr>
            <a:normAutofit/>
          </a:bodyPr>
          <a:lstStyle/>
          <a:p>
            <a:r>
              <a:rPr lang="it-IT" sz="2400" b="1" dirty="0" smtClean="0">
                <a:solidFill>
                  <a:srgbClr val="3C4966"/>
                </a:solidFill>
              </a:rPr>
              <a:t>Roma, </a:t>
            </a:r>
            <a:r>
              <a:rPr lang="it-IT" sz="2400" b="1" dirty="0">
                <a:solidFill>
                  <a:srgbClr val="3C4966"/>
                </a:solidFill>
              </a:rPr>
              <a:t>8</a:t>
            </a:r>
            <a:r>
              <a:rPr lang="it-IT" sz="2400" b="1" dirty="0" smtClean="0">
                <a:solidFill>
                  <a:srgbClr val="3C4966"/>
                </a:solidFill>
              </a:rPr>
              <a:t> giugno 2017</a:t>
            </a:r>
          </a:p>
          <a:p>
            <a:r>
              <a:rPr lang="it-IT" sz="2800" b="1" dirty="0" smtClean="0">
                <a:solidFill>
                  <a:srgbClr val="3C4966"/>
                </a:solidFill>
              </a:rPr>
              <a:t>Avv. Lisa Amoriello</a:t>
            </a:r>
            <a:endParaRPr lang="it-IT" sz="2800" b="1" dirty="0">
              <a:solidFill>
                <a:srgbClr val="3C4966"/>
              </a:solidFill>
            </a:endParaRPr>
          </a:p>
        </p:txBody>
      </p:sp>
      <p:pic>
        <p:nvPicPr>
          <p:cNvPr id="3" name="Immagine 2"/>
          <p:cNvPicPr>
            <a:picLocks noChangeAspect="1"/>
          </p:cNvPicPr>
          <p:nvPr/>
        </p:nvPicPr>
        <p:blipFill>
          <a:blip r:embed="rId2"/>
          <a:stretch>
            <a:fillRect/>
          </a:stretch>
        </p:blipFill>
        <p:spPr>
          <a:xfrm>
            <a:off x="0" y="0"/>
            <a:ext cx="5429250" cy="1846520"/>
          </a:xfrm>
          <a:prstGeom prst="rect">
            <a:avLst/>
          </a:prstGeom>
          <a:solidFill>
            <a:schemeClr val="accent1">
              <a:lumMod val="75000"/>
            </a:schemeClr>
          </a:solidFill>
        </p:spPr>
      </p:pic>
    </p:spTree>
    <p:extLst>
      <p:ext uri="{BB962C8B-B14F-4D97-AF65-F5344CB8AC3E}">
        <p14:creationId xmlns:p14="http://schemas.microsoft.com/office/powerpoint/2010/main" val="110094506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olo 10"/>
          <p:cNvSpPr>
            <a:spLocks noGrp="1"/>
          </p:cNvSpPr>
          <p:nvPr>
            <p:ph type="title"/>
          </p:nvPr>
        </p:nvSpPr>
        <p:spPr>
          <a:xfrm>
            <a:off x="1484312" y="457200"/>
            <a:ext cx="9562917" cy="5580993"/>
          </a:xfrm>
        </p:spPr>
        <p:txBody>
          <a:bodyPr>
            <a:normAutofit fontScale="90000"/>
          </a:bodyPr>
          <a:lstStyle/>
          <a:p>
            <a:pPr algn="l"/>
            <a:r>
              <a:rPr lang="it-IT" sz="2800" b="1" dirty="0" smtClean="0">
                <a:solidFill>
                  <a:srgbClr val="3C4966"/>
                </a:solidFill>
              </a:rPr>
              <a:t/>
            </a:r>
            <a:br>
              <a:rPr lang="it-IT" sz="2800" b="1" dirty="0" smtClean="0">
                <a:solidFill>
                  <a:srgbClr val="3C4966"/>
                </a:solidFill>
              </a:rPr>
            </a:br>
            <a:r>
              <a:rPr lang="it-IT" sz="2800" dirty="0">
                <a:solidFill>
                  <a:srgbClr val="3C4966"/>
                </a:solidFill>
              </a:rPr>
              <a:t/>
            </a:r>
            <a:br>
              <a:rPr lang="it-IT" sz="2800" dirty="0">
                <a:solidFill>
                  <a:srgbClr val="3C4966"/>
                </a:solidFill>
              </a:rPr>
            </a:br>
            <a:r>
              <a:rPr lang="it-IT" sz="2800" dirty="0" smtClean="0">
                <a:solidFill>
                  <a:srgbClr val="3C4966"/>
                </a:solidFill>
              </a:rPr>
              <a:t/>
            </a:r>
            <a:br>
              <a:rPr lang="it-IT" sz="2800" dirty="0" smtClean="0">
                <a:solidFill>
                  <a:srgbClr val="3C4966"/>
                </a:solidFill>
              </a:rPr>
            </a:br>
            <a:r>
              <a:rPr lang="it-IT" sz="2800" dirty="0">
                <a:solidFill>
                  <a:srgbClr val="3C4966"/>
                </a:solidFill>
              </a:rPr>
              <a:t/>
            </a:r>
            <a:br>
              <a:rPr lang="it-IT" sz="2800" dirty="0">
                <a:solidFill>
                  <a:srgbClr val="3C4966"/>
                </a:solidFill>
              </a:rPr>
            </a:br>
            <a:r>
              <a:rPr lang="it-IT" sz="2800" dirty="0" smtClean="0">
                <a:solidFill>
                  <a:srgbClr val="3C4966"/>
                </a:solidFill>
              </a:rPr>
              <a:t/>
            </a:r>
            <a:br>
              <a:rPr lang="it-IT" sz="2800" dirty="0" smtClean="0">
                <a:solidFill>
                  <a:srgbClr val="3C4966"/>
                </a:solidFill>
              </a:rPr>
            </a:br>
            <a:r>
              <a:rPr lang="it-IT" sz="2800" dirty="0">
                <a:solidFill>
                  <a:srgbClr val="3C4966"/>
                </a:solidFill>
              </a:rPr>
              <a:t/>
            </a:r>
            <a:br>
              <a:rPr lang="it-IT" sz="2800" dirty="0">
                <a:solidFill>
                  <a:srgbClr val="3C4966"/>
                </a:solidFill>
              </a:rPr>
            </a:br>
            <a:r>
              <a:rPr lang="it-IT" sz="2800" dirty="0" smtClean="0">
                <a:solidFill>
                  <a:srgbClr val="3C4966"/>
                </a:solidFill>
              </a:rPr>
              <a:t/>
            </a:r>
            <a:br>
              <a:rPr lang="it-IT" sz="2800" dirty="0" smtClean="0">
                <a:solidFill>
                  <a:srgbClr val="3C4966"/>
                </a:solidFill>
              </a:rPr>
            </a:br>
            <a:r>
              <a:rPr lang="it-IT" sz="2800" b="1" dirty="0" smtClean="0">
                <a:solidFill>
                  <a:srgbClr val="3C4966"/>
                </a:solidFill>
              </a:rPr>
              <a:t>3</a:t>
            </a:r>
            <a:r>
              <a:rPr lang="it-IT" sz="2800" b="1" dirty="0">
                <a:solidFill>
                  <a:srgbClr val="3C4966"/>
                </a:solidFill>
              </a:rPr>
              <a:t>. Il Comitato Unico di Garanzia </a:t>
            </a:r>
            <a:r>
              <a:rPr lang="mr-IN" sz="2800" b="1" dirty="0" smtClean="0">
                <a:solidFill>
                  <a:srgbClr val="3C4966"/>
                </a:solidFill>
              </a:rPr>
              <a:t>–</a:t>
            </a:r>
            <a:r>
              <a:rPr lang="it-IT" sz="2800" b="1" dirty="0" smtClean="0">
                <a:solidFill>
                  <a:srgbClr val="3C4966"/>
                </a:solidFill>
              </a:rPr>
              <a:t> I compiti “consultivi”</a:t>
            </a:r>
            <a:r>
              <a:rPr lang="it-IT" sz="2800" dirty="0">
                <a:solidFill>
                  <a:srgbClr val="3C4966"/>
                </a:solidFill>
              </a:rPr>
              <a:t/>
            </a:r>
            <a:br>
              <a:rPr lang="it-IT" sz="2800" dirty="0">
                <a:solidFill>
                  <a:srgbClr val="3C4966"/>
                </a:solidFill>
              </a:rPr>
            </a:br>
            <a:r>
              <a:rPr lang="it-IT" sz="2800" dirty="0" smtClean="0">
                <a:solidFill>
                  <a:srgbClr val="3C4966"/>
                </a:solidFill>
              </a:rPr>
              <a:t/>
            </a:r>
            <a:br>
              <a:rPr lang="it-IT" sz="2800" dirty="0" smtClean="0">
                <a:solidFill>
                  <a:srgbClr val="3C4966"/>
                </a:solidFill>
              </a:rPr>
            </a:br>
            <a:r>
              <a:rPr lang="it-IT" sz="2800" dirty="0" smtClean="0">
                <a:solidFill>
                  <a:srgbClr val="3C4966"/>
                </a:solidFill>
              </a:rPr>
              <a:t> Pareri </a:t>
            </a:r>
            <a:r>
              <a:rPr lang="it-IT" sz="2800" dirty="0">
                <a:solidFill>
                  <a:srgbClr val="3C4966"/>
                </a:solidFill>
              </a:rPr>
              <a:t>su: </a:t>
            </a:r>
            <a:br>
              <a:rPr lang="it-IT" sz="2800" dirty="0">
                <a:solidFill>
                  <a:srgbClr val="3C4966"/>
                </a:solidFill>
              </a:rPr>
            </a:br>
            <a:r>
              <a:rPr lang="it-IT" sz="2800" dirty="0">
                <a:solidFill>
                  <a:srgbClr val="3C4966"/>
                </a:solidFill>
              </a:rPr>
              <a:t>-  progetti di riorganizzazione dell'amministrazione di appartenenza; </a:t>
            </a:r>
            <a:br>
              <a:rPr lang="it-IT" sz="2800" dirty="0">
                <a:solidFill>
                  <a:srgbClr val="3C4966"/>
                </a:solidFill>
              </a:rPr>
            </a:br>
            <a:r>
              <a:rPr lang="it-IT" sz="2800" dirty="0">
                <a:solidFill>
                  <a:srgbClr val="3C4966"/>
                </a:solidFill>
              </a:rPr>
              <a:t>-  piani di formazione del personale; </a:t>
            </a:r>
            <a:br>
              <a:rPr lang="it-IT" sz="2800" dirty="0">
                <a:solidFill>
                  <a:srgbClr val="3C4966"/>
                </a:solidFill>
              </a:rPr>
            </a:br>
            <a:r>
              <a:rPr lang="it-IT" sz="2800" dirty="0">
                <a:solidFill>
                  <a:srgbClr val="3C4966"/>
                </a:solidFill>
              </a:rPr>
              <a:t>-  orari di lavoro, forme di </a:t>
            </a:r>
            <a:r>
              <a:rPr lang="it-IT" sz="2800" dirty="0" err="1">
                <a:solidFill>
                  <a:srgbClr val="3C4966"/>
                </a:solidFill>
              </a:rPr>
              <a:t>flessibilita</a:t>
            </a:r>
            <a:r>
              <a:rPr lang="it-IT" sz="2800" dirty="0">
                <a:solidFill>
                  <a:srgbClr val="3C4966"/>
                </a:solidFill>
              </a:rPr>
              <a:t>̀ lavorativa e interventi di conciliazione; </a:t>
            </a:r>
            <a:br>
              <a:rPr lang="it-IT" sz="2800" dirty="0">
                <a:solidFill>
                  <a:srgbClr val="3C4966"/>
                </a:solidFill>
              </a:rPr>
            </a:br>
            <a:r>
              <a:rPr lang="it-IT" sz="2800" dirty="0">
                <a:solidFill>
                  <a:srgbClr val="3C4966"/>
                </a:solidFill>
              </a:rPr>
              <a:t>-  criteri di valutazione del personale, </a:t>
            </a:r>
            <a:br>
              <a:rPr lang="it-IT" sz="2800" dirty="0">
                <a:solidFill>
                  <a:srgbClr val="3C4966"/>
                </a:solidFill>
              </a:rPr>
            </a:br>
            <a:r>
              <a:rPr lang="it-IT" sz="2800" dirty="0">
                <a:solidFill>
                  <a:srgbClr val="3C4966"/>
                </a:solidFill>
              </a:rPr>
              <a:t>-  contrattazione integrativa sui temi che rientrano nelle proprie competenze. </a:t>
            </a:r>
            <a:br>
              <a:rPr lang="it-IT" sz="2800" dirty="0">
                <a:solidFill>
                  <a:srgbClr val="3C4966"/>
                </a:solidFill>
              </a:rPr>
            </a:br>
            <a:r>
              <a:rPr lang="it-IT" sz="2800" dirty="0">
                <a:solidFill>
                  <a:srgbClr val="3C4966"/>
                </a:solidFill>
              </a:rPr>
              <a:t/>
            </a:r>
            <a:br>
              <a:rPr lang="it-IT" sz="2800" dirty="0">
                <a:solidFill>
                  <a:srgbClr val="3C4966"/>
                </a:solidFill>
              </a:rPr>
            </a:br>
            <a:r>
              <a:rPr lang="it-IT" sz="2800" dirty="0">
                <a:solidFill>
                  <a:srgbClr val="3C4966"/>
                </a:solidFill>
              </a:rPr>
              <a:t/>
            </a:r>
            <a:br>
              <a:rPr lang="it-IT" sz="2800" dirty="0">
                <a:solidFill>
                  <a:srgbClr val="3C4966"/>
                </a:solidFill>
              </a:rPr>
            </a:br>
            <a:r>
              <a:rPr lang="it-IT" sz="2800" dirty="0" smtClean="0">
                <a:solidFill>
                  <a:srgbClr val="3C4966"/>
                </a:solidFill>
              </a:rPr>
              <a:t/>
            </a:r>
            <a:br>
              <a:rPr lang="it-IT" sz="2800" dirty="0" smtClean="0">
                <a:solidFill>
                  <a:srgbClr val="3C4966"/>
                </a:solidFill>
              </a:rPr>
            </a:br>
            <a:r>
              <a:rPr lang="it-IT" sz="2800" dirty="0" smtClean="0">
                <a:solidFill>
                  <a:srgbClr val="3C4966"/>
                </a:solidFill>
              </a:rPr>
              <a:t/>
            </a:r>
            <a:br>
              <a:rPr lang="it-IT" sz="2800" dirty="0" smtClean="0">
                <a:solidFill>
                  <a:srgbClr val="3C4966"/>
                </a:solidFill>
              </a:rPr>
            </a:br>
            <a:r>
              <a:rPr lang="it-IT" sz="2800" dirty="0" smtClean="0">
                <a:solidFill>
                  <a:srgbClr val="3C4966"/>
                </a:solidFill>
              </a:rPr>
              <a:t/>
            </a:r>
            <a:br>
              <a:rPr lang="it-IT" sz="2800" dirty="0" smtClean="0">
                <a:solidFill>
                  <a:srgbClr val="3C4966"/>
                </a:solidFill>
              </a:rPr>
            </a:br>
            <a:r>
              <a:rPr lang="it-IT" sz="2800" dirty="0">
                <a:solidFill>
                  <a:srgbClr val="3C4966"/>
                </a:solidFill>
              </a:rPr>
              <a:t/>
            </a:r>
            <a:br>
              <a:rPr lang="it-IT" sz="2800" dirty="0">
                <a:solidFill>
                  <a:srgbClr val="3C4966"/>
                </a:solidFill>
              </a:rPr>
            </a:br>
            <a:r>
              <a:rPr lang="it-IT" sz="2800" dirty="0">
                <a:solidFill>
                  <a:srgbClr val="3C4966"/>
                </a:solidFill>
              </a:rPr>
              <a:t/>
            </a:r>
            <a:br>
              <a:rPr lang="it-IT" sz="2800" dirty="0">
                <a:solidFill>
                  <a:srgbClr val="3C4966"/>
                </a:solidFill>
              </a:rPr>
            </a:br>
            <a:r>
              <a:rPr lang="it-IT" sz="2800" dirty="0">
                <a:solidFill>
                  <a:srgbClr val="3C4966"/>
                </a:solidFill>
              </a:rPr>
              <a:t/>
            </a:r>
            <a:br>
              <a:rPr lang="it-IT" sz="2800" dirty="0">
                <a:solidFill>
                  <a:srgbClr val="3C4966"/>
                </a:solidFill>
              </a:rPr>
            </a:br>
            <a:endParaRPr lang="it-IT" sz="2700" b="1" dirty="0" smtClean="0">
              <a:solidFill>
                <a:srgbClr val="3C4966"/>
              </a:solidFill>
              <a:latin typeface="+mn-lt"/>
              <a:ea typeface="+mn-ea"/>
              <a:cs typeface="+mn-cs"/>
            </a:endParaRPr>
          </a:p>
        </p:txBody>
      </p:sp>
    </p:spTree>
    <p:extLst>
      <p:ext uri="{BB962C8B-B14F-4D97-AF65-F5344CB8AC3E}">
        <p14:creationId xmlns:p14="http://schemas.microsoft.com/office/powerpoint/2010/main" val="37441040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olo 10"/>
          <p:cNvSpPr>
            <a:spLocks noGrp="1"/>
          </p:cNvSpPr>
          <p:nvPr>
            <p:ph type="title"/>
          </p:nvPr>
        </p:nvSpPr>
        <p:spPr>
          <a:xfrm>
            <a:off x="1484312" y="457200"/>
            <a:ext cx="9562917" cy="5580993"/>
          </a:xfrm>
        </p:spPr>
        <p:txBody>
          <a:bodyPr>
            <a:normAutofit fontScale="90000"/>
          </a:bodyPr>
          <a:lstStyle/>
          <a:p>
            <a:pPr algn="l"/>
            <a:r>
              <a:rPr lang="it-IT" sz="2800" b="1" dirty="0" smtClean="0">
                <a:solidFill>
                  <a:srgbClr val="3C4966"/>
                </a:solidFill>
              </a:rPr>
              <a:t/>
            </a:r>
            <a:br>
              <a:rPr lang="it-IT" sz="2800" b="1" dirty="0" smtClean="0">
                <a:solidFill>
                  <a:srgbClr val="3C4966"/>
                </a:solidFill>
              </a:rPr>
            </a:br>
            <a:r>
              <a:rPr lang="it-IT" sz="2800" dirty="0">
                <a:solidFill>
                  <a:srgbClr val="3C4966"/>
                </a:solidFill>
              </a:rPr>
              <a:t/>
            </a:r>
            <a:br>
              <a:rPr lang="it-IT" sz="2800" dirty="0">
                <a:solidFill>
                  <a:srgbClr val="3C4966"/>
                </a:solidFill>
              </a:rPr>
            </a:br>
            <a:r>
              <a:rPr lang="it-IT" sz="2800" dirty="0" smtClean="0">
                <a:solidFill>
                  <a:srgbClr val="3C4966"/>
                </a:solidFill>
              </a:rPr>
              <a:t/>
            </a:r>
            <a:br>
              <a:rPr lang="it-IT" sz="2800" dirty="0" smtClean="0">
                <a:solidFill>
                  <a:srgbClr val="3C4966"/>
                </a:solidFill>
              </a:rPr>
            </a:br>
            <a:r>
              <a:rPr lang="it-IT" sz="2800" dirty="0">
                <a:solidFill>
                  <a:srgbClr val="3C4966"/>
                </a:solidFill>
              </a:rPr>
              <a:t/>
            </a:r>
            <a:br>
              <a:rPr lang="it-IT" sz="2800" dirty="0">
                <a:solidFill>
                  <a:srgbClr val="3C4966"/>
                </a:solidFill>
              </a:rPr>
            </a:br>
            <a:r>
              <a:rPr lang="it-IT" sz="2800" dirty="0" smtClean="0">
                <a:solidFill>
                  <a:srgbClr val="3C4966"/>
                </a:solidFill>
              </a:rPr>
              <a:t/>
            </a:r>
            <a:br>
              <a:rPr lang="it-IT" sz="2800" dirty="0" smtClean="0">
                <a:solidFill>
                  <a:srgbClr val="3C4966"/>
                </a:solidFill>
              </a:rPr>
            </a:br>
            <a:r>
              <a:rPr lang="it-IT" sz="2800" dirty="0">
                <a:solidFill>
                  <a:srgbClr val="3C4966"/>
                </a:solidFill>
              </a:rPr>
              <a:t/>
            </a:r>
            <a:br>
              <a:rPr lang="it-IT" sz="2800" dirty="0">
                <a:solidFill>
                  <a:srgbClr val="3C4966"/>
                </a:solidFill>
              </a:rPr>
            </a:br>
            <a:r>
              <a:rPr lang="it-IT" sz="2800" dirty="0" smtClean="0">
                <a:solidFill>
                  <a:srgbClr val="3C4966"/>
                </a:solidFill>
              </a:rPr>
              <a:t/>
            </a:r>
            <a:br>
              <a:rPr lang="it-IT" sz="2800" dirty="0" smtClean="0">
                <a:solidFill>
                  <a:srgbClr val="3C4966"/>
                </a:solidFill>
              </a:rPr>
            </a:br>
            <a:r>
              <a:rPr lang="it-IT" sz="2800" dirty="0" smtClean="0">
                <a:solidFill>
                  <a:srgbClr val="3C4966"/>
                </a:solidFill>
              </a:rPr>
              <a:t>  </a:t>
            </a:r>
            <a:br>
              <a:rPr lang="it-IT" sz="2800" dirty="0" smtClean="0">
                <a:solidFill>
                  <a:srgbClr val="3C4966"/>
                </a:solidFill>
              </a:rPr>
            </a:br>
            <a:r>
              <a:rPr lang="it-IT" sz="2800" dirty="0" smtClean="0">
                <a:solidFill>
                  <a:srgbClr val="3C4966"/>
                </a:solidFill>
              </a:rPr>
              <a:t/>
            </a:r>
            <a:br>
              <a:rPr lang="it-IT" sz="2800" dirty="0" smtClean="0">
                <a:solidFill>
                  <a:srgbClr val="3C4966"/>
                </a:solidFill>
              </a:rPr>
            </a:br>
            <a:r>
              <a:rPr lang="it-IT" sz="2800" b="1" dirty="0">
                <a:solidFill>
                  <a:srgbClr val="3C4966"/>
                </a:solidFill>
              </a:rPr>
              <a:t>3. Il Comitato Unico di Garanzia </a:t>
            </a:r>
            <a:r>
              <a:rPr lang="mr-IN" sz="2800" b="1" dirty="0">
                <a:solidFill>
                  <a:srgbClr val="3C4966"/>
                </a:solidFill>
              </a:rPr>
              <a:t>–</a:t>
            </a:r>
            <a:r>
              <a:rPr lang="it-IT" sz="2800" b="1" dirty="0">
                <a:solidFill>
                  <a:srgbClr val="3C4966"/>
                </a:solidFill>
              </a:rPr>
              <a:t> I compiti “di verifica</a:t>
            </a:r>
            <a:r>
              <a:rPr lang="it-IT" sz="2800" b="1" dirty="0" smtClean="0">
                <a:solidFill>
                  <a:srgbClr val="3C4966"/>
                </a:solidFill>
              </a:rPr>
              <a:t>”/1</a:t>
            </a:r>
            <a:r>
              <a:rPr lang="it-IT" sz="2800" dirty="0">
                <a:solidFill>
                  <a:srgbClr val="3C4966"/>
                </a:solidFill>
              </a:rPr>
              <a:t/>
            </a:r>
            <a:br>
              <a:rPr lang="it-IT" sz="2800" dirty="0">
                <a:solidFill>
                  <a:srgbClr val="3C4966"/>
                </a:solidFill>
              </a:rPr>
            </a:br>
            <a:r>
              <a:rPr lang="it-IT" sz="2800" dirty="0" smtClean="0">
                <a:solidFill>
                  <a:srgbClr val="3C4966"/>
                </a:solidFill>
              </a:rPr>
              <a:t/>
            </a:r>
            <a:br>
              <a:rPr lang="it-IT" sz="2800" dirty="0" smtClean="0">
                <a:solidFill>
                  <a:srgbClr val="3C4966"/>
                </a:solidFill>
              </a:rPr>
            </a:br>
            <a:r>
              <a:rPr lang="it-IT" sz="2800" dirty="0" smtClean="0">
                <a:solidFill>
                  <a:srgbClr val="3C4966"/>
                </a:solidFill>
              </a:rPr>
              <a:t>Su:</a:t>
            </a:r>
            <a:r>
              <a:rPr lang="it-IT" sz="2800" dirty="0">
                <a:solidFill>
                  <a:srgbClr val="3C4966"/>
                </a:solidFill>
              </a:rPr>
              <a:t/>
            </a:r>
            <a:br>
              <a:rPr lang="it-IT" sz="2800" dirty="0">
                <a:solidFill>
                  <a:srgbClr val="3C4966"/>
                </a:solidFill>
              </a:rPr>
            </a:br>
            <a:r>
              <a:rPr lang="it-IT" sz="2800" dirty="0">
                <a:solidFill>
                  <a:srgbClr val="3C4966"/>
                </a:solidFill>
              </a:rPr>
              <a:t>- risultati delle azioni positive, dei progetti e delle buone pratiche in materia di pari </a:t>
            </a:r>
            <a:r>
              <a:rPr lang="it-IT" sz="2800" dirty="0" err="1">
                <a:solidFill>
                  <a:srgbClr val="3C4966"/>
                </a:solidFill>
              </a:rPr>
              <a:t>opportunita</a:t>
            </a:r>
            <a:r>
              <a:rPr lang="it-IT" sz="2800" dirty="0">
                <a:solidFill>
                  <a:srgbClr val="3C4966"/>
                </a:solidFill>
              </a:rPr>
              <a:t>̀; </a:t>
            </a:r>
            <a:br>
              <a:rPr lang="it-IT" sz="2800" dirty="0">
                <a:solidFill>
                  <a:srgbClr val="3C4966"/>
                </a:solidFill>
              </a:rPr>
            </a:br>
            <a:r>
              <a:rPr lang="it-IT" sz="2800" dirty="0">
                <a:solidFill>
                  <a:srgbClr val="3C4966"/>
                </a:solidFill>
              </a:rPr>
              <a:t>- esiti delle azioni di promozione del benessere organizzativo e prevenzione del disagio lavorativo; </a:t>
            </a:r>
            <a:br>
              <a:rPr lang="it-IT" sz="2800" dirty="0">
                <a:solidFill>
                  <a:srgbClr val="3C4966"/>
                </a:solidFill>
              </a:rPr>
            </a:br>
            <a:r>
              <a:rPr lang="it-IT" sz="2800" dirty="0">
                <a:solidFill>
                  <a:srgbClr val="3C4966"/>
                </a:solidFill>
              </a:rPr>
              <a:t>- esiti delle azioni di contrasto alle violenze morali e psicologiche nei luoghi di lavoro - mobbing; </a:t>
            </a:r>
            <a:br>
              <a:rPr lang="it-IT" sz="2800" dirty="0">
                <a:solidFill>
                  <a:srgbClr val="3C4966"/>
                </a:solidFill>
              </a:rPr>
            </a:br>
            <a:r>
              <a:rPr lang="it-IT" sz="2800" dirty="0">
                <a:solidFill>
                  <a:srgbClr val="3C4966"/>
                </a:solidFill>
              </a:rPr>
              <a:t>- assenza di ogni forma di discriminazione, diretta e indiretta, relativa al genere, all'</a:t>
            </a:r>
            <a:r>
              <a:rPr lang="it-IT" sz="2800" dirty="0" err="1">
                <a:solidFill>
                  <a:srgbClr val="3C4966"/>
                </a:solidFill>
              </a:rPr>
              <a:t>eta</a:t>
            </a:r>
            <a:r>
              <a:rPr lang="it-IT" sz="2800" dirty="0">
                <a:solidFill>
                  <a:srgbClr val="3C4966"/>
                </a:solidFill>
              </a:rPr>
              <a:t>̀, all'orientamento sessuale, alla razza, all'origine etnica, alla disabilità, alla religione o alla lingua, nell'accesso, nel trattamento e nelle condizioni di lavoro, nella formazione professionale, promozione negli avanzamenti di carriera, nella sicurezza sul lavoro</a:t>
            </a:r>
            <a:r>
              <a:rPr lang="it-IT" sz="2800" dirty="0" smtClean="0">
                <a:solidFill>
                  <a:srgbClr val="3C4966"/>
                </a:solidFill>
              </a:rPr>
              <a:t>. </a:t>
            </a:r>
            <a:r>
              <a:rPr lang="it-IT" sz="2800" dirty="0">
                <a:solidFill>
                  <a:srgbClr val="3C4966"/>
                </a:solidFill>
              </a:rPr>
              <a:t/>
            </a:r>
            <a:br>
              <a:rPr lang="it-IT" sz="2800" dirty="0">
                <a:solidFill>
                  <a:srgbClr val="3C4966"/>
                </a:solidFill>
              </a:rPr>
            </a:br>
            <a:r>
              <a:rPr lang="it-IT" sz="2800" dirty="0">
                <a:solidFill>
                  <a:srgbClr val="3C4966"/>
                </a:solidFill>
              </a:rPr>
              <a:t/>
            </a:r>
            <a:br>
              <a:rPr lang="it-IT" sz="2800" dirty="0">
                <a:solidFill>
                  <a:srgbClr val="3C4966"/>
                </a:solidFill>
              </a:rPr>
            </a:br>
            <a:r>
              <a:rPr lang="it-IT" sz="2800" dirty="0">
                <a:solidFill>
                  <a:srgbClr val="3C4966"/>
                </a:solidFill>
              </a:rPr>
              <a:t/>
            </a:r>
            <a:br>
              <a:rPr lang="it-IT" sz="2800" dirty="0">
                <a:solidFill>
                  <a:srgbClr val="3C4966"/>
                </a:solidFill>
              </a:rPr>
            </a:br>
            <a:r>
              <a:rPr lang="it-IT" sz="2800" dirty="0" smtClean="0">
                <a:solidFill>
                  <a:srgbClr val="3C4966"/>
                </a:solidFill>
              </a:rPr>
              <a:t/>
            </a:r>
            <a:br>
              <a:rPr lang="it-IT" sz="2800" dirty="0" smtClean="0">
                <a:solidFill>
                  <a:srgbClr val="3C4966"/>
                </a:solidFill>
              </a:rPr>
            </a:br>
            <a:r>
              <a:rPr lang="it-IT" sz="2800" dirty="0" smtClean="0">
                <a:solidFill>
                  <a:srgbClr val="3C4966"/>
                </a:solidFill>
              </a:rPr>
              <a:t/>
            </a:r>
            <a:br>
              <a:rPr lang="it-IT" sz="2800" dirty="0" smtClean="0">
                <a:solidFill>
                  <a:srgbClr val="3C4966"/>
                </a:solidFill>
              </a:rPr>
            </a:br>
            <a:r>
              <a:rPr lang="it-IT" sz="2800" dirty="0" smtClean="0">
                <a:solidFill>
                  <a:srgbClr val="3C4966"/>
                </a:solidFill>
              </a:rPr>
              <a:t/>
            </a:r>
            <a:br>
              <a:rPr lang="it-IT" sz="2800" dirty="0" smtClean="0">
                <a:solidFill>
                  <a:srgbClr val="3C4966"/>
                </a:solidFill>
              </a:rPr>
            </a:br>
            <a:r>
              <a:rPr lang="it-IT" sz="2800" dirty="0">
                <a:solidFill>
                  <a:srgbClr val="3C4966"/>
                </a:solidFill>
              </a:rPr>
              <a:t/>
            </a:r>
            <a:br>
              <a:rPr lang="it-IT" sz="2800" dirty="0">
                <a:solidFill>
                  <a:srgbClr val="3C4966"/>
                </a:solidFill>
              </a:rPr>
            </a:br>
            <a:r>
              <a:rPr lang="it-IT" sz="2800" dirty="0">
                <a:solidFill>
                  <a:srgbClr val="3C4966"/>
                </a:solidFill>
              </a:rPr>
              <a:t/>
            </a:r>
            <a:br>
              <a:rPr lang="it-IT" sz="2800" dirty="0">
                <a:solidFill>
                  <a:srgbClr val="3C4966"/>
                </a:solidFill>
              </a:rPr>
            </a:br>
            <a:r>
              <a:rPr lang="it-IT" sz="2800" dirty="0">
                <a:solidFill>
                  <a:srgbClr val="3C4966"/>
                </a:solidFill>
              </a:rPr>
              <a:t/>
            </a:r>
            <a:br>
              <a:rPr lang="it-IT" sz="2800" dirty="0">
                <a:solidFill>
                  <a:srgbClr val="3C4966"/>
                </a:solidFill>
              </a:rPr>
            </a:br>
            <a:endParaRPr lang="it-IT" sz="2700" b="1" dirty="0" smtClean="0">
              <a:solidFill>
                <a:srgbClr val="3C4966"/>
              </a:solidFill>
              <a:latin typeface="+mn-lt"/>
              <a:ea typeface="+mn-ea"/>
              <a:cs typeface="+mn-cs"/>
            </a:endParaRPr>
          </a:p>
        </p:txBody>
      </p:sp>
    </p:spTree>
    <p:extLst>
      <p:ext uri="{BB962C8B-B14F-4D97-AF65-F5344CB8AC3E}">
        <p14:creationId xmlns:p14="http://schemas.microsoft.com/office/powerpoint/2010/main" val="145176890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olo 10"/>
          <p:cNvSpPr>
            <a:spLocks noGrp="1"/>
          </p:cNvSpPr>
          <p:nvPr>
            <p:ph type="title"/>
          </p:nvPr>
        </p:nvSpPr>
        <p:spPr>
          <a:xfrm>
            <a:off x="1484312" y="772510"/>
            <a:ext cx="9562917" cy="5265683"/>
          </a:xfrm>
        </p:spPr>
        <p:txBody>
          <a:bodyPr>
            <a:normAutofit fontScale="90000"/>
          </a:bodyPr>
          <a:lstStyle/>
          <a:p>
            <a:pPr algn="l"/>
            <a:r>
              <a:rPr lang="it-IT" sz="2800" b="1" dirty="0" smtClean="0">
                <a:solidFill>
                  <a:srgbClr val="3C4966"/>
                </a:solidFill>
              </a:rPr>
              <a:t/>
            </a:r>
            <a:br>
              <a:rPr lang="it-IT" sz="2800" b="1" dirty="0" smtClean="0">
                <a:solidFill>
                  <a:srgbClr val="3C4966"/>
                </a:solidFill>
              </a:rPr>
            </a:br>
            <a:r>
              <a:rPr lang="it-IT" sz="2800" dirty="0" smtClean="0">
                <a:solidFill>
                  <a:srgbClr val="3C4966"/>
                </a:solidFill>
              </a:rPr>
              <a:t/>
            </a:r>
            <a:br>
              <a:rPr lang="it-IT" sz="2800" dirty="0" smtClean="0">
                <a:solidFill>
                  <a:srgbClr val="3C4966"/>
                </a:solidFill>
              </a:rPr>
            </a:br>
            <a:r>
              <a:rPr lang="it-IT" sz="2800" dirty="0" smtClean="0">
                <a:solidFill>
                  <a:srgbClr val="3C4966"/>
                </a:solidFill>
              </a:rPr>
              <a:t/>
            </a:r>
            <a:br>
              <a:rPr lang="it-IT" sz="2800" dirty="0" smtClean="0">
                <a:solidFill>
                  <a:srgbClr val="3C4966"/>
                </a:solidFill>
              </a:rPr>
            </a:br>
            <a:r>
              <a:rPr lang="it-IT" sz="2800" dirty="0">
                <a:solidFill>
                  <a:srgbClr val="3C4966"/>
                </a:solidFill>
              </a:rPr>
              <a:t/>
            </a:r>
            <a:br>
              <a:rPr lang="it-IT" sz="2800" dirty="0">
                <a:solidFill>
                  <a:srgbClr val="3C4966"/>
                </a:solidFill>
              </a:rPr>
            </a:br>
            <a:r>
              <a:rPr lang="it-IT" sz="2800" b="1" dirty="0" smtClean="0">
                <a:solidFill>
                  <a:srgbClr val="3C4966"/>
                </a:solidFill>
              </a:rPr>
              <a:t>3</a:t>
            </a:r>
            <a:r>
              <a:rPr lang="it-IT" sz="2800" b="1" dirty="0">
                <a:solidFill>
                  <a:srgbClr val="3C4966"/>
                </a:solidFill>
              </a:rPr>
              <a:t>. Il Comitato Unico di Garanzia </a:t>
            </a:r>
            <a:r>
              <a:rPr lang="mr-IN" sz="2800" b="1" dirty="0">
                <a:solidFill>
                  <a:srgbClr val="3C4966"/>
                </a:solidFill>
              </a:rPr>
              <a:t>–</a:t>
            </a:r>
            <a:r>
              <a:rPr lang="it-IT" sz="2800" b="1" dirty="0">
                <a:solidFill>
                  <a:srgbClr val="3C4966"/>
                </a:solidFill>
              </a:rPr>
              <a:t> I compiti “di verifica</a:t>
            </a:r>
            <a:r>
              <a:rPr lang="it-IT" sz="2800" b="1" dirty="0" smtClean="0">
                <a:solidFill>
                  <a:srgbClr val="3C4966"/>
                </a:solidFill>
              </a:rPr>
              <a:t>”/2</a:t>
            </a:r>
            <a:r>
              <a:rPr lang="it-IT" sz="2800" dirty="0">
                <a:solidFill>
                  <a:srgbClr val="3C4966"/>
                </a:solidFill>
              </a:rPr>
              <a:t/>
            </a:r>
            <a:br>
              <a:rPr lang="it-IT" sz="2800" dirty="0">
                <a:solidFill>
                  <a:srgbClr val="3C4966"/>
                </a:solidFill>
              </a:rPr>
            </a:br>
            <a:r>
              <a:rPr lang="it-IT" sz="2800" dirty="0" smtClean="0">
                <a:solidFill>
                  <a:srgbClr val="3C4966"/>
                </a:solidFill>
              </a:rPr>
              <a:t/>
            </a:r>
            <a:br>
              <a:rPr lang="it-IT" sz="2800" dirty="0" smtClean="0">
                <a:solidFill>
                  <a:srgbClr val="3C4966"/>
                </a:solidFill>
              </a:rPr>
            </a:br>
            <a:r>
              <a:rPr lang="it-IT" sz="2800" b="1" dirty="0" smtClean="0">
                <a:solidFill>
                  <a:srgbClr val="3C4966"/>
                </a:solidFill>
              </a:rPr>
              <a:t>IMPORTANTE</a:t>
            </a:r>
            <a:r>
              <a:rPr lang="it-IT" sz="2800" dirty="0" smtClean="0">
                <a:solidFill>
                  <a:srgbClr val="3C4966"/>
                </a:solidFill>
              </a:rPr>
              <a:t>!!</a:t>
            </a:r>
            <a:r>
              <a:rPr lang="it-IT" sz="2800" dirty="0">
                <a:solidFill>
                  <a:srgbClr val="3C4966"/>
                </a:solidFill>
              </a:rPr>
              <a:t/>
            </a:r>
            <a:br>
              <a:rPr lang="it-IT" sz="2800" dirty="0">
                <a:solidFill>
                  <a:srgbClr val="3C4966"/>
                </a:solidFill>
              </a:rPr>
            </a:br>
            <a:r>
              <a:rPr lang="it-IT" sz="3100" dirty="0">
                <a:solidFill>
                  <a:srgbClr val="3C4966"/>
                </a:solidFill>
              </a:rPr>
              <a:t/>
            </a:r>
            <a:br>
              <a:rPr lang="it-IT" sz="3100" dirty="0">
                <a:solidFill>
                  <a:srgbClr val="3C4966"/>
                </a:solidFill>
              </a:rPr>
            </a:br>
            <a:r>
              <a:rPr lang="it-IT" sz="3100" dirty="0" smtClean="0">
                <a:solidFill>
                  <a:srgbClr val="3C4966"/>
                </a:solidFill>
              </a:rPr>
              <a:t>Le </a:t>
            </a:r>
            <a:r>
              <a:rPr lang="it-IT" sz="3100" dirty="0">
                <a:solidFill>
                  <a:srgbClr val="3C4966"/>
                </a:solidFill>
              </a:rPr>
              <a:t>amministrazioni forniscono ai CUG </a:t>
            </a:r>
            <a:r>
              <a:rPr lang="it-IT" sz="3100" dirty="0">
                <a:solidFill>
                  <a:schemeClr val="accent1"/>
                </a:solidFill>
              </a:rPr>
              <a:t>tutti i dati e le informazioni necessarie</a:t>
            </a:r>
            <a:r>
              <a:rPr lang="it-IT" sz="3100" dirty="0">
                <a:solidFill>
                  <a:srgbClr val="3C4966"/>
                </a:solidFill>
              </a:rPr>
              <a:t> a garantirne </a:t>
            </a:r>
            <a:r>
              <a:rPr lang="it-IT" sz="3100" dirty="0" smtClean="0">
                <a:solidFill>
                  <a:srgbClr val="3C4966"/>
                </a:solidFill>
              </a:rPr>
              <a:t>l'effettiva </a:t>
            </a:r>
            <a:r>
              <a:rPr lang="it-IT" sz="3100" dirty="0" err="1">
                <a:solidFill>
                  <a:srgbClr val="3C4966"/>
                </a:solidFill>
              </a:rPr>
              <a:t>operativita</a:t>
            </a:r>
            <a:r>
              <a:rPr lang="it-IT" sz="3100" dirty="0">
                <a:solidFill>
                  <a:srgbClr val="3C4966"/>
                </a:solidFill>
              </a:rPr>
              <a:t>̀. </a:t>
            </a:r>
            <a:br>
              <a:rPr lang="it-IT" sz="3100" dirty="0">
                <a:solidFill>
                  <a:srgbClr val="3C4966"/>
                </a:solidFill>
              </a:rPr>
            </a:br>
            <a:r>
              <a:rPr lang="it-IT" sz="3100" dirty="0">
                <a:solidFill>
                  <a:srgbClr val="3C4966"/>
                </a:solidFill>
              </a:rPr>
              <a:t/>
            </a:r>
            <a:br>
              <a:rPr lang="it-IT" sz="3100" dirty="0">
                <a:solidFill>
                  <a:srgbClr val="3C4966"/>
                </a:solidFill>
              </a:rPr>
            </a:br>
            <a:r>
              <a:rPr lang="it-IT" sz="2800" dirty="0">
                <a:solidFill>
                  <a:srgbClr val="3C4966"/>
                </a:solidFill>
              </a:rPr>
              <a:t/>
            </a:r>
            <a:br>
              <a:rPr lang="it-IT" sz="2800" dirty="0">
                <a:solidFill>
                  <a:srgbClr val="3C4966"/>
                </a:solidFill>
              </a:rPr>
            </a:br>
            <a:r>
              <a:rPr lang="it-IT" sz="2800" dirty="0">
                <a:solidFill>
                  <a:srgbClr val="3C4966"/>
                </a:solidFill>
              </a:rPr>
              <a:t/>
            </a:r>
            <a:br>
              <a:rPr lang="it-IT" sz="2800" dirty="0">
                <a:solidFill>
                  <a:srgbClr val="3C4966"/>
                </a:solidFill>
              </a:rPr>
            </a:br>
            <a:r>
              <a:rPr lang="it-IT" sz="2800" dirty="0" smtClean="0">
                <a:solidFill>
                  <a:srgbClr val="3C4966"/>
                </a:solidFill>
              </a:rPr>
              <a:t/>
            </a:r>
            <a:br>
              <a:rPr lang="it-IT" sz="2800" dirty="0" smtClean="0">
                <a:solidFill>
                  <a:srgbClr val="3C4966"/>
                </a:solidFill>
              </a:rPr>
            </a:br>
            <a:r>
              <a:rPr lang="it-IT" sz="2800" dirty="0" smtClean="0">
                <a:solidFill>
                  <a:srgbClr val="3C4966"/>
                </a:solidFill>
              </a:rPr>
              <a:t/>
            </a:r>
            <a:br>
              <a:rPr lang="it-IT" sz="2800" dirty="0" smtClean="0">
                <a:solidFill>
                  <a:srgbClr val="3C4966"/>
                </a:solidFill>
              </a:rPr>
            </a:br>
            <a:r>
              <a:rPr lang="it-IT" sz="2800" dirty="0" smtClean="0">
                <a:solidFill>
                  <a:srgbClr val="3C4966"/>
                </a:solidFill>
              </a:rPr>
              <a:t/>
            </a:r>
            <a:br>
              <a:rPr lang="it-IT" sz="2800" dirty="0" smtClean="0">
                <a:solidFill>
                  <a:srgbClr val="3C4966"/>
                </a:solidFill>
              </a:rPr>
            </a:br>
            <a:r>
              <a:rPr lang="it-IT" sz="2800" dirty="0">
                <a:solidFill>
                  <a:srgbClr val="3C4966"/>
                </a:solidFill>
              </a:rPr>
              <a:t/>
            </a:r>
            <a:br>
              <a:rPr lang="it-IT" sz="2800" dirty="0">
                <a:solidFill>
                  <a:srgbClr val="3C4966"/>
                </a:solidFill>
              </a:rPr>
            </a:br>
            <a:r>
              <a:rPr lang="it-IT" sz="2800" dirty="0">
                <a:solidFill>
                  <a:srgbClr val="3C4966"/>
                </a:solidFill>
              </a:rPr>
              <a:t/>
            </a:r>
            <a:br>
              <a:rPr lang="it-IT" sz="2800" dirty="0">
                <a:solidFill>
                  <a:srgbClr val="3C4966"/>
                </a:solidFill>
              </a:rPr>
            </a:br>
            <a:r>
              <a:rPr lang="it-IT" sz="2800" dirty="0">
                <a:solidFill>
                  <a:srgbClr val="3C4966"/>
                </a:solidFill>
              </a:rPr>
              <a:t/>
            </a:r>
            <a:br>
              <a:rPr lang="it-IT" sz="2800" dirty="0">
                <a:solidFill>
                  <a:srgbClr val="3C4966"/>
                </a:solidFill>
              </a:rPr>
            </a:br>
            <a:endParaRPr lang="it-IT" sz="2700" b="1" dirty="0" smtClean="0">
              <a:solidFill>
                <a:srgbClr val="3C4966"/>
              </a:solidFill>
              <a:latin typeface="+mn-lt"/>
              <a:ea typeface="+mn-ea"/>
              <a:cs typeface="+mn-cs"/>
            </a:endParaRPr>
          </a:p>
        </p:txBody>
      </p:sp>
    </p:spTree>
    <p:extLst>
      <p:ext uri="{BB962C8B-B14F-4D97-AF65-F5344CB8AC3E}">
        <p14:creationId xmlns:p14="http://schemas.microsoft.com/office/powerpoint/2010/main" val="136986829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olo 10"/>
          <p:cNvSpPr>
            <a:spLocks noGrp="1"/>
          </p:cNvSpPr>
          <p:nvPr>
            <p:ph type="title"/>
          </p:nvPr>
        </p:nvSpPr>
        <p:spPr>
          <a:xfrm>
            <a:off x="1484312" y="457200"/>
            <a:ext cx="9562917" cy="5580993"/>
          </a:xfrm>
        </p:spPr>
        <p:txBody>
          <a:bodyPr>
            <a:normAutofit fontScale="90000"/>
          </a:bodyPr>
          <a:lstStyle/>
          <a:p>
            <a:pPr algn="l"/>
            <a:r>
              <a:rPr lang="it-IT" sz="2800" dirty="0" smtClean="0">
                <a:solidFill>
                  <a:srgbClr val="3C4966"/>
                </a:solidFill>
              </a:rPr>
              <a:t/>
            </a:r>
            <a:br>
              <a:rPr lang="it-IT" sz="2800" dirty="0" smtClean="0">
                <a:solidFill>
                  <a:srgbClr val="3C4966"/>
                </a:solidFill>
              </a:rPr>
            </a:br>
            <a:r>
              <a:rPr lang="it-IT" sz="2800" b="1" dirty="0">
                <a:solidFill>
                  <a:srgbClr val="3C4966"/>
                </a:solidFill>
              </a:rPr>
              <a:t>3. Il Comitato Unico di Garanzia </a:t>
            </a:r>
            <a:r>
              <a:rPr lang="mr-IN" sz="2800" b="1" dirty="0" smtClean="0">
                <a:solidFill>
                  <a:srgbClr val="3C4966"/>
                </a:solidFill>
              </a:rPr>
              <a:t>–</a:t>
            </a:r>
            <a:r>
              <a:rPr lang="it-IT" sz="2800" b="1" dirty="0" smtClean="0">
                <a:solidFill>
                  <a:srgbClr val="3C4966"/>
                </a:solidFill>
              </a:rPr>
              <a:t> Atti/1</a:t>
            </a:r>
            <a:br>
              <a:rPr lang="it-IT" sz="2800" b="1" dirty="0" smtClean="0">
                <a:solidFill>
                  <a:srgbClr val="3C4966"/>
                </a:solidFill>
              </a:rPr>
            </a:br>
            <a:r>
              <a:rPr lang="it-IT" sz="2800" b="1" dirty="0">
                <a:solidFill>
                  <a:srgbClr val="3C4966"/>
                </a:solidFill>
              </a:rPr>
              <a:t/>
            </a:r>
            <a:br>
              <a:rPr lang="it-IT" sz="2800" b="1" dirty="0">
                <a:solidFill>
                  <a:srgbClr val="3C4966"/>
                </a:solidFill>
              </a:rPr>
            </a:br>
            <a:r>
              <a:rPr lang="it-IT" sz="2800" b="1" dirty="0" smtClean="0">
                <a:solidFill>
                  <a:srgbClr val="3C4966"/>
                </a:solidFill>
              </a:rPr>
              <a:t>Relazioni</a:t>
            </a:r>
            <a:br>
              <a:rPr lang="it-IT" sz="2800" b="1" dirty="0" smtClean="0">
                <a:solidFill>
                  <a:srgbClr val="3C4966"/>
                </a:solidFill>
              </a:rPr>
            </a:br>
            <a:r>
              <a:rPr lang="it-IT" sz="2700" dirty="0" smtClean="0">
                <a:solidFill>
                  <a:srgbClr val="3C4966"/>
                </a:solidFill>
              </a:rPr>
              <a:t>Redige</a:t>
            </a:r>
            <a:r>
              <a:rPr lang="it-IT" sz="2700" dirty="0">
                <a:solidFill>
                  <a:srgbClr val="3C4966"/>
                </a:solidFill>
              </a:rPr>
              <a:t>, entro il 30 marzo di ogni anno, una </a:t>
            </a:r>
            <a:r>
              <a:rPr lang="it-IT" sz="2700" dirty="0" smtClean="0">
                <a:solidFill>
                  <a:srgbClr val="3C4966"/>
                </a:solidFill>
              </a:rPr>
              <a:t>dettagliata relazione </a:t>
            </a:r>
            <a:r>
              <a:rPr lang="it-IT" sz="2700" dirty="0">
                <a:solidFill>
                  <a:srgbClr val="3C4966"/>
                </a:solidFill>
              </a:rPr>
              <a:t>sulla situazione del personale nell'amministrazione pubblica di appartenenza, riferita all'anno precedente, riguardante l'attuazione dei principi di </a:t>
            </a:r>
            <a:r>
              <a:rPr lang="it-IT" sz="2700" dirty="0" err="1">
                <a:solidFill>
                  <a:srgbClr val="3C4966"/>
                </a:solidFill>
              </a:rPr>
              <a:t>parita</a:t>
            </a:r>
            <a:r>
              <a:rPr lang="it-IT" sz="2700" dirty="0">
                <a:solidFill>
                  <a:srgbClr val="3C4966"/>
                </a:solidFill>
              </a:rPr>
              <a:t>̀, pari </a:t>
            </a:r>
            <a:r>
              <a:rPr lang="it-IT" sz="2700" dirty="0" err="1">
                <a:solidFill>
                  <a:srgbClr val="3C4966"/>
                </a:solidFill>
              </a:rPr>
              <a:t>opportunita</a:t>
            </a:r>
            <a:r>
              <a:rPr lang="it-IT" sz="2700" dirty="0">
                <a:solidFill>
                  <a:srgbClr val="3C4966"/>
                </a:solidFill>
              </a:rPr>
              <a:t>̀, benessere organizzativo e di contrasto alle discriminazioni e alle violenze morali e psicologiche nei luoghi di lavoro - mobbing. </a:t>
            </a:r>
            <a:r>
              <a:rPr lang="it-IT" sz="2700" dirty="0" smtClean="0">
                <a:solidFill>
                  <a:srgbClr val="3C4966"/>
                </a:solidFill>
              </a:rPr>
              <a:t/>
            </a:r>
            <a:br>
              <a:rPr lang="it-IT" sz="2700" dirty="0" smtClean="0">
                <a:solidFill>
                  <a:srgbClr val="3C4966"/>
                </a:solidFill>
              </a:rPr>
            </a:br>
            <a:r>
              <a:rPr lang="it-IT" sz="2700" dirty="0" smtClean="0">
                <a:solidFill>
                  <a:srgbClr val="3C4966"/>
                </a:solidFill>
              </a:rPr>
              <a:t>La </a:t>
            </a:r>
            <a:r>
              <a:rPr lang="it-IT" sz="2700" dirty="0">
                <a:solidFill>
                  <a:srgbClr val="3C4966"/>
                </a:solidFill>
              </a:rPr>
              <a:t>relazione tiene conto anche dei dati e delle informazioni </a:t>
            </a:r>
            <a:r>
              <a:rPr lang="it-IT" sz="2700" dirty="0" smtClean="0">
                <a:solidFill>
                  <a:srgbClr val="3C4966"/>
                </a:solidFill>
              </a:rPr>
              <a:t>forniti: </a:t>
            </a:r>
            <a:r>
              <a:rPr lang="it-IT" sz="2700" dirty="0">
                <a:solidFill>
                  <a:srgbClr val="3C4966"/>
                </a:solidFill>
              </a:rPr>
              <a:t/>
            </a:r>
            <a:br>
              <a:rPr lang="it-IT" sz="2700" dirty="0">
                <a:solidFill>
                  <a:srgbClr val="3C4966"/>
                </a:solidFill>
              </a:rPr>
            </a:br>
            <a:r>
              <a:rPr lang="it-IT" sz="2700" dirty="0">
                <a:solidFill>
                  <a:srgbClr val="3C4966"/>
                </a:solidFill>
              </a:rPr>
              <a:t>- dall'amministrazione e dal datore di lavoro ai sensi del del d. </a:t>
            </a:r>
            <a:r>
              <a:rPr lang="it-IT" sz="2700" dirty="0" err="1">
                <a:solidFill>
                  <a:srgbClr val="3C4966"/>
                </a:solidFill>
              </a:rPr>
              <a:t>lgs</a:t>
            </a:r>
            <a:r>
              <a:rPr lang="it-IT" sz="2700" dirty="0">
                <a:solidFill>
                  <a:srgbClr val="3C4966"/>
                </a:solidFill>
              </a:rPr>
              <a:t>. 81/2009; </a:t>
            </a:r>
            <a:br>
              <a:rPr lang="it-IT" sz="2700" dirty="0">
                <a:solidFill>
                  <a:srgbClr val="3C4966"/>
                </a:solidFill>
              </a:rPr>
            </a:br>
            <a:r>
              <a:rPr lang="it-IT" sz="2700" dirty="0">
                <a:solidFill>
                  <a:srgbClr val="3C4966"/>
                </a:solidFill>
              </a:rPr>
              <a:t>- dalla relazione redatta dall'amministrazione ai sensi della direttiva 23 maggio 2007 della </a:t>
            </a:r>
            <a:r>
              <a:rPr lang="it-IT" sz="2700" dirty="0" err="1" smtClean="0">
                <a:solidFill>
                  <a:srgbClr val="3C4966"/>
                </a:solidFill>
              </a:rPr>
              <a:t>Pres</a:t>
            </a:r>
            <a:r>
              <a:rPr lang="it-IT" sz="2700" dirty="0" smtClean="0">
                <a:solidFill>
                  <a:srgbClr val="3C4966"/>
                </a:solidFill>
              </a:rPr>
              <a:t>. </a:t>
            </a:r>
            <a:r>
              <a:rPr lang="it-IT" sz="2700" dirty="0" err="1" smtClean="0">
                <a:solidFill>
                  <a:srgbClr val="3C4966"/>
                </a:solidFill>
              </a:rPr>
              <a:t>Cons</a:t>
            </a:r>
            <a:r>
              <a:rPr lang="it-IT" sz="2700" dirty="0" smtClean="0">
                <a:solidFill>
                  <a:srgbClr val="3C4966"/>
                </a:solidFill>
              </a:rPr>
              <a:t>. Min. </a:t>
            </a:r>
            <a:r>
              <a:rPr lang="it-IT" sz="2700" dirty="0">
                <a:solidFill>
                  <a:srgbClr val="3C4966"/>
                </a:solidFill>
              </a:rPr>
              <a:t>- Dipartimenti </a:t>
            </a:r>
            <a:r>
              <a:rPr lang="it-IT" sz="2700" dirty="0" err="1" smtClean="0">
                <a:solidFill>
                  <a:srgbClr val="3C4966"/>
                </a:solidFill>
              </a:rPr>
              <a:t>Funz</a:t>
            </a:r>
            <a:r>
              <a:rPr lang="it-IT" sz="2700" dirty="0" smtClean="0">
                <a:solidFill>
                  <a:srgbClr val="3C4966"/>
                </a:solidFill>
              </a:rPr>
              <a:t>. </a:t>
            </a:r>
            <a:r>
              <a:rPr lang="it-IT" sz="2700" dirty="0" err="1" smtClean="0">
                <a:solidFill>
                  <a:srgbClr val="3C4966"/>
                </a:solidFill>
              </a:rPr>
              <a:t>Pubbl</a:t>
            </a:r>
            <a:r>
              <a:rPr lang="it-IT" sz="2700" dirty="0" smtClean="0">
                <a:solidFill>
                  <a:srgbClr val="3C4966"/>
                </a:solidFill>
              </a:rPr>
              <a:t>. </a:t>
            </a:r>
            <a:r>
              <a:rPr lang="it-IT" sz="2700" dirty="0">
                <a:solidFill>
                  <a:srgbClr val="3C4966"/>
                </a:solidFill>
              </a:rPr>
              <a:t>e </a:t>
            </a:r>
            <a:r>
              <a:rPr lang="it-IT" sz="2700" dirty="0" smtClean="0">
                <a:solidFill>
                  <a:srgbClr val="3C4966"/>
                </a:solidFill>
              </a:rPr>
              <a:t>PP.OO. recante </a:t>
            </a:r>
            <a:r>
              <a:rPr lang="it-IT" sz="2700" dirty="0">
                <a:solidFill>
                  <a:srgbClr val="3C4966"/>
                </a:solidFill>
              </a:rPr>
              <a:t>"misure per realizzare </a:t>
            </a:r>
            <a:r>
              <a:rPr lang="it-IT" sz="2700" dirty="0" err="1">
                <a:solidFill>
                  <a:srgbClr val="3C4966"/>
                </a:solidFill>
              </a:rPr>
              <a:t>parita</a:t>
            </a:r>
            <a:r>
              <a:rPr lang="it-IT" sz="2700" dirty="0">
                <a:solidFill>
                  <a:srgbClr val="3C4966"/>
                </a:solidFill>
              </a:rPr>
              <a:t>̀ e pari </a:t>
            </a:r>
            <a:r>
              <a:rPr lang="it-IT" sz="2700" dirty="0" err="1">
                <a:solidFill>
                  <a:srgbClr val="3C4966"/>
                </a:solidFill>
              </a:rPr>
              <a:t>opportunita</a:t>
            </a:r>
            <a:r>
              <a:rPr lang="it-IT" sz="2700" dirty="0">
                <a:solidFill>
                  <a:srgbClr val="3C4966"/>
                </a:solidFill>
              </a:rPr>
              <a:t>̀ tra uomini e donne nelle amministrazioni pubbliche"; </a:t>
            </a:r>
            <a:r>
              <a:rPr lang="it-IT" sz="2800" dirty="0">
                <a:solidFill>
                  <a:srgbClr val="3C4966"/>
                </a:solidFill>
              </a:rPr>
              <a:t/>
            </a:r>
            <a:br>
              <a:rPr lang="it-IT" sz="2800" dirty="0">
                <a:solidFill>
                  <a:srgbClr val="3C4966"/>
                </a:solidFill>
              </a:rPr>
            </a:br>
            <a:endParaRPr lang="it-IT" sz="2700" b="1" dirty="0" smtClean="0">
              <a:solidFill>
                <a:srgbClr val="3C4966"/>
              </a:solidFill>
              <a:latin typeface="+mn-lt"/>
              <a:ea typeface="+mn-ea"/>
              <a:cs typeface="+mn-cs"/>
            </a:endParaRPr>
          </a:p>
        </p:txBody>
      </p:sp>
    </p:spTree>
    <p:extLst>
      <p:ext uri="{BB962C8B-B14F-4D97-AF65-F5344CB8AC3E}">
        <p14:creationId xmlns:p14="http://schemas.microsoft.com/office/powerpoint/2010/main" val="15115683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olo 10"/>
          <p:cNvSpPr>
            <a:spLocks noGrp="1"/>
          </p:cNvSpPr>
          <p:nvPr>
            <p:ph type="title"/>
          </p:nvPr>
        </p:nvSpPr>
        <p:spPr>
          <a:xfrm>
            <a:off x="1484312" y="457200"/>
            <a:ext cx="9562917" cy="5580993"/>
          </a:xfrm>
        </p:spPr>
        <p:txBody>
          <a:bodyPr>
            <a:normAutofit/>
          </a:bodyPr>
          <a:lstStyle/>
          <a:p>
            <a:pPr algn="l"/>
            <a:r>
              <a:rPr lang="it-IT" sz="2800" b="1" dirty="0" smtClean="0">
                <a:solidFill>
                  <a:srgbClr val="3C4966"/>
                </a:solidFill>
              </a:rPr>
              <a:t>3</a:t>
            </a:r>
            <a:r>
              <a:rPr lang="it-IT" sz="2800" b="1" dirty="0">
                <a:solidFill>
                  <a:srgbClr val="3C4966"/>
                </a:solidFill>
              </a:rPr>
              <a:t>. Il Comitato Unico di Garanzia </a:t>
            </a:r>
            <a:r>
              <a:rPr lang="mr-IN" sz="2800" b="1" dirty="0" smtClean="0">
                <a:solidFill>
                  <a:srgbClr val="3C4966"/>
                </a:solidFill>
              </a:rPr>
              <a:t>–</a:t>
            </a:r>
            <a:r>
              <a:rPr lang="it-IT" sz="2800" b="1" dirty="0" smtClean="0">
                <a:solidFill>
                  <a:srgbClr val="3C4966"/>
                </a:solidFill>
              </a:rPr>
              <a:t> Atti/2</a:t>
            </a:r>
            <a:br>
              <a:rPr lang="it-IT" sz="2800" b="1" dirty="0" smtClean="0">
                <a:solidFill>
                  <a:srgbClr val="3C4966"/>
                </a:solidFill>
              </a:rPr>
            </a:br>
            <a:r>
              <a:rPr lang="it-IT" sz="2800" b="1" dirty="0" smtClean="0">
                <a:solidFill>
                  <a:srgbClr val="3C4966"/>
                </a:solidFill>
              </a:rPr>
              <a:t/>
            </a:r>
            <a:br>
              <a:rPr lang="it-IT" sz="2800" b="1" dirty="0" smtClean="0">
                <a:solidFill>
                  <a:srgbClr val="3C4966"/>
                </a:solidFill>
              </a:rPr>
            </a:br>
            <a:r>
              <a:rPr lang="it-IT" sz="2800" b="1" dirty="0" smtClean="0">
                <a:solidFill>
                  <a:srgbClr val="3C4966"/>
                </a:solidFill>
              </a:rPr>
              <a:t>Regolamento interno</a:t>
            </a:r>
            <a:r>
              <a:rPr lang="it-IT" sz="2800" b="1" dirty="0">
                <a:solidFill>
                  <a:srgbClr val="3C4966"/>
                </a:solidFill>
              </a:rPr>
              <a:t/>
            </a:r>
            <a:br>
              <a:rPr lang="it-IT" sz="2800" b="1" dirty="0">
                <a:solidFill>
                  <a:srgbClr val="3C4966"/>
                </a:solidFill>
              </a:rPr>
            </a:br>
            <a:r>
              <a:rPr lang="it-IT" sz="2800" dirty="0" smtClean="0">
                <a:solidFill>
                  <a:srgbClr val="3C4966"/>
                </a:solidFill>
              </a:rPr>
              <a:t>Adotta, </a:t>
            </a:r>
            <a:r>
              <a:rPr lang="it-IT" sz="2800" dirty="0">
                <a:solidFill>
                  <a:srgbClr val="3C4966"/>
                </a:solidFill>
              </a:rPr>
              <a:t>entro 60 giorni dalla sua </a:t>
            </a:r>
            <a:r>
              <a:rPr lang="it-IT" sz="2800" dirty="0" smtClean="0">
                <a:solidFill>
                  <a:srgbClr val="3C4966"/>
                </a:solidFill>
              </a:rPr>
              <a:t>costituzione, un </a:t>
            </a:r>
            <a:r>
              <a:rPr lang="it-IT" sz="2800" dirty="0">
                <a:solidFill>
                  <a:srgbClr val="3C4966"/>
                </a:solidFill>
              </a:rPr>
              <a:t>regolamento per la disciplina delle </a:t>
            </a:r>
            <a:r>
              <a:rPr lang="it-IT" sz="2800" dirty="0" err="1">
                <a:solidFill>
                  <a:srgbClr val="3C4966"/>
                </a:solidFill>
              </a:rPr>
              <a:t>modalita</a:t>
            </a:r>
            <a:r>
              <a:rPr lang="it-IT" sz="2800" dirty="0">
                <a:solidFill>
                  <a:srgbClr val="3C4966"/>
                </a:solidFill>
              </a:rPr>
              <a:t>̀ di funzionamento </a:t>
            </a:r>
            <a:r>
              <a:rPr lang="it-IT" sz="2800" dirty="0" smtClean="0">
                <a:solidFill>
                  <a:srgbClr val="3C4966"/>
                </a:solidFill>
              </a:rPr>
              <a:t>recante</a:t>
            </a:r>
            <a:r>
              <a:rPr lang="it-IT" sz="2800" dirty="0">
                <a:solidFill>
                  <a:srgbClr val="3C4966"/>
                </a:solidFill>
              </a:rPr>
              <a:t>, in particolare, disposizioni relative a: convocazioni; </a:t>
            </a:r>
            <a:r>
              <a:rPr lang="it-IT" sz="2800" dirty="0" err="1">
                <a:solidFill>
                  <a:srgbClr val="3C4966"/>
                </a:solidFill>
              </a:rPr>
              <a:t>periodicita</a:t>
            </a:r>
            <a:r>
              <a:rPr lang="it-IT" sz="2800" dirty="0">
                <a:solidFill>
                  <a:srgbClr val="3C4966"/>
                </a:solidFill>
              </a:rPr>
              <a:t>̀ delle riunioni, </a:t>
            </a:r>
            <a:r>
              <a:rPr lang="it-IT" sz="2800" dirty="0" err="1">
                <a:solidFill>
                  <a:srgbClr val="3C4966"/>
                </a:solidFill>
              </a:rPr>
              <a:t>validita</a:t>
            </a:r>
            <a:r>
              <a:rPr lang="it-IT" sz="2800" dirty="0">
                <a:solidFill>
                  <a:srgbClr val="3C4966"/>
                </a:solidFill>
              </a:rPr>
              <a:t>̀ delle stesse (quorum strutturale e funzionale); verbali; rapporto/i sulle </a:t>
            </a:r>
            <a:r>
              <a:rPr lang="it-IT" sz="2800" dirty="0" err="1">
                <a:solidFill>
                  <a:srgbClr val="3C4966"/>
                </a:solidFill>
              </a:rPr>
              <a:t>attivita</a:t>
            </a:r>
            <a:r>
              <a:rPr lang="it-IT" sz="2800" dirty="0">
                <a:solidFill>
                  <a:srgbClr val="3C4966"/>
                </a:solidFill>
              </a:rPr>
              <a:t>̀; diffusione delle informazioni; accesso ai dati; casi di dimissioni, decadenza e </a:t>
            </a:r>
            <a:br>
              <a:rPr lang="it-IT" sz="2800" dirty="0">
                <a:solidFill>
                  <a:srgbClr val="3C4966"/>
                </a:solidFill>
              </a:rPr>
            </a:br>
            <a:r>
              <a:rPr lang="it-IT" sz="2800" dirty="0">
                <a:solidFill>
                  <a:srgbClr val="3C4966"/>
                </a:solidFill>
              </a:rPr>
              <a:t>cessazione della/del Presidente e dei/delle componenti; audizione di esperti, </a:t>
            </a:r>
            <a:r>
              <a:rPr lang="it-IT" sz="2800" dirty="0" err="1">
                <a:solidFill>
                  <a:srgbClr val="3C4966"/>
                </a:solidFill>
              </a:rPr>
              <a:t>modalita</a:t>
            </a:r>
            <a:r>
              <a:rPr lang="it-IT" sz="2800" dirty="0">
                <a:solidFill>
                  <a:srgbClr val="3C4966"/>
                </a:solidFill>
              </a:rPr>
              <a:t>̀ di consultazione con altri organismi </a:t>
            </a:r>
            <a:r>
              <a:rPr lang="it-IT" sz="2800" dirty="0" smtClean="0">
                <a:solidFill>
                  <a:srgbClr val="3C4966"/>
                </a:solidFill>
              </a:rPr>
              <a:t>etc</a:t>
            </a:r>
            <a:r>
              <a:rPr lang="it-IT" sz="2800" dirty="0">
                <a:solidFill>
                  <a:srgbClr val="3C4966"/>
                </a:solidFill>
              </a:rPr>
              <a:t>.</a:t>
            </a:r>
            <a:r>
              <a:rPr lang="it-IT" sz="2800" dirty="0" smtClean="0">
                <a:solidFill>
                  <a:srgbClr val="3C4966"/>
                </a:solidFill>
              </a:rPr>
              <a:t> </a:t>
            </a:r>
            <a:endParaRPr lang="it-IT" sz="2800" dirty="0">
              <a:solidFill>
                <a:srgbClr val="3C4966"/>
              </a:solidFill>
            </a:endParaRPr>
          </a:p>
        </p:txBody>
      </p:sp>
    </p:spTree>
    <p:extLst>
      <p:ext uri="{BB962C8B-B14F-4D97-AF65-F5344CB8AC3E}">
        <p14:creationId xmlns:p14="http://schemas.microsoft.com/office/powerpoint/2010/main" val="134244145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olo 10"/>
          <p:cNvSpPr>
            <a:spLocks noGrp="1"/>
          </p:cNvSpPr>
          <p:nvPr>
            <p:ph type="title"/>
          </p:nvPr>
        </p:nvSpPr>
        <p:spPr>
          <a:xfrm>
            <a:off x="1484312" y="457200"/>
            <a:ext cx="9562917" cy="5580993"/>
          </a:xfrm>
        </p:spPr>
        <p:txBody>
          <a:bodyPr>
            <a:normAutofit fontScale="90000"/>
          </a:bodyPr>
          <a:lstStyle/>
          <a:p>
            <a:pPr algn="l"/>
            <a:r>
              <a:rPr lang="it-IT" sz="2800" b="1" dirty="0" smtClean="0">
                <a:solidFill>
                  <a:srgbClr val="3C4966"/>
                </a:solidFill>
              </a:rPr>
              <a:t>3</a:t>
            </a:r>
            <a:r>
              <a:rPr lang="it-IT" sz="2800" b="1" dirty="0">
                <a:solidFill>
                  <a:srgbClr val="3C4966"/>
                </a:solidFill>
              </a:rPr>
              <a:t>. Il Comitato Unico di Garanzia </a:t>
            </a:r>
            <a:r>
              <a:rPr lang="mr-IN" sz="2800" b="1" dirty="0" smtClean="0">
                <a:solidFill>
                  <a:srgbClr val="3C4966"/>
                </a:solidFill>
              </a:rPr>
              <a:t>–</a:t>
            </a:r>
            <a:r>
              <a:rPr lang="it-IT" sz="2800" b="1" dirty="0">
                <a:solidFill>
                  <a:srgbClr val="3C4966"/>
                </a:solidFill>
              </a:rPr>
              <a:t> </a:t>
            </a:r>
            <a:r>
              <a:rPr lang="it-IT" sz="2800" b="1" dirty="0" smtClean="0">
                <a:solidFill>
                  <a:srgbClr val="3C4966"/>
                </a:solidFill>
              </a:rPr>
              <a:t>Collaborazioni</a:t>
            </a:r>
            <a:br>
              <a:rPr lang="it-IT" sz="2800" b="1" dirty="0" smtClean="0">
                <a:solidFill>
                  <a:srgbClr val="3C4966"/>
                </a:solidFill>
              </a:rPr>
            </a:br>
            <a:r>
              <a:rPr lang="it-IT" sz="2800" b="1" dirty="0" smtClean="0">
                <a:solidFill>
                  <a:srgbClr val="3C4966"/>
                </a:solidFill>
              </a:rPr>
              <a:t/>
            </a:r>
            <a:br>
              <a:rPr lang="it-IT" sz="2800" b="1" dirty="0" smtClean="0">
                <a:solidFill>
                  <a:srgbClr val="3C4966"/>
                </a:solidFill>
              </a:rPr>
            </a:br>
            <a:r>
              <a:rPr lang="it-IT" sz="2800" b="1" dirty="0" smtClean="0">
                <a:solidFill>
                  <a:srgbClr val="3C4966"/>
                </a:solidFill>
              </a:rPr>
              <a:t>I. 	</a:t>
            </a:r>
            <a:r>
              <a:rPr lang="it-IT" sz="2800" dirty="0" smtClean="0">
                <a:solidFill>
                  <a:srgbClr val="3C4966"/>
                </a:solidFill>
              </a:rPr>
              <a:t>Consigliere/a </a:t>
            </a:r>
            <a:r>
              <a:rPr lang="it-IT" sz="2800" dirty="0">
                <a:solidFill>
                  <a:srgbClr val="3C4966"/>
                </a:solidFill>
              </a:rPr>
              <a:t>nazionale di </a:t>
            </a:r>
            <a:r>
              <a:rPr lang="it-IT" sz="2800" dirty="0" err="1">
                <a:solidFill>
                  <a:srgbClr val="3C4966"/>
                </a:solidFill>
              </a:rPr>
              <a:t>parita</a:t>
            </a:r>
            <a:r>
              <a:rPr lang="it-IT" sz="2800" dirty="0">
                <a:solidFill>
                  <a:srgbClr val="3C4966"/>
                </a:solidFill>
              </a:rPr>
              <a:t>̀ </a:t>
            </a:r>
            <a:br>
              <a:rPr lang="it-IT" sz="2800" dirty="0">
                <a:solidFill>
                  <a:srgbClr val="3C4966"/>
                </a:solidFill>
              </a:rPr>
            </a:br>
            <a:r>
              <a:rPr lang="it-IT" sz="2800" dirty="0" smtClean="0">
                <a:solidFill>
                  <a:srgbClr val="3C4966"/>
                </a:solidFill>
              </a:rPr>
              <a:t/>
            </a:r>
            <a:br>
              <a:rPr lang="it-IT" sz="2800" dirty="0" smtClean="0">
                <a:solidFill>
                  <a:srgbClr val="3C4966"/>
                </a:solidFill>
              </a:rPr>
            </a:br>
            <a:r>
              <a:rPr lang="it-IT" sz="2800" b="1" dirty="0" smtClean="0">
                <a:solidFill>
                  <a:srgbClr val="3C4966"/>
                </a:solidFill>
              </a:rPr>
              <a:t>II.	</a:t>
            </a:r>
            <a:r>
              <a:rPr lang="it-IT" sz="2800" dirty="0" smtClean="0">
                <a:solidFill>
                  <a:srgbClr val="3C4966"/>
                </a:solidFill>
              </a:rPr>
              <a:t>UNAR </a:t>
            </a:r>
            <a:r>
              <a:rPr lang="it-IT" sz="2800" dirty="0">
                <a:solidFill>
                  <a:srgbClr val="3C4966"/>
                </a:solidFill>
              </a:rPr>
              <a:t>- Ufficio Nazionale </a:t>
            </a:r>
            <a:r>
              <a:rPr lang="it-IT" sz="2800" dirty="0" err="1">
                <a:solidFill>
                  <a:srgbClr val="3C4966"/>
                </a:solidFill>
              </a:rPr>
              <a:t>Antidiscriminazioni</a:t>
            </a:r>
            <a:r>
              <a:rPr lang="it-IT" sz="2800" dirty="0">
                <a:solidFill>
                  <a:srgbClr val="3C4966"/>
                </a:solidFill>
              </a:rPr>
              <a:t> Razziali, istituito presso il Dipartimento per le Pari </a:t>
            </a:r>
            <a:r>
              <a:rPr lang="it-IT" sz="2800" dirty="0" err="1">
                <a:solidFill>
                  <a:srgbClr val="3C4966"/>
                </a:solidFill>
              </a:rPr>
              <a:t>Opportunita</a:t>
            </a:r>
            <a:r>
              <a:rPr lang="it-IT" sz="2800" dirty="0">
                <a:solidFill>
                  <a:srgbClr val="3C4966"/>
                </a:solidFill>
              </a:rPr>
              <a:t>̀ della Presidenza del Consiglio dei Ministri </a:t>
            </a:r>
            <a:br>
              <a:rPr lang="it-IT" sz="2800" dirty="0">
                <a:solidFill>
                  <a:srgbClr val="3C4966"/>
                </a:solidFill>
              </a:rPr>
            </a:br>
            <a:r>
              <a:rPr lang="it-IT" sz="2800" dirty="0" smtClean="0">
                <a:solidFill>
                  <a:srgbClr val="3C4966"/>
                </a:solidFill>
              </a:rPr>
              <a:t/>
            </a:r>
            <a:br>
              <a:rPr lang="it-IT" sz="2800" dirty="0" smtClean="0">
                <a:solidFill>
                  <a:srgbClr val="3C4966"/>
                </a:solidFill>
              </a:rPr>
            </a:br>
            <a:r>
              <a:rPr lang="it-IT" sz="2800" b="1" dirty="0" smtClean="0">
                <a:solidFill>
                  <a:srgbClr val="3C4966"/>
                </a:solidFill>
              </a:rPr>
              <a:t>III.	</a:t>
            </a:r>
            <a:r>
              <a:rPr lang="it-IT" sz="2800" dirty="0" smtClean="0">
                <a:solidFill>
                  <a:srgbClr val="3C4966"/>
                </a:solidFill>
              </a:rPr>
              <a:t>Organismi </a:t>
            </a:r>
            <a:r>
              <a:rPr lang="it-IT" sz="2800" dirty="0">
                <a:solidFill>
                  <a:srgbClr val="3C4966"/>
                </a:solidFill>
              </a:rPr>
              <a:t>Indipendenti di Valutazione, previsti dall'art. 14 del d.lgs. 150/2009, per rafforzare, attraverso l'introduzione dei temi delle pari </a:t>
            </a:r>
            <a:r>
              <a:rPr lang="it-IT" sz="2800" dirty="0" err="1">
                <a:solidFill>
                  <a:srgbClr val="3C4966"/>
                </a:solidFill>
              </a:rPr>
              <a:t>opportunita</a:t>
            </a:r>
            <a:r>
              <a:rPr lang="it-IT" sz="2800" dirty="0">
                <a:solidFill>
                  <a:srgbClr val="3C4966"/>
                </a:solidFill>
              </a:rPr>
              <a:t>̀ e del benessere lavorativo, la valutazione delle performance </a:t>
            </a:r>
            <a:br>
              <a:rPr lang="it-IT" sz="2800" dirty="0">
                <a:solidFill>
                  <a:srgbClr val="3C4966"/>
                </a:solidFill>
              </a:rPr>
            </a:br>
            <a:endParaRPr lang="it-IT" sz="2800" dirty="0">
              <a:solidFill>
                <a:srgbClr val="3C4966"/>
              </a:solidFill>
            </a:endParaRPr>
          </a:p>
        </p:txBody>
      </p:sp>
    </p:spTree>
    <p:extLst>
      <p:ext uri="{BB962C8B-B14F-4D97-AF65-F5344CB8AC3E}">
        <p14:creationId xmlns:p14="http://schemas.microsoft.com/office/powerpoint/2010/main" val="63639407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100000">
              <a:schemeClr val="bg2">
                <a:lumMod val="75000"/>
              </a:schemeClr>
            </a:gs>
            <a:gs pos="88000">
              <a:schemeClr val="bg2"/>
            </a:gs>
            <a:gs pos="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1" name="Titolo 10"/>
          <p:cNvSpPr>
            <a:spLocks noGrp="1"/>
          </p:cNvSpPr>
          <p:nvPr>
            <p:ph type="title"/>
          </p:nvPr>
        </p:nvSpPr>
        <p:spPr>
          <a:xfrm>
            <a:off x="1484312" y="685800"/>
            <a:ext cx="10018711" cy="1586345"/>
          </a:xfrm>
        </p:spPr>
        <p:txBody>
          <a:bodyPr>
            <a:normAutofit fontScale="90000"/>
          </a:bodyPr>
          <a:lstStyle/>
          <a:p>
            <a:r>
              <a:rPr lang="it-IT" sz="2700" b="1" dirty="0" smtClean="0">
                <a:solidFill>
                  <a:srgbClr val="3C4966"/>
                </a:solidFill>
                <a:latin typeface="+mn-lt"/>
                <a:ea typeface="+mn-ea"/>
                <a:cs typeface="+mn-cs"/>
              </a:rPr>
              <a:t>Direttiva </a:t>
            </a:r>
            <a:r>
              <a:rPr lang="it-IT" sz="2700" b="1" dirty="0" err="1">
                <a:solidFill>
                  <a:srgbClr val="3C4966"/>
                </a:solidFill>
                <a:latin typeface="+mn-lt"/>
                <a:ea typeface="+mn-ea"/>
                <a:cs typeface="+mn-cs"/>
              </a:rPr>
              <a:t>Pres</a:t>
            </a:r>
            <a:r>
              <a:rPr lang="it-IT" sz="2700" b="1" dirty="0">
                <a:solidFill>
                  <a:srgbClr val="3C4966"/>
                </a:solidFill>
                <a:latin typeface="+mn-lt"/>
                <a:ea typeface="+mn-ea"/>
                <a:cs typeface="+mn-cs"/>
              </a:rPr>
              <a:t>. </a:t>
            </a:r>
            <a:r>
              <a:rPr lang="it-IT" sz="2700" b="1" dirty="0" err="1">
                <a:solidFill>
                  <a:srgbClr val="3C4966"/>
                </a:solidFill>
                <a:latin typeface="+mn-lt"/>
                <a:ea typeface="+mn-ea"/>
                <a:cs typeface="+mn-cs"/>
              </a:rPr>
              <a:t>Cons</a:t>
            </a:r>
            <a:r>
              <a:rPr lang="it-IT" sz="2700" b="1" dirty="0">
                <a:solidFill>
                  <a:srgbClr val="3C4966"/>
                </a:solidFill>
                <a:latin typeface="+mn-lt"/>
                <a:ea typeface="+mn-ea"/>
                <a:cs typeface="+mn-cs"/>
              </a:rPr>
              <a:t>. </a:t>
            </a:r>
            <a:r>
              <a:rPr lang="mr-IN" sz="2700" b="1" dirty="0">
                <a:solidFill>
                  <a:srgbClr val="3C4966"/>
                </a:solidFill>
                <a:latin typeface="+mn-lt"/>
                <a:ea typeface="+mn-ea"/>
                <a:cs typeface="+mn-cs"/>
              </a:rPr>
              <a:t>–</a:t>
            </a:r>
            <a:r>
              <a:rPr lang="it-IT" sz="2700" b="1" dirty="0">
                <a:solidFill>
                  <a:srgbClr val="3C4966"/>
                </a:solidFill>
                <a:latin typeface="+mn-lt"/>
                <a:ea typeface="+mn-ea"/>
                <a:cs typeface="+mn-cs"/>
              </a:rPr>
              <a:t> </a:t>
            </a:r>
            <a:r>
              <a:rPr lang="it-IT" sz="2700" b="1" dirty="0" err="1">
                <a:solidFill>
                  <a:srgbClr val="3C4966"/>
                </a:solidFill>
                <a:latin typeface="+mn-lt"/>
                <a:ea typeface="+mn-ea"/>
                <a:cs typeface="+mn-cs"/>
              </a:rPr>
              <a:t>Dip</a:t>
            </a:r>
            <a:r>
              <a:rPr lang="it-IT" sz="2700" b="1" dirty="0">
                <a:solidFill>
                  <a:srgbClr val="3C4966"/>
                </a:solidFill>
                <a:latin typeface="+mn-lt"/>
                <a:ea typeface="+mn-ea"/>
                <a:cs typeface="+mn-cs"/>
              </a:rPr>
              <a:t>. </a:t>
            </a:r>
            <a:r>
              <a:rPr lang="it-IT" sz="2700" b="1" dirty="0" err="1">
                <a:solidFill>
                  <a:srgbClr val="3C4966"/>
                </a:solidFill>
                <a:latin typeface="+mn-lt"/>
                <a:ea typeface="+mn-ea"/>
                <a:cs typeface="+mn-cs"/>
              </a:rPr>
              <a:t>Funz</a:t>
            </a:r>
            <a:r>
              <a:rPr lang="it-IT" sz="2700" b="1" dirty="0">
                <a:solidFill>
                  <a:srgbClr val="3C4966"/>
                </a:solidFill>
                <a:latin typeface="+mn-lt"/>
                <a:ea typeface="+mn-ea"/>
                <a:cs typeface="+mn-cs"/>
              </a:rPr>
              <a:t>. </a:t>
            </a:r>
            <a:r>
              <a:rPr lang="it-IT" sz="2700" b="1" dirty="0" err="1">
                <a:solidFill>
                  <a:srgbClr val="3C4966"/>
                </a:solidFill>
                <a:latin typeface="+mn-lt"/>
                <a:ea typeface="+mn-ea"/>
                <a:cs typeface="+mn-cs"/>
              </a:rPr>
              <a:t>Pubbl</a:t>
            </a:r>
            <a:r>
              <a:rPr lang="it-IT" sz="2700" b="1" dirty="0">
                <a:solidFill>
                  <a:srgbClr val="3C4966"/>
                </a:solidFill>
                <a:latin typeface="+mn-lt"/>
                <a:ea typeface="+mn-ea"/>
                <a:cs typeface="+mn-cs"/>
              </a:rPr>
              <a:t>. 24.3.2004 </a:t>
            </a:r>
            <a:r>
              <a:rPr lang="it-IT" sz="2700" b="1" dirty="0" smtClean="0">
                <a:solidFill>
                  <a:srgbClr val="3C4966"/>
                </a:solidFill>
                <a:latin typeface="+mn-lt"/>
                <a:ea typeface="+mn-ea"/>
                <a:cs typeface="+mn-cs"/>
              </a:rPr>
              <a:t/>
            </a:r>
            <a:br>
              <a:rPr lang="it-IT" sz="2700" b="1" dirty="0" smtClean="0">
                <a:solidFill>
                  <a:srgbClr val="3C4966"/>
                </a:solidFill>
                <a:latin typeface="+mn-lt"/>
                <a:ea typeface="+mn-ea"/>
                <a:cs typeface="+mn-cs"/>
              </a:rPr>
            </a:br>
            <a:r>
              <a:rPr lang="it-IT" sz="2700" b="1" dirty="0" smtClean="0">
                <a:solidFill>
                  <a:srgbClr val="3C4966"/>
                </a:solidFill>
                <a:latin typeface="+mn-lt"/>
                <a:ea typeface="+mn-ea"/>
                <a:cs typeface="+mn-cs"/>
              </a:rPr>
              <a:t>“</a:t>
            </a:r>
            <a:r>
              <a:rPr lang="it-IT" sz="2700" b="1" dirty="0">
                <a:solidFill>
                  <a:srgbClr val="3C4966"/>
                </a:solidFill>
                <a:latin typeface="+mn-lt"/>
                <a:ea typeface="+mn-ea"/>
                <a:cs typeface="+mn-cs"/>
              </a:rPr>
              <a:t>MISURE FINALIZZATE AL MIGLIORAMENTO DEL BENESSERE ORGANIZZATIVO NELLE PUBBLICHE AMMINISTRAZIONI” </a:t>
            </a:r>
            <a:br>
              <a:rPr lang="it-IT" sz="2700" b="1" dirty="0">
                <a:solidFill>
                  <a:srgbClr val="3C4966"/>
                </a:solidFill>
                <a:latin typeface="+mn-lt"/>
                <a:ea typeface="+mn-ea"/>
                <a:cs typeface="+mn-cs"/>
              </a:rPr>
            </a:br>
            <a:r>
              <a:rPr lang="it-IT" sz="2700" b="1" dirty="0" err="1">
                <a:solidFill>
                  <a:srgbClr val="3C4966"/>
                </a:solidFill>
                <a:latin typeface="+mn-lt"/>
                <a:ea typeface="+mn-ea"/>
                <a:cs typeface="+mn-cs"/>
              </a:rPr>
              <a:t>c.d.“Direttiva</a:t>
            </a:r>
            <a:r>
              <a:rPr lang="it-IT" sz="2700" b="1" dirty="0">
                <a:solidFill>
                  <a:srgbClr val="3C4966"/>
                </a:solidFill>
                <a:latin typeface="+mn-lt"/>
                <a:ea typeface="+mn-ea"/>
                <a:cs typeface="+mn-cs"/>
              </a:rPr>
              <a:t> </a:t>
            </a:r>
            <a:r>
              <a:rPr lang="it-IT" sz="2700" b="1" dirty="0" smtClean="0">
                <a:solidFill>
                  <a:srgbClr val="3C4966"/>
                </a:solidFill>
                <a:latin typeface="+mn-lt"/>
                <a:ea typeface="+mn-ea"/>
                <a:cs typeface="+mn-cs"/>
              </a:rPr>
              <a:t>benessere”</a:t>
            </a:r>
            <a:endParaRPr lang="it-IT" dirty="0"/>
          </a:p>
        </p:txBody>
      </p:sp>
      <p:sp>
        <p:nvSpPr>
          <p:cNvPr id="12" name="Segnaposto testo 11"/>
          <p:cNvSpPr>
            <a:spLocks noGrp="1"/>
          </p:cNvSpPr>
          <p:nvPr>
            <p:ph type="body" idx="1"/>
          </p:nvPr>
        </p:nvSpPr>
        <p:spPr>
          <a:xfrm>
            <a:off x="1484313" y="2424545"/>
            <a:ext cx="9562916" cy="3366655"/>
          </a:xfrm>
        </p:spPr>
        <p:txBody>
          <a:bodyPr>
            <a:normAutofit fontScale="92500" lnSpcReduction="10000"/>
          </a:bodyPr>
          <a:lstStyle/>
          <a:p>
            <a:pPr marL="9525" algn="just">
              <a:lnSpc>
                <a:spcPct val="150000"/>
              </a:lnSpc>
            </a:pPr>
            <a:r>
              <a:rPr lang="it-IT" sz="2600" dirty="0" smtClean="0">
                <a:ln w="3175" cmpd="sng">
                  <a:noFill/>
                </a:ln>
                <a:solidFill>
                  <a:srgbClr val="3C4966"/>
                </a:solidFill>
              </a:rPr>
              <a:t>“</a:t>
            </a:r>
            <a:r>
              <a:rPr lang="it-IT" sz="2600" i="1" dirty="0" smtClean="0">
                <a:ln w="3175" cmpd="sng">
                  <a:noFill/>
                </a:ln>
                <a:solidFill>
                  <a:srgbClr val="3C4966"/>
                </a:solidFill>
              </a:rPr>
              <a:t>Il </a:t>
            </a:r>
            <a:r>
              <a:rPr lang="it-IT" sz="2600" i="1" dirty="0">
                <a:ln w="3175" cmpd="sng">
                  <a:noFill/>
                </a:ln>
                <a:solidFill>
                  <a:srgbClr val="3C4966"/>
                </a:solidFill>
              </a:rPr>
              <a:t>Dipartimento ritiene </a:t>
            </a:r>
            <a:r>
              <a:rPr lang="it-IT" sz="2600" dirty="0">
                <a:ln w="3175" cmpd="sng">
                  <a:noFill/>
                </a:ln>
                <a:solidFill>
                  <a:srgbClr val="3C4966"/>
                </a:solidFill>
              </a:rPr>
              <a:t>[</a:t>
            </a:r>
            <a:r>
              <a:rPr lang="mr-IN" sz="2600" dirty="0">
                <a:ln w="3175" cmpd="sng">
                  <a:noFill/>
                </a:ln>
                <a:solidFill>
                  <a:srgbClr val="3C4966"/>
                </a:solidFill>
              </a:rPr>
              <a:t>…</a:t>
            </a:r>
            <a:r>
              <a:rPr lang="it-IT" sz="2600" dirty="0">
                <a:ln w="3175" cmpd="sng">
                  <a:noFill/>
                </a:ln>
                <a:solidFill>
                  <a:srgbClr val="3C4966"/>
                </a:solidFill>
              </a:rPr>
              <a:t>] </a:t>
            </a:r>
            <a:r>
              <a:rPr lang="it-IT" sz="2600" i="1" dirty="0">
                <a:ln w="3175" cmpd="sng">
                  <a:noFill/>
                </a:ln>
                <a:solidFill>
                  <a:srgbClr val="3C4966"/>
                </a:solidFill>
              </a:rPr>
              <a:t>che, </a:t>
            </a:r>
            <a:r>
              <a:rPr lang="it-IT" sz="2600" i="1" dirty="0" smtClean="0">
                <a:ln w="3175" cmpd="sng">
                  <a:noFill/>
                </a:ln>
                <a:solidFill>
                  <a:srgbClr val="3C4966"/>
                </a:solidFill>
              </a:rPr>
              <a:t>per </a:t>
            </a:r>
            <a:r>
              <a:rPr lang="it-IT" sz="2600" i="1" dirty="0">
                <a:ln w="3175" cmpd="sng">
                  <a:noFill/>
                </a:ln>
                <a:solidFill>
                  <a:srgbClr val="3C4966"/>
                </a:solidFill>
              </a:rPr>
              <a:t>lo sviluppo e l’efficienza delle amministrazioni, le condizioni emotive dell’ambiente in cui si lavora, la sussistenza di un clima organizzativo che stimoli la </a:t>
            </a:r>
            <a:r>
              <a:rPr lang="it-IT" sz="2600" i="1" dirty="0" err="1">
                <a:ln w="3175" cmpd="sng">
                  <a:noFill/>
                </a:ln>
                <a:solidFill>
                  <a:srgbClr val="3C4966"/>
                </a:solidFill>
              </a:rPr>
              <a:t>creativita</a:t>
            </a:r>
            <a:r>
              <a:rPr lang="it-IT" sz="2600" i="1" dirty="0">
                <a:ln w="3175" cmpd="sng">
                  <a:noFill/>
                </a:ln>
                <a:solidFill>
                  <a:srgbClr val="3C4966"/>
                </a:solidFill>
              </a:rPr>
              <a:t>̀ e l’apprendimento, l’ergonomia - oltre che la sicurezza - degli ambienti di lavoro, costituiscano elementi di fondamentale importanza ai fini dello sviluppo e dell’efficienza delle Amministrazioni </a:t>
            </a:r>
            <a:r>
              <a:rPr lang="it-IT" sz="2600" i="1" dirty="0" smtClean="0">
                <a:ln w="3175" cmpd="sng">
                  <a:noFill/>
                </a:ln>
                <a:solidFill>
                  <a:srgbClr val="3C4966"/>
                </a:solidFill>
              </a:rPr>
              <a:t>pubbliche</a:t>
            </a:r>
            <a:r>
              <a:rPr lang="it-IT" sz="2600" dirty="0" smtClean="0">
                <a:ln w="3175" cmpd="sng">
                  <a:noFill/>
                </a:ln>
                <a:solidFill>
                  <a:srgbClr val="3C4966"/>
                </a:solidFill>
              </a:rPr>
              <a:t>” </a:t>
            </a:r>
            <a:endParaRPr lang="it-IT" sz="2600" dirty="0">
              <a:ln w="3175" cmpd="sng">
                <a:noFill/>
              </a:ln>
              <a:solidFill>
                <a:srgbClr val="3C4966"/>
              </a:solidFill>
            </a:endParaRPr>
          </a:p>
          <a:p>
            <a:endParaRPr lang="it-IT" dirty="0"/>
          </a:p>
        </p:txBody>
      </p:sp>
    </p:spTree>
    <p:extLst>
      <p:ext uri="{BB962C8B-B14F-4D97-AF65-F5344CB8AC3E}">
        <p14:creationId xmlns:p14="http://schemas.microsoft.com/office/powerpoint/2010/main" val="178719613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bg>
      <p:bgPr>
        <a:gradFill>
          <a:gsLst>
            <a:gs pos="100000">
              <a:schemeClr val="bg2">
                <a:lumMod val="75000"/>
              </a:schemeClr>
            </a:gs>
            <a:gs pos="88000">
              <a:schemeClr val="bg2"/>
            </a:gs>
            <a:gs pos="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1" name="Titolo 10"/>
          <p:cNvSpPr>
            <a:spLocks noGrp="1"/>
          </p:cNvSpPr>
          <p:nvPr>
            <p:ph type="title"/>
          </p:nvPr>
        </p:nvSpPr>
        <p:spPr>
          <a:xfrm>
            <a:off x="1484312" y="685800"/>
            <a:ext cx="10018711" cy="1586345"/>
          </a:xfrm>
        </p:spPr>
        <p:txBody>
          <a:bodyPr>
            <a:normAutofit/>
          </a:bodyPr>
          <a:lstStyle/>
          <a:p>
            <a:r>
              <a:rPr lang="it-IT" sz="2700" b="1" dirty="0" smtClean="0">
                <a:solidFill>
                  <a:srgbClr val="3C4966"/>
                </a:solidFill>
                <a:latin typeface="+mn-lt"/>
                <a:ea typeface="+mn-ea"/>
                <a:cs typeface="+mn-cs"/>
              </a:rPr>
              <a:t>Definizione di </a:t>
            </a:r>
            <a:r>
              <a:rPr lang="it-IT" sz="2700" b="1" dirty="0" smtClean="0">
                <a:solidFill>
                  <a:schemeClr val="accent1"/>
                </a:solidFill>
                <a:latin typeface="+mn-lt"/>
                <a:ea typeface="+mn-ea"/>
                <a:cs typeface="+mn-cs"/>
              </a:rPr>
              <a:t>Benessere Organizzativo</a:t>
            </a:r>
            <a:r>
              <a:rPr lang="it-IT" sz="2700" b="1" dirty="0" smtClean="0">
                <a:solidFill>
                  <a:srgbClr val="3C4966"/>
                </a:solidFill>
                <a:latin typeface="+mn-lt"/>
                <a:ea typeface="+mn-ea"/>
                <a:cs typeface="+mn-cs"/>
              </a:rPr>
              <a:t> nella letteratura scientifica</a:t>
            </a:r>
            <a:endParaRPr lang="it-IT" dirty="0"/>
          </a:p>
        </p:txBody>
      </p:sp>
      <p:sp>
        <p:nvSpPr>
          <p:cNvPr id="12" name="Segnaposto testo 11"/>
          <p:cNvSpPr>
            <a:spLocks noGrp="1"/>
          </p:cNvSpPr>
          <p:nvPr>
            <p:ph type="body" idx="1"/>
          </p:nvPr>
        </p:nvSpPr>
        <p:spPr>
          <a:xfrm>
            <a:off x="1484313" y="2424545"/>
            <a:ext cx="9562916" cy="3366655"/>
          </a:xfrm>
        </p:spPr>
        <p:txBody>
          <a:bodyPr>
            <a:normAutofit fontScale="92500"/>
          </a:bodyPr>
          <a:lstStyle/>
          <a:p>
            <a:pPr algn="l"/>
            <a:r>
              <a:rPr lang="it-IT" sz="2500" i="1" dirty="0">
                <a:ln w="3175" cmpd="sng">
                  <a:noFill/>
                </a:ln>
                <a:solidFill>
                  <a:srgbClr val="3C4966"/>
                </a:solidFill>
              </a:rPr>
              <a:t>“</a:t>
            </a:r>
            <a:r>
              <a:rPr lang="it-IT" sz="2500" i="1" dirty="0" smtClean="0">
                <a:ln w="3175" cmpd="sng">
                  <a:noFill/>
                </a:ln>
                <a:solidFill>
                  <a:srgbClr val="3C4966"/>
                </a:solidFill>
              </a:rPr>
              <a:t>Insieme</a:t>
            </a:r>
            <a:r>
              <a:rPr lang="it-IT" sz="2500" i="1" dirty="0">
                <a:ln w="3175" cmpd="sng">
                  <a:noFill/>
                </a:ln>
                <a:solidFill>
                  <a:srgbClr val="3C4966"/>
                </a:solidFill>
              </a:rPr>
              <a:t> </a:t>
            </a:r>
            <a:r>
              <a:rPr lang="it-IT" sz="2500" i="1" dirty="0" smtClean="0">
                <a:ln w="3175" cmpd="sng">
                  <a:noFill/>
                </a:ln>
                <a:solidFill>
                  <a:srgbClr val="3C4966"/>
                </a:solidFill>
              </a:rPr>
              <a:t>dei </a:t>
            </a:r>
            <a:r>
              <a:rPr lang="it-IT" sz="2500" i="1" dirty="0">
                <a:ln w="3175" cmpd="sng">
                  <a:noFill/>
                </a:ln>
                <a:solidFill>
                  <a:srgbClr val="3C4966"/>
                </a:solidFill>
              </a:rPr>
              <a:t>nuclei </a:t>
            </a:r>
            <a:r>
              <a:rPr lang="it-IT" sz="2500" i="1" dirty="0" smtClean="0">
                <a:ln w="3175" cmpd="sng">
                  <a:noFill/>
                </a:ln>
                <a:solidFill>
                  <a:srgbClr val="3C4966"/>
                </a:solidFill>
              </a:rPr>
              <a:t>culturali, dei processi e </a:t>
            </a:r>
            <a:r>
              <a:rPr lang="it-IT" sz="2500" i="1" dirty="0">
                <a:ln w="3175" cmpd="sng">
                  <a:noFill/>
                </a:ln>
                <a:solidFill>
                  <a:srgbClr val="3C4966"/>
                </a:solidFill>
              </a:rPr>
              <a:t>delle pratiche organizzative </a:t>
            </a:r>
          </a:p>
          <a:p>
            <a:pPr algn="l"/>
            <a:r>
              <a:rPr lang="it-IT" sz="2500" i="1" dirty="0">
                <a:ln w="3175" cmpd="sng">
                  <a:noFill/>
                </a:ln>
                <a:solidFill>
                  <a:srgbClr val="3C4966"/>
                </a:solidFill>
              </a:rPr>
              <a:t>che animano la dinamica della convivenza nei contesti di lavoro </a:t>
            </a:r>
          </a:p>
          <a:p>
            <a:pPr algn="l"/>
            <a:r>
              <a:rPr lang="it-IT" sz="2500" i="1" dirty="0">
                <a:ln w="3175" cmpd="sng">
                  <a:noFill/>
                </a:ln>
                <a:solidFill>
                  <a:srgbClr val="3C4966"/>
                </a:solidFill>
              </a:rPr>
              <a:t>promuovendo, mantenendo e migliorando la </a:t>
            </a:r>
            <a:r>
              <a:rPr lang="it-IT" sz="2500" i="1" dirty="0" err="1">
                <a:ln w="3175" cmpd="sng">
                  <a:noFill/>
                </a:ln>
                <a:solidFill>
                  <a:srgbClr val="3C4966"/>
                </a:solidFill>
              </a:rPr>
              <a:t>qualita</a:t>
            </a:r>
            <a:r>
              <a:rPr lang="it-IT" sz="2500" i="1" dirty="0">
                <a:ln w="3175" cmpd="sng">
                  <a:noFill/>
                </a:ln>
                <a:solidFill>
                  <a:srgbClr val="3C4966"/>
                </a:solidFill>
              </a:rPr>
              <a:t>̀ della </a:t>
            </a:r>
          </a:p>
          <a:p>
            <a:pPr algn="l"/>
            <a:r>
              <a:rPr lang="it-IT" sz="2500" i="1" dirty="0">
                <a:ln w="3175" cmpd="sng">
                  <a:noFill/>
                </a:ln>
                <a:solidFill>
                  <a:srgbClr val="3C4966"/>
                </a:solidFill>
              </a:rPr>
              <a:t>vita e il grado di benessere fisico, psicologico e sociale delle </a:t>
            </a:r>
          </a:p>
          <a:p>
            <a:pPr algn="l"/>
            <a:r>
              <a:rPr lang="it-IT" sz="2500" i="1" dirty="0" smtClean="0">
                <a:ln w="3175" cmpd="sng">
                  <a:noFill/>
                </a:ln>
                <a:solidFill>
                  <a:srgbClr val="3C4966"/>
                </a:solidFill>
              </a:rPr>
              <a:t>comunità </a:t>
            </a:r>
            <a:r>
              <a:rPr lang="it-IT" sz="2500" i="1" dirty="0">
                <a:ln w="3175" cmpd="sng">
                  <a:noFill/>
                </a:ln>
                <a:solidFill>
                  <a:srgbClr val="3C4966"/>
                </a:solidFill>
              </a:rPr>
              <a:t>di </a:t>
            </a:r>
            <a:r>
              <a:rPr lang="it-IT" sz="2500" i="1" dirty="0" smtClean="0">
                <a:ln w="3175" cmpd="sng">
                  <a:noFill/>
                </a:ln>
                <a:solidFill>
                  <a:srgbClr val="3C4966"/>
                </a:solidFill>
              </a:rPr>
              <a:t>lavoratori”</a:t>
            </a:r>
            <a:r>
              <a:rPr lang="it-IT" sz="2500" i="1" dirty="0">
                <a:ln w="3175" cmpd="sng">
                  <a:noFill/>
                </a:ln>
                <a:solidFill>
                  <a:srgbClr val="3C4966"/>
                </a:solidFill>
              </a:rPr>
              <a:t/>
            </a:r>
            <a:br>
              <a:rPr lang="it-IT" sz="2500" i="1" dirty="0">
                <a:ln w="3175" cmpd="sng">
                  <a:noFill/>
                </a:ln>
                <a:solidFill>
                  <a:srgbClr val="3C4966"/>
                </a:solidFill>
              </a:rPr>
            </a:br>
            <a:endParaRPr lang="it-IT" sz="2500" i="1" dirty="0" smtClean="0">
              <a:ln w="3175" cmpd="sng">
                <a:noFill/>
              </a:ln>
              <a:solidFill>
                <a:srgbClr val="3C4966"/>
              </a:solidFill>
            </a:endParaRPr>
          </a:p>
          <a:p>
            <a:pPr algn="l"/>
            <a:r>
              <a:rPr lang="it-IT" sz="2500" dirty="0" err="1" smtClean="0">
                <a:ln w="3175" cmpd="sng">
                  <a:noFill/>
                </a:ln>
                <a:solidFill>
                  <a:srgbClr val="3C4966"/>
                </a:solidFill>
              </a:rPr>
              <a:t>F</a:t>
            </a:r>
            <a:r>
              <a:rPr lang="it-IT" sz="2500" dirty="0" smtClean="0">
                <a:ln w="3175" cmpd="sng">
                  <a:noFill/>
                </a:ln>
                <a:solidFill>
                  <a:srgbClr val="3C4966"/>
                </a:solidFill>
              </a:rPr>
              <a:t>. </a:t>
            </a:r>
            <a:r>
              <a:rPr lang="it-IT" sz="2500" dirty="0" err="1" smtClean="0">
                <a:ln w="3175" cmpd="sng">
                  <a:noFill/>
                </a:ln>
                <a:solidFill>
                  <a:srgbClr val="3C4966"/>
                </a:solidFill>
              </a:rPr>
              <a:t>Avallone</a:t>
            </a:r>
            <a:r>
              <a:rPr lang="it-IT" sz="2500" dirty="0" smtClean="0">
                <a:ln w="3175" cmpd="sng">
                  <a:noFill/>
                </a:ln>
                <a:solidFill>
                  <a:srgbClr val="3C4966"/>
                </a:solidFill>
              </a:rPr>
              <a:t> </a:t>
            </a:r>
            <a:r>
              <a:rPr lang="it-IT" sz="2500" dirty="0">
                <a:ln w="3175" cmpd="sng">
                  <a:noFill/>
                </a:ln>
                <a:solidFill>
                  <a:srgbClr val="3C4966"/>
                </a:solidFill>
              </a:rPr>
              <a:t>e M. Bonaretti (a cura di </a:t>
            </a:r>
            <a:r>
              <a:rPr lang="it-IT" sz="2500" dirty="0" smtClean="0">
                <a:ln w="3175" cmpd="sng">
                  <a:noFill/>
                </a:ln>
                <a:solidFill>
                  <a:srgbClr val="3C4966"/>
                </a:solidFill>
              </a:rPr>
              <a:t>), </a:t>
            </a:r>
            <a:r>
              <a:rPr lang="it-IT" sz="2500" i="1" dirty="0" smtClean="0">
                <a:ln w="3175" cmpd="sng">
                  <a:noFill/>
                </a:ln>
                <a:solidFill>
                  <a:srgbClr val="3C4966"/>
                </a:solidFill>
              </a:rPr>
              <a:t>Benessere organizzativo</a:t>
            </a:r>
            <a:r>
              <a:rPr lang="it-IT" sz="2500" dirty="0" smtClean="0">
                <a:ln w="3175" cmpd="sng">
                  <a:noFill/>
                </a:ln>
                <a:solidFill>
                  <a:srgbClr val="3C4966"/>
                </a:solidFill>
              </a:rPr>
              <a:t>, 2003</a:t>
            </a:r>
            <a:r>
              <a:rPr lang="it-IT" sz="2500" dirty="0">
                <a:ln w="3175" cmpd="sng">
                  <a:noFill/>
                </a:ln>
                <a:solidFill>
                  <a:srgbClr val="3C4966"/>
                </a:solidFill>
              </a:rPr>
              <a:t>, </a:t>
            </a:r>
            <a:r>
              <a:rPr lang="it-IT" sz="2500" dirty="0" smtClean="0">
                <a:ln w="3175" cmpd="sng">
                  <a:noFill/>
                </a:ln>
                <a:solidFill>
                  <a:srgbClr val="3C4966"/>
                </a:solidFill>
              </a:rPr>
              <a:t>p.42</a:t>
            </a:r>
            <a:endParaRPr lang="it-IT" sz="2500" dirty="0">
              <a:ln w="3175" cmpd="sng">
                <a:noFill/>
              </a:ln>
              <a:solidFill>
                <a:srgbClr val="3C4966"/>
              </a:solidFill>
            </a:endParaRPr>
          </a:p>
        </p:txBody>
      </p:sp>
    </p:spTree>
    <p:extLst>
      <p:ext uri="{BB962C8B-B14F-4D97-AF65-F5344CB8AC3E}">
        <p14:creationId xmlns:p14="http://schemas.microsoft.com/office/powerpoint/2010/main" val="115047321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bg>
      <p:bgPr>
        <a:gradFill>
          <a:gsLst>
            <a:gs pos="100000">
              <a:schemeClr val="bg2">
                <a:lumMod val="75000"/>
              </a:schemeClr>
            </a:gs>
            <a:gs pos="88000">
              <a:schemeClr val="bg2"/>
            </a:gs>
            <a:gs pos="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1" name="Titolo 10"/>
          <p:cNvSpPr>
            <a:spLocks noGrp="1"/>
          </p:cNvSpPr>
          <p:nvPr>
            <p:ph type="title"/>
          </p:nvPr>
        </p:nvSpPr>
        <p:spPr>
          <a:xfrm>
            <a:off x="1484313" y="685800"/>
            <a:ext cx="9677674" cy="1621465"/>
          </a:xfrm>
        </p:spPr>
        <p:txBody>
          <a:bodyPr>
            <a:normAutofit/>
          </a:bodyPr>
          <a:lstStyle/>
          <a:p>
            <a:r>
              <a:rPr lang="it-IT" sz="2400" b="1" dirty="0">
                <a:solidFill>
                  <a:srgbClr val="3C4966"/>
                </a:solidFill>
                <a:latin typeface="+mn-lt"/>
                <a:ea typeface="+mn-ea"/>
                <a:cs typeface="+mn-cs"/>
              </a:rPr>
              <a:t>FINALITÀ DELLA DIRETTIVA </a:t>
            </a:r>
            <a:br>
              <a:rPr lang="it-IT" sz="2400" b="1" dirty="0">
                <a:solidFill>
                  <a:srgbClr val="3C4966"/>
                </a:solidFill>
                <a:latin typeface="+mn-lt"/>
                <a:ea typeface="+mn-ea"/>
                <a:cs typeface="+mn-cs"/>
              </a:rPr>
            </a:br>
            <a:r>
              <a:rPr lang="it-IT" sz="2400" b="1" dirty="0">
                <a:solidFill>
                  <a:srgbClr val="3C4966"/>
                </a:solidFill>
                <a:latin typeface="+mn-lt"/>
                <a:ea typeface="+mn-ea"/>
                <a:cs typeface="+mn-cs"/>
              </a:rPr>
              <a:t>a. </a:t>
            </a:r>
            <a:r>
              <a:rPr lang="it-IT" sz="2400" dirty="0">
                <a:solidFill>
                  <a:srgbClr val="3C4966"/>
                </a:solidFill>
                <a:latin typeface="+mn-lt"/>
                <a:ea typeface="+mn-ea"/>
                <a:cs typeface="+mn-cs"/>
              </a:rPr>
              <a:t/>
            </a:r>
            <a:br>
              <a:rPr lang="it-IT" sz="2400" dirty="0">
                <a:solidFill>
                  <a:srgbClr val="3C4966"/>
                </a:solidFill>
                <a:latin typeface="+mn-lt"/>
                <a:ea typeface="+mn-ea"/>
                <a:cs typeface="+mn-cs"/>
              </a:rPr>
            </a:br>
            <a:r>
              <a:rPr lang="it-IT" sz="2400" dirty="0">
                <a:solidFill>
                  <a:srgbClr val="3C4966"/>
                </a:solidFill>
                <a:latin typeface="+mn-lt"/>
                <a:ea typeface="+mn-ea"/>
                <a:cs typeface="+mn-cs"/>
              </a:rPr>
              <a:t>le </a:t>
            </a:r>
            <a:r>
              <a:rPr lang="it-IT" sz="2400" dirty="0">
                <a:solidFill>
                  <a:schemeClr val="accent1"/>
                </a:solidFill>
                <a:latin typeface="+mn-lt"/>
                <a:ea typeface="+mn-ea"/>
                <a:cs typeface="+mn-cs"/>
              </a:rPr>
              <a:t>motivazioni</a:t>
            </a:r>
            <a:r>
              <a:rPr lang="it-IT" sz="2400" dirty="0">
                <a:solidFill>
                  <a:srgbClr val="3C4966"/>
                </a:solidFill>
                <a:latin typeface="+mn-lt"/>
                <a:ea typeface="+mn-ea"/>
                <a:cs typeface="+mn-cs"/>
              </a:rPr>
              <a:t> per l’adozione di misure finalizzate ad accrescere il benessere organizzativo </a:t>
            </a:r>
          </a:p>
        </p:txBody>
      </p:sp>
      <p:sp>
        <p:nvSpPr>
          <p:cNvPr id="12" name="Segnaposto testo 11"/>
          <p:cNvSpPr>
            <a:spLocks noGrp="1"/>
          </p:cNvSpPr>
          <p:nvPr>
            <p:ph type="body" idx="1"/>
          </p:nvPr>
        </p:nvSpPr>
        <p:spPr>
          <a:xfrm>
            <a:off x="1484313" y="2307265"/>
            <a:ext cx="9472722" cy="4199861"/>
          </a:xfrm>
        </p:spPr>
        <p:txBody>
          <a:bodyPr>
            <a:normAutofit fontScale="55000" lnSpcReduction="20000"/>
          </a:bodyPr>
          <a:lstStyle/>
          <a:p>
            <a:pPr algn="just"/>
            <a:r>
              <a:rPr lang="it-IT" sz="3300" dirty="0">
                <a:ln w="3175" cmpd="sng">
                  <a:noFill/>
                </a:ln>
                <a:solidFill>
                  <a:srgbClr val="3C4966"/>
                </a:solidFill>
              </a:rPr>
              <a:t>Le amministrazioni sono invitate, adottando le opportune forme di relazioni sindacali, a valutare e migliorare il benessere all’interno della propria organizzazione rilevando le opinioni dei dipendenti sulle dimensioni che determinano la </a:t>
            </a:r>
            <a:r>
              <a:rPr lang="it-IT" sz="3300" dirty="0" err="1">
                <a:ln w="3175" cmpd="sng">
                  <a:noFill/>
                </a:ln>
                <a:solidFill>
                  <a:srgbClr val="3C4966"/>
                </a:solidFill>
              </a:rPr>
              <a:t>qualita</a:t>
            </a:r>
            <a:r>
              <a:rPr lang="it-IT" sz="3300" dirty="0">
                <a:ln w="3175" cmpd="sng">
                  <a:noFill/>
                </a:ln>
                <a:solidFill>
                  <a:srgbClr val="3C4966"/>
                </a:solidFill>
              </a:rPr>
              <a:t>̀ della vita e delle relazioni nei luoghi di lavoro e realizzando opportune misure di miglioramento per: </a:t>
            </a:r>
          </a:p>
          <a:p>
            <a:pPr marL="457200" indent="-457200" algn="just">
              <a:buFont typeface="Arial" charset="0"/>
              <a:buChar char="•"/>
            </a:pPr>
            <a:r>
              <a:rPr lang="it-IT" sz="3300" dirty="0" smtClean="0">
                <a:ln w="3175" cmpd="sng">
                  <a:noFill/>
                </a:ln>
                <a:solidFill>
                  <a:srgbClr val="3C4966"/>
                </a:solidFill>
              </a:rPr>
              <a:t>valorizzare </a:t>
            </a:r>
            <a:r>
              <a:rPr lang="it-IT" sz="3300" dirty="0">
                <a:ln w="3175" cmpd="sng">
                  <a:noFill/>
                </a:ln>
                <a:solidFill>
                  <a:srgbClr val="3C4966"/>
                </a:solidFill>
              </a:rPr>
              <a:t>le risorse umane, aumentare la motivazione dei collaboratori, migliorare i rapporti tra dirigenti e operatori, accrescere il senso di appartenenza e di soddisfazione dei lavoratori per la propria amministrazione; </a:t>
            </a:r>
            <a:endParaRPr lang="it-IT" sz="3300" dirty="0" smtClean="0">
              <a:ln w="3175" cmpd="sng">
                <a:noFill/>
              </a:ln>
              <a:solidFill>
                <a:srgbClr val="3C4966"/>
              </a:solidFill>
            </a:endParaRPr>
          </a:p>
          <a:p>
            <a:pPr marL="457200" indent="-457200" algn="just">
              <a:buFont typeface="Arial" charset="0"/>
              <a:buChar char="•"/>
            </a:pPr>
            <a:r>
              <a:rPr lang="it-IT" sz="3300" dirty="0" smtClean="0">
                <a:ln w="3175" cmpd="sng">
                  <a:noFill/>
                </a:ln>
                <a:solidFill>
                  <a:srgbClr val="3C4966"/>
                </a:solidFill>
              </a:rPr>
              <a:t>rendere </a:t>
            </a:r>
            <a:r>
              <a:rPr lang="it-IT" sz="3300" dirty="0">
                <a:ln w="3175" cmpd="sng">
                  <a:noFill/>
                </a:ln>
                <a:solidFill>
                  <a:srgbClr val="3C4966"/>
                </a:solidFill>
              </a:rPr>
              <a:t>attrattive le amministrazioni pubbliche per i talenti </a:t>
            </a:r>
            <a:r>
              <a:rPr lang="it-IT" sz="3300" dirty="0" smtClean="0">
                <a:ln w="3175" cmpd="sng">
                  <a:noFill/>
                </a:ln>
                <a:solidFill>
                  <a:srgbClr val="3C4966"/>
                </a:solidFill>
              </a:rPr>
              <a:t>migliori;</a:t>
            </a:r>
          </a:p>
          <a:p>
            <a:pPr marL="457200" indent="-457200" algn="just">
              <a:buFont typeface="Arial" charset="0"/>
              <a:buChar char="•"/>
            </a:pPr>
            <a:r>
              <a:rPr lang="it-IT" sz="3300" dirty="0" smtClean="0">
                <a:ln w="3175" cmpd="sng">
                  <a:noFill/>
                </a:ln>
                <a:solidFill>
                  <a:srgbClr val="3C4966"/>
                </a:solidFill>
              </a:rPr>
              <a:t>migliorare </a:t>
            </a:r>
            <a:r>
              <a:rPr lang="it-IT" sz="3300" dirty="0">
                <a:ln w="3175" cmpd="sng">
                  <a:noFill/>
                </a:ln>
                <a:solidFill>
                  <a:srgbClr val="3C4966"/>
                </a:solidFill>
              </a:rPr>
              <a:t>l’immagine interna ed esterna e la </a:t>
            </a:r>
            <a:r>
              <a:rPr lang="it-IT" sz="3300" dirty="0" err="1">
                <a:ln w="3175" cmpd="sng">
                  <a:noFill/>
                </a:ln>
                <a:solidFill>
                  <a:srgbClr val="3C4966"/>
                </a:solidFill>
              </a:rPr>
              <a:t>qualita</a:t>
            </a:r>
            <a:r>
              <a:rPr lang="it-IT" sz="3300" dirty="0">
                <a:ln w="3175" cmpd="sng">
                  <a:noFill/>
                </a:ln>
                <a:solidFill>
                  <a:srgbClr val="3C4966"/>
                </a:solidFill>
              </a:rPr>
              <a:t>̀ complessiva dei servizi forniti </a:t>
            </a:r>
            <a:r>
              <a:rPr lang="it-IT" sz="3300" dirty="0" smtClean="0">
                <a:ln w="3175" cmpd="sng">
                  <a:noFill/>
                </a:ln>
                <a:solidFill>
                  <a:srgbClr val="3C4966"/>
                </a:solidFill>
              </a:rPr>
              <a:t>dall’amministrazione;</a:t>
            </a:r>
            <a:endParaRPr lang="it-IT" sz="3300" dirty="0">
              <a:ln w="3175" cmpd="sng">
                <a:noFill/>
              </a:ln>
              <a:solidFill>
                <a:srgbClr val="3C4966"/>
              </a:solidFill>
            </a:endParaRPr>
          </a:p>
          <a:p>
            <a:pPr marL="457200" indent="-457200" algn="just">
              <a:buFont typeface="Arial" charset="0"/>
              <a:buChar char="•"/>
            </a:pPr>
            <a:r>
              <a:rPr lang="it-IT" sz="3300" dirty="0" smtClean="0">
                <a:ln w="3175" cmpd="sng">
                  <a:noFill/>
                </a:ln>
                <a:solidFill>
                  <a:srgbClr val="3C4966"/>
                </a:solidFill>
              </a:rPr>
              <a:t>diffondere </a:t>
            </a:r>
            <a:r>
              <a:rPr lang="it-IT" sz="3300" dirty="0">
                <a:ln w="3175" cmpd="sng">
                  <a:noFill/>
                </a:ln>
                <a:solidFill>
                  <a:srgbClr val="3C4966"/>
                </a:solidFill>
              </a:rPr>
              <a:t>la cultura della partecipazione, quale presupposto dell’orientamento </a:t>
            </a:r>
            <a:r>
              <a:rPr lang="it-IT" sz="3300" dirty="0" smtClean="0">
                <a:ln w="3175" cmpd="sng">
                  <a:noFill/>
                </a:ln>
                <a:solidFill>
                  <a:srgbClr val="3C4966"/>
                </a:solidFill>
              </a:rPr>
              <a:t>al risultato, al posto della cultura dell’adempimento; </a:t>
            </a:r>
          </a:p>
          <a:p>
            <a:pPr marL="457200" indent="-457200" algn="just">
              <a:buFont typeface="Arial" charset="0"/>
              <a:buChar char="•"/>
            </a:pPr>
            <a:r>
              <a:rPr lang="it-IT" sz="3300" dirty="0" smtClean="0">
                <a:ln w="3175" cmpd="sng">
                  <a:noFill/>
                </a:ln>
                <a:solidFill>
                  <a:srgbClr val="3C4966"/>
                </a:solidFill>
              </a:rPr>
              <a:t>realizzare </a:t>
            </a:r>
            <a:r>
              <a:rPr lang="it-IT" sz="3300" dirty="0">
                <a:ln w="3175" cmpd="sng">
                  <a:noFill/>
                </a:ln>
                <a:solidFill>
                  <a:srgbClr val="3C4966"/>
                </a:solidFill>
              </a:rPr>
              <a:t>sistemi di comunicazione interna; </a:t>
            </a:r>
          </a:p>
          <a:p>
            <a:pPr marL="457200" indent="-457200" algn="just">
              <a:buFont typeface="Arial" charset="0"/>
              <a:buChar char="•"/>
            </a:pPr>
            <a:r>
              <a:rPr lang="it-IT" sz="3300" dirty="0" smtClean="0">
                <a:ln w="3175" cmpd="sng">
                  <a:noFill/>
                </a:ln>
                <a:solidFill>
                  <a:srgbClr val="3C4966"/>
                </a:solidFill>
              </a:rPr>
              <a:t>prevenire </a:t>
            </a:r>
            <a:r>
              <a:rPr lang="it-IT" sz="3300" dirty="0">
                <a:ln w="3175" cmpd="sng">
                  <a:noFill/>
                </a:ln>
                <a:solidFill>
                  <a:srgbClr val="3C4966"/>
                </a:solidFill>
              </a:rPr>
              <a:t>i rischi </a:t>
            </a:r>
            <a:r>
              <a:rPr lang="it-IT" sz="3300" dirty="0" err="1">
                <a:ln w="3175" cmpd="sng">
                  <a:noFill/>
                </a:ln>
                <a:solidFill>
                  <a:srgbClr val="3C4966"/>
                </a:solidFill>
              </a:rPr>
              <a:t>psico</a:t>
            </a:r>
            <a:r>
              <a:rPr lang="it-IT" sz="3300" dirty="0">
                <a:ln w="3175" cmpd="sng">
                  <a:noFill/>
                </a:ln>
                <a:solidFill>
                  <a:srgbClr val="3C4966"/>
                </a:solidFill>
              </a:rPr>
              <a:t>-sociali di cui al decreto legislativo N.626/94. </a:t>
            </a:r>
          </a:p>
          <a:p>
            <a:endParaRPr lang="it-IT" dirty="0"/>
          </a:p>
        </p:txBody>
      </p:sp>
    </p:spTree>
    <p:extLst>
      <p:ext uri="{BB962C8B-B14F-4D97-AF65-F5344CB8AC3E}">
        <p14:creationId xmlns:p14="http://schemas.microsoft.com/office/powerpoint/2010/main" val="129045705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bg>
      <p:bgPr>
        <a:gradFill>
          <a:gsLst>
            <a:gs pos="100000">
              <a:schemeClr val="bg2">
                <a:lumMod val="75000"/>
              </a:schemeClr>
            </a:gs>
            <a:gs pos="88000">
              <a:schemeClr val="bg2"/>
            </a:gs>
            <a:gs pos="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1" name="Titolo 10"/>
          <p:cNvSpPr>
            <a:spLocks noGrp="1"/>
          </p:cNvSpPr>
          <p:nvPr>
            <p:ph type="title"/>
          </p:nvPr>
        </p:nvSpPr>
        <p:spPr>
          <a:xfrm>
            <a:off x="1484312" y="685800"/>
            <a:ext cx="10018711" cy="1493874"/>
          </a:xfrm>
        </p:spPr>
        <p:txBody>
          <a:bodyPr>
            <a:normAutofit/>
          </a:bodyPr>
          <a:lstStyle/>
          <a:p>
            <a:r>
              <a:rPr lang="it-IT" sz="2400" b="1" dirty="0">
                <a:solidFill>
                  <a:srgbClr val="3C4966"/>
                </a:solidFill>
                <a:latin typeface="+mn-lt"/>
                <a:ea typeface="+mn-ea"/>
                <a:cs typeface="+mn-cs"/>
              </a:rPr>
              <a:t>b.</a:t>
            </a:r>
            <a:r>
              <a:rPr lang="it-IT" sz="2400" dirty="0">
                <a:solidFill>
                  <a:srgbClr val="3C4966"/>
                </a:solidFill>
                <a:latin typeface="+mn-lt"/>
                <a:ea typeface="+mn-ea"/>
                <a:cs typeface="+mn-cs"/>
              </a:rPr>
              <a:t/>
            </a:r>
            <a:br>
              <a:rPr lang="it-IT" sz="2400" dirty="0">
                <a:solidFill>
                  <a:srgbClr val="3C4966"/>
                </a:solidFill>
                <a:latin typeface="+mn-lt"/>
                <a:ea typeface="+mn-ea"/>
                <a:cs typeface="+mn-cs"/>
              </a:rPr>
            </a:br>
            <a:r>
              <a:rPr lang="it-IT" sz="2400" dirty="0">
                <a:solidFill>
                  <a:srgbClr val="3C4966"/>
                </a:solidFill>
                <a:latin typeface="+mn-lt"/>
                <a:ea typeface="+mn-ea"/>
                <a:cs typeface="+mn-cs"/>
              </a:rPr>
              <a:t>le </a:t>
            </a:r>
            <a:r>
              <a:rPr lang="it-IT" sz="2400" dirty="0">
                <a:solidFill>
                  <a:schemeClr val="accent1">
                    <a:lumMod val="75000"/>
                  </a:schemeClr>
                </a:solidFill>
                <a:latin typeface="+mn-lt"/>
                <a:ea typeface="+mn-ea"/>
                <a:cs typeface="+mn-cs"/>
              </a:rPr>
              <a:t>indicazioni da seguire</a:t>
            </a:r>
            <a:r>
              <a:rPr lang="it-IT" sz="2400" dirty="0">
                <a:solidFill>
                  <a:srgbClr val="3C4966"/>
                </a:solidFill>
                <a:latin typeface="+mn-lt"/>
                <a:ea typeface="+mn-ea"/>
                <a:cs typeface="+mn-cs"/>
              </a:rPr>
              <a:t> per accrescere il benessere organizzativo</a:t>
            </a:r>
            <a:br>
              <a:rPr lang="it-IT" sz="2400" dirty="0">
                <a:solidFill>
                  <a:srgbClr val="3C4966"/>
                </a:solidFill>
                <a:latin typeface="+mn-lt"/>
                <a:ea typeface="+mn-ea"/>
                <a:cs typeface="+mn-cs"/>
              </a:rPr>
            </a:br>
            <a:endParaRPr lang="it-IT" sz="2400" dirty="0">
              <a:solidFill>
                <a:srgbClr val="3C4966"/>
              </a:solidFill>
              <a:latin typeface="+mn-lt"/>
              <a:ea typeface="+mn-ea"/>
              <a:cs typeface="+mn-cs"/>
            </a:endParaRPr>
          </a:p>
        </p:txBody>
      </p:sp>
      <p:sp>
        <p:nvSpPr>
          <p:cNvPr id="12" name="Segnaposto testo 11"/>
          <p:cNvSpPr>
            <a:spLocks noGrp="1"/>
          </p:cNvSpPr>
          <p:nvPr>
            <p:ph type="body" idx="1"/>
          </p:nvPr>
        </p:nvSpPr>
        <p:spPr>
          <a:xfrm>
            <a:off x="1484311" y="2179674"/>
            <a:ext cx="9567318" cy="3125972"/>
          </a:xfrm>
        </p:spPr>
        <p:txBody>
          <a:bodyPr>
            <a:normAutofit/>
          </a:bodyPr>
          <a:lstStyle/>
          <a:p>
            <a:r>
              <a:rPr lang="it-IT" sz="2400" b="1" dirty="0" err="1" smtClean="0">
                <a:solidFill>
                  <a:srgbClr val="3C4966"/>
                </a:solidFill>
              </a:rPr>
              <a:t>b.</a:t>
            </a:r>
            <a:r>
              <a:rPr lang="it-IT" sz="2400" b="1" dirty="0" err="1" smtClean="0">
                <a:ln w="3175" cmpd="sng">
                  <a:noFill/>
                </a:ln>
                <a:solidFill>
                  <a:srgbClr val="3C4966"/>
                </a:solidFill>
              </a:rPr>
              <a:t>I</a:t>
            </a:r>
            <a:r>
              <a:rPr lang="it-IT" sz="2400" b="1" dirty="0">
                <a:ln w="3175" cmpd="sng">
                  <a:noFill/>
                </a:ln>
                <a:solidFill>
                  <a:srgbClr val="3C4966"/>
                </a:solidFill>
              </a:rPr>
              <a:t>. </a:t>
            </a:r>
            <a:r>
              <a:rPr lang="it-IT" sz="2400" dirty="0">
                <a:ln w="3175" cmpd="sng">
                  <a:noFill/>
                </a:ln>
                <a:solidFill>
                  <a:srgbClr val="3C4966"/>
                </a:solidFill>
              </a:rPr>
              <a:t>L’attenzione al benessere organizzativo come elemento di cambiamento culturale </a:t>
            </a:r>
          </a:p>
          <a:p>
            <a:pPr algn="just"/>
            <a:r>
              <a:rPr lang="it-IT" sz="2400" dirty="0">
                <a:ln w="3175" cmpd="sng">
                  <a:noFill/>
                </a:ln>
                <a:solidFill>
                  <a:srgbClr val="3C4966"/>
                </a:solidFill>
              </a:rPr>
              <a:t>In un sistema ad alta </a:t>
            </a:r>
            <a:r>
              <a:rPr lang="it-IT" sz="2400" dirty="0" err="1">
                <a:ln w="3175" cmpd="sng">
                  <a:noFill/>
                </a:ln>
                <a:solidFill>
                  <a:srgbClr val="3C4966"/>
                </a:solidFill>
              </a:rPr>
              <a:t>intensita</a:t>
            </a:r>
            <a:r>
              <a:rPr lang="it-IT" sz="2400" dirty="0">
                <a:ln w="3175" cmpd="sng">
                  <a:noFill/>
                </a:ln>
                <a:solidFill>
                  <a:srgbClr val="3C4966"/>
                </a:solidFill>
              </a:rPr>
              <a:t>̀ di lavoro intellettuale, la convivenza organizzativa non </a:t>
            </a:r>
            <a:r>
              <a:rPr lang="it-IT" sz="2400" dirty="0" err="1">
                <a:ln w="3175" cmpd="sng">
                  <a:noFill/>
                </a:ln>
                <a:solidFill>
                  <a:srgbClr val="3C4966"/>
                </a:solidFill>
              </a:rPr>
              <a:t>puo</a:t>
            </a:r>
            <a:r>
              <a:rPr lang="it-IT" sz="2400" dirty="0">
                <a:ln w="3175" cmpd="sng">
                  <a:noFill/>
                </a:ln>
                <a:solidFill>
                  <a:srgbClr val="3C4966"/>
                </a:solidFill>
              </a:rPr>
              <a:t>̀ svolgersi soltanto sotto la dimensione del governo gerarchico e delle scansioni procedurali: una variabile altrettanto fondamentale è rappresentata dal </a:t>
            </a:r>
            <a:r>
              <a:rPr lang="it-IT" sz="2400" b="1" dirty="0">
                <a:ln w="3175" cmpd="sng">
                  <a:noFill/>
                </a:ln>
                <a:solidFill>
                  <a:srgbClr val="3C4966"/>
                </a:solidFill>
              </a:rPr>
              <a:t>sentire individuale </a:t>
            </a:r>
            <a:r>
              <a:rPr lang="it-IT" sz="2400" dirty="0">
                <a:ln w="3175" cmpd="sng">
                  <a:noFill/>
                </a:ln>
                <a:solidFill>
                  <a:srgbClr val="3C4966"/>
                </a:solidFill>
              </a:rPr>
              <a:t>e dalle </a:t>
            </a:r>
            <a:r>
              <a:rPr lang="it-IT" sz="2400" b="1" dirty="0">
                <a:ln w="3175" cmpd="sng">
                  <a:noFill/>
                </a:ln>
                <a:solidFill>
                  <a:srgbClr val="3C4966"/>
                </a:solidFill>
              </a:rPr>
              <a:t>relazioni informali</a:t>
            </a:r>
            <a:r>
              <a:rPr lang="it-IT" sz="2400" dirty="0">
                <a:ln w="3175" cmpd="sng">
                  <a:noFill/>
                </a:ln>
                <a:solidFill>
                  <a:srgbClr val="3C4966"/>
                </a:solidFill>
              </a:rPr>
              <a:t> tra le persone che interagiscono nello stesso ambiente di lavoro. </a:t>
            </a:r>
          </a:p>
        </p:txBody>
      </p:sp>
    </p:spTree>
    <p:extLst>
      <p:ext uri="{BB962C8B-B14F-4D97-AF65-F5344CB8AC3E}">
        <p14:creationId xmlns:p14="http://schemas.microsoft.com/office/powerpoint/2010/main" val="152137239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olo 10"/>
          <p:cNvSpPr>
            <a:spLocks noGrp="1"/>
          </p:cNvSpPr>
          <p:nvPr>
            <p:ph type="title"/>
          </p:nvPr>
        </p:nvSpPr>
        <p:spPr>
          <a:xfrm>
            <a:off x="1484312" y="685800"/>
            <a:ext cx="10018711" cy="2293883"/>
          </a:xfrm>
        </p:spPr>
        <p:txBody>
          <a:bodyPr>
            <a:normAutofit fontScale="90000"/>
          </a:bodyPr>
          <a:lstStyle/>
          <a:p>
            <a:r>
              <a:rPr lang="it-IT" sz="2800" b="1" dirty="0" smtClean="0">
                <a:solidFill>
                  <a:srgbClr val="3C4966"/>
                </a:solidFill>
              </a:rPr>
              <a:t/>
            </a:r>
            <a:br>
              <a:rPr lang="it-IT" sz="2800" b="1" dirty="0" smtClean="0">
                <a:solidFill>
                  <a:srgbClr val="3C4966"/>
                </a:solidFill>
              </a:rPr>
            </a:br>
            <a:r>
              <a:rPr lang="it-IT" sz="2800" dirty="0" smtClean="0">
                <a:solidFill>
                  <a:srgbClr val="3C4966"/>
                </a:solidFill>
              </a:rPr>
              <a:t>Direttiva </a:t>
            </a:r>
            <a:r>
              <a:rPr lang="it-IT" sz="2800" dirty="0">
                <a:solidFill>
                  <a:srgbClr val="3C4966"/>
                </a:solidFill>
              </a:rPr>
              <a:t/>
            </a:r>
            <a:br>
              <a:rPr lang="it-IT" sz="2800" dirty="0">
                <a:solidFill>
                  <a:srgbClr val="3C4966"/>
                </a:solidFill>
              </a:rPr>
            </a:br>
            <a:r>
              <a:rPr lang="it-IT" sz="2800" dirty="0">
                <a:solidFill>
                  <a:srgbClr val="3C4966"/>
                </a:solidFill>
              </a:rPr>
              <a:t>Dipartimento della Funzione Pubblica </a:t>
            </a:r>
            <a:br>
              <a:rPr lang="it-IT" sz="2800" dirty="0">
                <a:solidFill>
                  <a:srgbClr val="3C4966"/>
                </a:solidFill>
              </a:rPr>
            </a:br>
            <a:r>
              <a:rPr lang="it-IT" sz="2800" dirty="0" smtClean="0">
                <a:solidFill>
                  <a:srgbClr val="3C4966"/>
                </a:solidFill>
              </a:rPr>
              <a:t>Dipartimento </a:t>
            </a:r>
            <a:r>
              <a:rPr lang="it-IT" sz="2800" dirty="0">
                <a:solidFill>
                  <a:srgbClr val="3C4966"/>
                </a:solidFill>
              </a:rPr>
              <a:t>per le Pari </a:t>
            </a:r>
            <a:r>
              <a:rPr lang="it-IT" sz="2800" dirty="0" err="1">
                <a:solidFill>
                  <a:srgbClr val="3C4966"/>
                </a:solidFill>
              </a:rPr>
              <a:t>Opportunita</a:t>
            </a:r>
            <a:r>
              <a:rPr lang="it-IT" sz="2800" dirty="0">
                <a:solidFill>
                  <a:srgbClr val="3C4966"/>
                </a:solidFill>
              </a:rPr>
              <a:t>̀ </a:t>
            </a:r>
            <a:r>
              <a:rPr lang="it-IT" sz="2800" dirty="0" smtClean="0">
                <a:solidFill>
                  <a:srgbClr val="3C4966"/>
                </a:solidFill>
              </a:rPr>
              <a:t/>
            </a:r>
            <a:br>
              <a:rPr lang="it-IT" sz="2800" dirty="0" smtClean="0">
                <a:solidFill>
                  <a:srgbClr val="3C4966"/>
                </a:solidFill>
              </a:rPr>
            </a:br>
            <a:r>
              <a:rPr lang="it-IT" sz="2800" dirty="0" smtClean="0">
                <a:solidFill>
                  <a:srgbClr val="3C4966"/>
                </a:solidFill>
              </a:rPr>
              <a:t>della </a:t>
            </a:r>
            <a:r>
              <a:rPr lang="it-IT" sz="2800" dirty="0">
                <a:solidFill>
                  <a:srgbClr val="3C4966"/>
                </a:solidFill>
              </a:rPr>
              <a:t>Presidenza del Consiglio dei Ministri </a:t>
            </a:r>
            <a:br>
              <a:rPr lang="it-IT" sz="2800" dirty="0">
                <a:solidFill>
                  <a:srgbClr val="3C4966"/>
                </a:solidFill>
              </a:rPr>
            </a:br>
            <a:r>
              <a:rPr lang="it-IT" sz="2800" dirty="0">
                <a:solidFill>
                  <a:srgbClr val="3C4966"/>
                </a:solidFill>
              </a:rPr>
              <a:t> 4.3.2011 </a:t>
            </a:r>
            <a:r>
              <a:rPr lang="it-IT" sz="2800" dirty="0" smtClean="0">
                <a:solidFill>
                  <a:srgbClr val="3C4966"/>
                </a:solidFill>
              </a:rPr>
              <a:t/>
            </a:r>
            <a:br>
              <a:rPr lang="it-IT" sz="2800" dirty="0" smtClean="0">
                <a:solidFill>
                  <a:srgbClr val="3C4966"/>
                </a:solidFill>
              </a:rPr>
            </a:br>
            <a:endParaRPr lang="it-IT" sz="2700" dirty="0" smtClean="0">
              <a:solidFill>
                <a:srgbClr val="3C4966"/>
              </a:solidFill>
              <a:latin typeface="+mn-lt"/>
              <a:ea typeface="+mn-ea"/>
              <a:cs typeface="+mn-cs"/>
            </a:endParaRPr>
          </a:p>
        </p:txBody>
      </p:sp>
      <p:sp>
        <p:nvSpPr>
          <p:cNvPr id="12" name="Segnaposto testo 11"/>
          <p:cNvSpPr>
            <a:spLocks noGrp="1"/>
          </p:cNvSpPr>
          <p:nvPr>
            <p:ph type="body" idx="1"/>
          </p:nvPr>
        </p:nvSpPr>
        <p:spPr>
          <a:xfrm>
            <a:off x="1484313" y="2424545"/>
            <a:ext cx="9562916" cy="3366655"/>
          </a:xfrm>
        </p:spPr>
        <p:txBody>
          <a:bodyPr>
            <a:normAutofit/>
          </a:bodyPr>
          <a:lstStyle/>
          <a:p>
            <a:r>
              <a:rPr lang="it-IT" sz="2800" b="1" i="1" dirty="0">
                <a:solidFill>
                  <a:srgbClr val="3C4966"/>
                </a:solidFill>
              </a:rPr>
              <a:t>Linee guida sulle </a:t>
            </a:r>
            <a:r>
              <a:rPr lang="it-IT" sz="2800" b="1" i="1" dirty="0" err="1">
                <a:solidFill>
                  <a:srgbClr val="3C4966"/>
                </a:solidFill>
              </a:rPr>
              <a:t>modalita</a:t>
            </a:r>
            <a:r>
              <a:rPr lang="it-IT" sz="2800" b="1" i="1" dirty="0">
                <a:solidFill>
                  <a:srgbClr val="3C4966"/>
                </a:solidFill>
              </a:rPr>
              <a:t>̀ di funzionamento dei Comitati Unici di Garanzia per le pari </a:t>
            </a:r>
            <a:r>
              <a:rPr lang="it-IT" sz="2800" b="1" i="1" dirty="0" err="1">
                <a:solidFill>
                  <a:srgbClr val="3C4966"/>
                </a:solidFill>
              </a:rPr>
              <a:t>opportunita</a:t>
            </a:r>
            <a:r>
              <a:rPr lang="it-IT" sz="2800" b="1" i="1" dirty="0">
                <a:solidFill>
                  <a:srgbClr val="3C4966"/>
                </a:solidFill>
              </a:rPr>
              <a:t>̀, la valorizzazione del benessere di chi lavora e contro le discriminazioni</a:t>
            </a:r>
            <a:r>
              <a:rPr lang="it-IT" sz="2800" i="1" dirty="0">
                <a:solidFill>
                  <a:srgbClr val="3C4966"/>
                </a:solidFill>
              </a:rPr>
              <a:t/>
            </a:r>
            <a:br>
              <a:rPr lang="it-IT" sz="2800" i="1" dirty="0">
                <a:solidFill>
                  <a:srgbClr val="3C4966"/>
                </a:solidFill>
              </a:rPr>
            </a:br>
            <a:r>
              <a:rPr lang="it-IT" sz="2800" dirty="0">
                <a:solidFill>
                  <a:srgbClr val="3C4966"/>
                </a:solidFill>
              </a:rPr>
              <a:t>(art. 21, legge 4 novembre 2010, n. 183). </a:t>
            </a:r>
            <a:br>
              <a:rPr lang="it-IT" sz="2800" dirty="0">
                <a:solidFill>
                  <a:srgbClr val="3C4966"/>
                </a:solidFill>
              </a:rPr>
            </a:br>
            <a:endParaRPr lang="it-IT" sz="2800" dirty="0"/>
          </a:p>
        </p:txBody>
      </p:sp>
    </p:spTree>
    <p:extLst>
      <p:ext uri="{BB962C8B-B14F-4D97-AF65-F5344CB8AC3E}">
        <p14:creationId xmlns:p14="http://schemas.microsoft.com/office/powerpoint/2010/main" val="1422361394"/>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bg>
      <p:bgPr>
        <a:gradFill>
          <a:gsLst>
            <a:gs pos="100000">
              <a:schemeClr val="bg2">
                <a:lumMod val="75000"/>
              </a:schemeClr>
            </a:gs>
            <a:gs pos="88000">
              <a:schemeClr val="bg2"/>
            </a:gs>
            <a:gs pos="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1" name="Titolo 10"/>
          <p:cNvSpPr>
            <a:spLocks noGrp="1"/>
          </p:cNvSpPr>
          <p:nvPr>
            <p:ph type="title"/>
          </p:nvPr>
        </p:nvSpPr>
        <p:spPr>
          <a:xfrm>
            <a:off x="527381" y="372140"/>
            <a:ext cx="11115270" cy="1031358"/>
          </a:xfrm>
        </p:spPr>
        <p:txBody>
          <a:bodyPr>
            <a:noAutofit/>
          </a:bodyPr>
          <a:lstStyle/>
          <a:p>
            <a:r>
              <a:rPr lang="it-IT" b="1" dirty="0" err="1" smtClean="0">
                <a:solidFill>
                  <a:srgbClr val="3C4966"/>
                </a:solidFill>
              </a:rPr>
              <a:t>b.II</a:t>
            </a:r>
            <a:r>
              <a:rPr lang="it-IT" b="1" dirty="0" smtClean="0">
                <a:solidFill>
                  <a:srgbClr val="3C4966"/>
                </a:solidFill>
              </a:rPr>
              <a:t>.</a:t>
            </a:r>
            <a:r>
              <a:rPr lang="it-IT" dirty="0" smtClean="0">
                <a:solidFill>
                  <a:srgbClr val="3C4966"/>
                </a:solidFill>
                <a:latin typeface="+mn-lt"/>
                <a:ea typeface="+mn-ea"/>
                <a:cs typeface="+mn-cs"/>
              </a:rPr>
              <a:t> </a:t>
            </a:r>
            <a:r>
              <a:rPr lang="it-IT" dirty="0">
                <a:solidFill>
                  <a:srgbClr val="3C4966"/>
                </a:solidFill>
                <a:latin typeface="+mn-lt"/>
                <a:ea typeface="+mn-ea"/>
                <a:cs typeface="+mn-cs"/>
              </a:rPr>
              <a:t>L’attenzione alle variabili </a:t>
            </a:r>
            <a:r>
              <a:rPr lang="it-IT" dirty="0" smtClean="0">
                <a:solidFill>
                  <a:srgbClr val="3C4966"/>
                </a:solidFill>
                <a:latin typeface="+mn-lt"/>
                <a:ea typeface="+mn-ea"/>
                <a:cs typeface="+mn-cs"/>
              </a:rPr>
              <a:t>critiche/1 </a:t>
            </a:r>
            <a:r>
              <a:rPr lang="it-IT" dirty="0">
                <a:solidFill>
                  <a:srgbClr val="3C4966"/>
                </a:solidFill>
                <a:latin typeface="+mn-lt"/>
                <a:ea typeface="+mn-ea"/>
                <a:cs typeface="+mn-cs"/>
              </a:rPr>
              <a:t/>
            </a:r>
            <a:br>
              <a:rPr lang="it-IT" dirty="0">
                <a:solidFill>
                  <a:srgbClr val="3C4966"/>
                </a:solidFill>
                <a:latin typeface="+mn-lt"/>
                <a:ea typeface="+mn-ea"/>
                <a:cs typeface="+mn-cs"/>
              </a:rPr>
            </a:br>
            <a:endParaRPr lang="it-IT" dirty="0">
              <a:solidFill>
                <a:srgbClr val="3C4966"/>
              </a:solidFill>
              <a:latin typeface="+mn-lt"/>
              <a:ea typeface="+mn-ea"/>
              <a:cs typeface="+mn-cs"/>
            </a:endParaRPr>
          </a:p>
        </p:txBody>
      </p:sp>
      <p:sp>
        <p:nvSpPr>
          <p:cNvPr id="12" name="Segnaposto testo 11"/>
          <p:cNvSpPr>
            <a:spLocks noGrp="1"/>
          </p:cNvSpPr>
          <p:nvPr>
            <p:ph type="body" idx="1"/>
          </p:nvPr>
        </p:nvSpPr>
        <p:spPr>
          <a:xfrm>
            <a:off x="697503" y="1477926"/>
            <a:ext cx="10018713" cy="4518837"/>
          </a:xfrm>
        </p:spPr>
        <p:txBody>
          <a:bodyPr>
            <a:normAutofit fontScale="77500" lnSpcReduction="20000"/>
          </a:bodyPr>
          <a:lstStyle/>
          <a:p>
            <a:pPr marL="457200" indent="-457200" algn="l">
              <a:buFont typeface="+mj-lt"/>
              <a:buAutoNum type="alphaLcParenR"/>
            </a:pPr>
            <a:r>
              <a:rPr lang="it-IT" sz="2400" i="1" dirty="0">
                <a:ln w="3175" cmpd="sng">
                  <a:noFill/>
                </a:ln>
                <a:solidFill>
                  <a:srgbClr val="3C4966"/>
                </a:solidFill>
              </a:rPr>
              <a:t>Caratteristiche dell’ambiente nel quale il lavoro si svolge</a:t>
            </a:r>
            <a:br>
              <a:rPr lang="it-IT" sz="2400" i="1" dirty="0">
                <a:ln w="3175" cmpd="sng">
                  <a:noFill/>
                </a:ln>
                <a:solidFill>
                  <a:srgbClr val="3C4966"/>
                </a:solidFill>
              </a:rPr>
            </a:br>
            <a:r>
              <a:rPr lang="it-IT" sz="2400" dirty="0">
                <a:ln w="3175" cmpd="sng">
                  <a:noFill/>
                </a:ln>
                <a:solidFill>
                  <a:srgbClr val="3C4966"/>
                </a:solidFill>
              </a:rPr>
              <a:t>L’amministrazione allestisce un ambiente di lavoro salubre, confortevole e accogliente. </a:t>
            </a:r>
            <a:endParaRPr lang="it-IT" sz="2400" dirty="0" smtClean="0">
              <a:ln w="3175" cmpd="sng">
                <a:noFill/>
              </a:ln>
              <a:solidFill>
                <a:srgbClr val="3C4966"/>
              </a:solidFill>
            </a:endParaRPr>
          </a:p>
          <a:p>
            <a:pPr marL="457200" indent="-457200" algn="l">
              <a:buFont typeface="+mj-lt"/>
              <a:buAutoNum type="alphaLcParenR"/>
            </a:pPr>
            <a:r>
              <a:rPr lang="it-IT" sz="2400" i="1" dirty="0" smtClean="0">
                <a:ln w="3175" cmpd="sng">
                  <a:noFill/>
                </a:ln>
                <a:solidFill>
                  <a:srgbClr val="3C4966"/>
                </a:solidFill>
              </a:rPr>
              <a:t>Chiarezza </a:t>
            </a:r>
            <a:r>
              <a:rPr lang="it-IT" sz="2400" i="1" dirty="0">
                <a:ln w="3175" cmpd="sng">
                  <a:noFill/>
                </a:ln>
                <a:solidFill>
                  <a:srgbClr val="3C4966"/>
                </a:solidFill>
              </a:rPr>
              <a:t>degli obiettivi organizzativi e coerenza tra enunciati e pratiche organizzative </a:t>
            </a:r>
            <a:r>
              <a:rPr lang="it-IT" sz="2400" dirty="0">
                <a:ln w="3175" cmpd="sng">
                  <a:noFill/>
                </a:ln>
                <a:solidFill>
                  <a:srgbClr val="3C4966"/>
                </a:solidFill>
              </a:rPr>
              <a:t>L’amministrazione definisce</a:t>
            </a:r>
            <a:r>
              <a:rPr lang="it-IT" dirty="0"/>
              <a:t> </a:t>
            </a:r>
            <a:r>
              <a:rPr lang="it-IT" sz="2400" dirty="0">
                <a:ln w="3175" cmpd="sng">
                  <a:noFill/>
                </a:ln>
                <a:solidFill>
                  <a:srgbClr val="3C4966"/>
                </a:solidFill>
              </a:rPr>
              <a:t>obiettivi espliciti e chiari ed assicura coerenza tra enunciati e prassi operative. </a:t>
            </a:r>
            <a:endParaRPr lang="it-IT" sz="2400" dirty="0" smtClean="0">
              <a:ln w="3175" cmpd="sng">
                <a:noFill/>
              </a:ln>
              <a:solidFill>
                <a:srgbClr val="3C4966"/>
              </a:solidFill>
            </a:endParaRPr>
          </a:p>
          <a:p>
            <a:pPr marL="457200" indent="-457200" algn="l">
              <a:buFont typeface="+mj-lt"/>
              <a:buAutoNum type="alphaLcParenR"/>
            </a:pPr>
            <a:r>
              <a:rPr lang="it-IT" sz="2400" i="1" dirty="0" smtClean="0">
                <a:ln w="3175" cmpd="sng">
                  <a:noFill/>
                </a:ln>
                <a:solidFill>
                  <a:srgbClr val="3C4966"/>
                </a:solidFill>
              </a:rPr>
              <a:t>Riconoscimento </a:t>
            </a:r>
            <a:r>
              <a:rPr lang="it-IT" sz="2400" i="1" dirty="0">
                <a:ln w="3175" cmpd="sng">
                  <a:noFill/>
                </a:ln>
                <a:solidFill>
                  <a:srgbClr val="3C4966"/>
                </a:solidFill>
              </a:rPr>
              <a:t>e valorizzazione delle competenze</a:t>
            </a:r>
            <a:r>
              <a:rPr lang="it-IT" sz="2400" dirty="0">
                <a:ln w="3175" cmpd="sng">
                  <a:noFill/>
                </a:ln>
                <a:solidFill>
                  <a:srgbClr val="3C4966"/>
                </a:solidFill>
              </a:rPr>
              <a:t/>
            </a:r>
            <a:br>
              <a:rPr lang="it-IT" sz="2400" dirty="0">
                <a:ln w="3175" cmpd="sng">
                  <a:noFill/>
                </a:ln>
                <a:solidFill>
                  <a:srgbClr val="3C4966"/>
                </a:solidFill>
              </a:rPr>
            </a:br>
            <a:r>
              <a:rPr lang="it-IT" sz="2400" dirty="0">
                <a:ln w="3175" cmpd="sng">
                  <a:noFill/>
                </a:ln>
                <a:solidFill>
                  <a:srgbClr val="3C4966"/>
                </a:solidFill>
              </a:rPr>
              <a:t>L’amministrazione riconosce e valorizza le competenze e gli apporti dei dipendenti e stimola nuove </a:t>
            </a:r>
            <a:r>
              <a:rPr lang="it-IT" sz="2400" dirty="0" err="1">
                <a:ln w="3175" cmpd="sng">
                  <a:noFill/>
                </a:ln>
                <a:solidFill>
                  <a:srgbClr val="3C4966"/>
                </a:solidFill>
              </a:rPr>
              <a:t>potenzialita</a:t>
            </a:r>
            <a:r>
              <a:rPr lang="it-IT" sz="2400" dirty="0">
                <a:ln w="3175" cmpd="sng">
                  <a:noFill/>
                </a:ln>
                <a:solidFill>
                  <a:srgbClr val="3C4966"/>
                </a:solidFill>
              </a:rPr>
              <a:t>̀, assicurando adeguata </a:t>
            </a:r>
            <a:r>
              <a:rPr lang="it-IT" sz="2400" dirty="0" err="1">
                <a:ln w="3175" cmpd="sng">
                  <a:noFill/>
                </a:ln>
                <a:solidFill>
                  <a:srgbClr val="3C4966"/>
                </a:solidFill>
              </a:rPr>
              <a:t>varieta</a:t>
            </a:r>
            <a:r>
              <a:rPr lang="it-IT" sz="2400" dirty="0">
                <a:ln w="3175" cmpd="sng">
                  <a:noFill/>
                </a:ln>
                <a:solidFill>
                  <a:srgbClr val="3C4966"/>
                </a:solidFill>
              </a:rPr>
              <a:t>̀ dei compiti ed autonomia nella definizione dei ruoli organizzativi </a:t>
            </a:r>
            <a:r>
              <a:rPr lang="it-IT" sz="2400" dirty="0" err="1">
                <a:ln w="3175" cmpd="sng">
                  <a:noFill/>
                </a:ln>
                <a:solidFill>
                  <a:srgbClr val="3C4966"/>
                </a:solidFill>
              </a:rPr>
              <a:t>nonche</a:t>
            </a:r>
            <a:r>
              <a:rPr lang="it-IT" sz="2400" dirty="0">
                <a:ln w="3175" cmpd="sng">
                  <a:noFill/>
                </a:ln>
                <a:solidFill>
                  <a:srgbClr val="3C4966"/>
                </a:solidFill>
              </a:rPr>
              <a:t>́ pianificando adeguati interventi di </a:t>
            </a:r>
            <a:r>
              <a:rPr lang="it-IT" sz="2400" dirty="0" smtClean="0">
                <a:ln w="3175" cmpd="sng">
                  <a:noFill/>
                </a:ln>
                <a:solidFill>
                  <a:srgbClr val="3C4966"/>
                </a:solidFill>
              </a:rPr>
              <a:t>formazione.</a:t>
            </a:r>
          </a:p>
          <a:p>
            <a:pPr marL="457200" indent="-457200" algn="l">
              <a:buFont typeface="+mj-lt"/>
              <a:buAutoNum type="alphaLcParenR"/>
            </a:pPr>
            <a:r>
              <a:rPr lang="it-IT" sz="2400" i="1" dirty="0" smtClean="0">
                <a:ln w="3175" cmpd="sng">
                  <a:noFill/>
                </a:ln>
                <a:solidFill>
                  <a:srgbClr val="3C4966"/>
                </a:solidFill>
              </a:rPr>
              <a:t>Comunicazione </a:t>
            </a:r>
            <a:r>
              <a:rPr lang="it-IT" sz="2400" i="1" dirty="0" err="1">
                <a:ln w="3175" cmpd="sng">
                  <a:noFill/>
                </a:ln>
                <a:solidFill>
                  <a:srgbClr val="3C4966"/>
                </a:solidFill>
              </a:rPr>
              <a:t>intraorganizzativa</a:t>
            </a:r>
            <a:r>
              <a:rPr lang="it-IT" sz="2400" i="1" dirty="0">
                <a:ln w="3175" cmpd="sng">
                  <a:noFill/>
                </a:ln>
                <a:solidFill>
                  <a:srgbClr val="3C4966"/>
                </a:solidFill>
              </a:rPr>
              <a:t> circolare </a:t>
            </a:r>
            <a:r>
              <a:rPr lang="it-IT" sz="2400" dirty="0">
                <a:ln w="3175" cmpd="sng">
                  <a:noFill/>
                </a:ln>
                <a:solidFill>
                  <a:srgbClr val="3C4966"/>
                </a:solidFill>
              </a:rPr>
              <a:t/>
            </a:r>
            <a:br>
              <a:rPr lang="it-IT" sz="2400" dirty="0">
                <a:ln w="3175" cmpd="sng">
                  <a:noFill/>
                </a:ln>
                <a:solidFill>
                  <a:srgbClr val="3C4966"/>
                </a:solidFill>
              </a:rPr>
            </a:br>
            <a:r>
              <a:rPr lang="it-IT" sz="2500" dirty="0" smtClean="0">
                <a:ln w="3175" cmpd="sng">
                  <a:noFill/>
                </a:ln>
                <a:solidFill>
                  <a:srgbClr val="3C4966"/>
                </a:solidFill>
              </a:rPr>
              <a:t>L’amministrazione </a:t>
            </a:r>
            <a:r>
              <a:rPr lang="it-IT" sz="2500" dirty="0">
                <a:ln w="3175" cmpd="sng">
                  <a:noFill/>
                </a:ln>
                <a:solidFill>
                  <a:srgbClr val="3C4966"/>
                </a:solidFill>
              </a:rPr>
              <a:t>ascolta le istanze dei dipendenti e stimola il senso di </a:t>
            </a:r>
            <a:r>
              <a:rPr lang="it-IT" sz="2500" dirty="0" err="1">
                <a:ln w="3175" cmpd="sng">
                  <a:noFill/>
                </a:ln>
                <a:solidFill>
                  <a:srgbClr val="3C4966"/>
                </a:solidFill>
              </a:rPr>
              <a:t>utilita</a:t>
            </a:r>
            <a:r>
              <a:rPr lang="it-IT" sz="2500" dirty="0">
                <a:ln w="3175" cmpd="sng">
                  <a:noFill/>
                </a:ln>
                <a:solidFill>
                  <a:srgbClr val="3C4966"/>
                </a:solidFill>
              </a:rPr>
              <a:t>̀ sociale del loro lavoro. </a:t>
            </a:r>
            <a:endParaRPr lang="it-IT" sz="2500" dirty="0" smtClean="0">
              <a:ln w="3175" cmpd="sng">
                <a:noFill/>
              </a:ln>
              <a:solidFill>
                <a:srgbClr val="3C4966"/>
              </a:solidFill>
            </a:endParaRPr>
          </a:p>
          <a:p>
            <a:pPr marL="457200" indent="-457200" algn="l">
              <a:buFont typeface="+mj-lt"/>
              <a:buAutoNum type="alphaLcParenR"/>
            </a:pPr>
            <a:r>
              <a:rPr lang="it-IT" sz="2500" i="1" dirty="0" smtClean="0">
                <a:ln w="3175" cmpd="sng">
                  <a:noFill/>
                </a:ln>
                <a:solidFill>
                  <a:srgbClr val="3C4966"/>
                </a:solidFill>
              </a:rPr>
              <a:t>Circolazione </a:t>
            </a:r>
            <a:r>
              <a:rPr lang="it-IT" sz="2500" i="1" dirty="0">
                <a:ln w="3175" cmpd="sng">
                  <a:noFill/>
                </a:ln>
                <a:solidFill>
                  <a:srgbClr val="3C4966"/>
                </a:solidFill>
              </a:rPr>
              <a:t>delle informazioni</a:t>
            </a:r>
            <a:r>
              <a:rPr lang="it-IT" sz="2500" dirty="0">
                <a:ln w="3175" cmpd="sng">
                  <a:noFill/>
                </a:ln>
                <a:solidFill>
                  <a:srgbClr val="3C4966"/>
                </a:solidFill>
              </a:rPr>
              <a:t/>
            </a:r>
            <a:br>
              <a:rPr lang="it-IT" sz="2500" dirty="0">
                <a:ln w="3175" cmpd="sng">
                  <a:noFill/>
                </a:ln>
                <a:solidFill>
                  <a:srgbClr val="3C4966"/>
                </a:solidFill>
              </a:rPr>
            </a:br>
            <a:r>
              <a:rPr lang="it-IT" sz="2500" dirty="0">
                <a:ln w="3175" cmpd="sng">
                  <a:noFill/>
                </a:ln>
                <a:solidFill>
                  <a:srgbClr val="3C4966"/>
                </a:solidFill>
              </a:rPr>
              <a:t>L’amministrazione mette a disposizione dei dipendenti le informazioni pertinenti il loro lavoro </a:t>
            </a:r>
            <a:endParaRPr lang="it-IT" sz="2500" dirty="0" smtClean="0">
              <a:ln w="3175" cmpd="sng">
                <a:noFill/>
              </a:ln>
              <a:solidFill>
                <a:srgbClr val="3C4966"/>
              </a:solidFill>
            </a:endParaRPr>
          </a:p>
          <a:p>
            <a:pPr marL="457200" indent="-457200" algn="l">
              <a:buFont typeface="+mj-lt"/>
              <a:buAutoNum type="alphaLcParenR"/>
            </a:pPr>
            <a:r>
              <a:rPr lang="it-IT" sz="2500" i="1" dirty="0" smtClean="0">
                <a:ln w="3175" cmpd="sng">
                  <a:noFill/>
                </a:ln>
                <a:solidFill>
                  <a:srgbClr val="3C4966"/>
                </a:solidFill>
              </a:rPr>
              <a:t>Prevenzione </a:t>
            </a:r>
            <a:r>
              <a:rPr lang="it-IT" sz="2500" i="1" dirty="0">
                <a:ln w="3175" cmpd="sng">
                  <a:noFill/>
                </a:ln>
                <a:solidFill>
                  <a:srgbClr val="3C4966"/>
                </a:solidFill>
              </a:rPr>
              <a:t>degli infortuni e dei rischi professionali</a:t>
            </a:r>
            <a:br>
              <a:rPr lang="it-IT" sz="2500" i="1" dirty="0">
                <a:ln w="3175" cmpd="sng">
                  <a:noFill/>
                </a:ln>
                <a:solidFill>
                  <a:srgbClr val="3C4966"/>
                </a:solidFill>
              </a:rPr>
            </a:br>
            <a:r>
              <a:rPr lang="it-IT" sz="2500" dirty="0">
                <a:ln w="3175" cmpd="sng">
                  <a:noFill/>
                </a:ln>
                <a:solidFill>
                  <a:srgbClr val="3C4966"/>
                </a:solidFill>
              </a:rPr>
              <a:t>L’amministrazione adotta tutte le azioni per prevenire gli infortuni e i rischi professionali </a:t>
            </a:r>
            <a:endParaRPr lang="it-IT" sz="2400" i="1" dirty="0">
              <a:ln w="3175" cmpd="sng">
                <a:noFill/>
              </a:ln>
              <a:solidFill>
                <a:srgbClr val="3C4966"/>
              </a:solidFill>
            </a:endParaRPr>
          </a:p>
        </p:txBody>
      </p:sp>
    </p:spTree>
    <p:extLst>
      <p:ext uri="{BB962C8B-B14F-4D97-AF65-F5344CB8AC3E}">
        <p14:creationId xmlns:p14="http://schemas.microsoft.com/office/powerpoint/2010/main" val="111088438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bg>
      <p:bgPr>
        <a:gradFill>
          <a:gsLst>
            <a:gs pos="100000">
              <a:schemeClr val="bg2">
                <a:lumMod val="75000"/>
              </a:schemeClr>
            </a:gs>
            <a:gs pos="88000">
              <a:schemeClr val="bg2"/>
            </a:gs>
            <a:gs pos="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1" name="Titolo 10"/>
          <p:cNvSpPr>
            <a:spLocks noGrp="1"/>
          </p:cNvSpPr>
          <p:nvPr>
            <p:ph type="title"/>
          </p:nvPr>
        </p:nvSpPr>
        <p:spPr>
          <a:xfrm>
            <a:off x="1484312" y="685800"/>
            <a:ext cx="10018711" cy="675167"/>
          </a:xfrm>
        </p:spPr>
        <p:txBody>
          <a:bodyPr/>
          <a:lstStyle/>
          <a:p>
            <a:r>
              <a:rPr lang="it-IT" b="1" dirty="0" err="1" smtClean="0">
                <a:solidFill>
                  <a:srgbClr val="3C4966"/>
                </a:solidFill>
              </a:rPr>
              <a:t>b.II</a:t>
            </a:r>
            <a:r>
              <a:rPr lang="it-IT" b="1" dirty="0" smtClean="0">
                <a:solidFill>
                  <a:srgbClr val="3C4966"/>
                </a:solidFill>
              </a:rPr>
              <a:t>.</a:t>
            </a:r>
            <a:r>
              <a:rPr lang="it-IT" dirty="0" smtClean="0">
                <a:solidFill>
                  <a:srgbClr val="3C4966"/>
                </a:solidFill>
              </a:rPr>
              <a:t> </a:t>
            </a:r>
            <a:r>
              <a:rPr lang="it-IT" dirty="0">
                <a:solidFill>
                  <a:srgbClr val="3C4966"/>
                </a:solidFill>
              </a:rPr>
              <a:t>L’attenzione alle variabili </a:t>
            </a:r>
            <a:r>
              <a:rPr lang="it-IT" dirty="0" smtClean="0">
                <a:solidFill>
                  <a:srgbClr val="3C4966"/>
                </a:solidFill>
              </a:rPr>
              <a:t>critiche/2</a:t>
            </a:r>
            <a:endParaRPr lang="it-IT" dirty="0"/>
          </a:p>
        </p:txBody>
      </p:sp>
      <p:sp>
        <p:nvSpPr>
          <p:cNvPr id="12" name="Segnaposto testo 11"/>
          <p:cNvSpPr>
            <a:spLocks noGrp="1"/>
          </p:cNvSpPr>
          <p:nvPr>
            <p:ph type="body" idx="1"/>
          </p:nvPr>
        </p:nvSpPr>
        <p:spPr>
          <a:xfrm>
            <a:off x="765544" y="1275907"/>
            <a:ext cx="10737481" cy="5231219"/>
          </a:xfrm>
        </p:spPr>
        <p:txBody>
          <a:bodyPr>
            <a:normAutofit fontScale="92500" lnSpcReduction="10000"/>
          </a:bodyPr>
          <a:lstStyle/>
          <a:p>
            <a:pPr marL="457200" indent="-457200" algn="l">
              <a:buFont typeface="+mj-lt"/>
              <a:buAutoNum type="alphaLcParenR"/>
            </a:pPr>
            <a:endParaRPr lang="it-IT" i="1" dirty="0" smtClean="0">
              <a:ln w="3175" cmpd="sng">
                <a:noFill/>
              </a:ln>
              <a:solidFill>
                <a:srgbClr val="3C4966"/>
              </a:solidFill>
            </a:endParaRPr>
          </a:p>
          <a:p>
            <a:pPr marL="457200" indent="-457200" algn="l">
              <a:buFont typeface="+mj-lt"/>
              <a:buAutoNum type="alphaLcParenR" startAt="7"/>
            </a:pPr>
            <a:r>
              <a:rPr lang="it-IT" i="1" dirty="0" smtClean="0">
                <a:ln w="3175" cmpd="sng">
                  <a:noFill/>
                </a:ln>
                <a:solidFill>
                  <a:srgbClr val="3C4966"/>
                </a:solidFill>
              </a:rPr>
              <a:t>Clima </a:t>
            </a:r>
            <a:r>
              <a:rPr lang="it-IT" i="1" dirty="0">
                <a:ln w="3175" cmpd="sng">
                  <a:noFill/>
                </a:ln>
                <a:solidFill>
                  <a:srgbClr val="3C4966"/>
                </a:solidFill>
              </a:rPr>
              <a:t>relazionale franco e collaborativo</a:t>
            </a:r>
            <a:br>
              <a:rPr lang="it-IT" i="1" dirty="0">
                <a:ln w="3175" cmpd="sng">
                  <a:noFill/>
                </a:ln>
                <a:solidFill>
                  <a:srgbClr val="3C4966"/>
                </a:solidFill>
              </a:rPr>
            </a:br>
            <a:r>
              <a:rPr lang="it-IT" dirty="0">
                <a:ln w="3175" cmpd="sng">
                  <a:noFill/>
                </a:ln>
                <a:solidFill>
                  <a:srgbClr val="3C4966"/>
                </a:solidFill>
              </a:rPr>
              <a:t>L’amministrazione stimola un ambiente relazionale franco, comunicativo e collaborativo </a:t>
            </a:r>
          </a:p>
          <a:p>
            <a:pPr marL="457200" indent="-457200" algn="l">
              <a:buFont typeface="+mj-lt"/>
              <a:buAutoNum type="alphaLcParenR" startAt="7"/>
            </a:pPr>
            <a:r>
              <a:rPr lang="it-IT" i="1" dirty="0">
                <a:ln w="3175" cmpd="sng">
                  <a:noFill/>
                </a:ln>
                <a:solidFill>
                  <a:srgbClr val="3C4966"/>
                </a:solidFill>
              </a:rPr>
              <a:t>Scorrevolezza operativa e supporto verso gli obiettivi</a:t>
            </a:r>
            <a:br>
              <a:rPr lang="it-IT" i="1" dirty="0">
                <a:ln w="3175" cmpd="sng">
                  <a:noFill/>
                </a:ln>
                <a:solidFill>
                  <a:srgbClr val="3C4966"/>
                </a:solidFill>
              </a:rPr>
            </a:br>
            <a:r>
              <a:rPr lang="it-IT" dirty="0">
                <a:ln w="3175" cmpd="sng">
                  <a:noFill/>
                </a:ln>
                <a:solidFill>
                  <a:srgbClr val="3C4966"/>
                </a:solidFill>
              </a:rPr>
              <a:t>L’amministrazione assicura la scorrevolezza operativa e la </a:t>
            </a:r>
            <a:r>
              <a:rPr lang="it-IT" dirty="0" err="1">
                <a:ln w="3175" cmpd="sng">
                  <a:noFill/>
                </a:ln>
                <a:solidFill>
                  <a:srgbClr val="3C4966"/>
                </a:solidFill>
              </a:rPr>
              <a:t>rapidita</a:t>
            </a:r>
            <a:r>
              <a:rPr lang="it-IT" dirty="0">
                <a:ln w="3175" cmpd="sng">
                  <a:noFill/>
                </a:ln>
                <a:solidFill>
                  <a:srgbClr val="3C4966"/>
                </a:solidFill>
              </a:rPr>
              <a:t>̀ di decisione e supporta l’azione verso gli obiettivi </a:t>
            </a:r>
          </a:p>
          <a:p>
            <a:pPr marL="457200" indent="-457200" algn="l">
              <a:buFont typeface="+mj-lt"/>
              <a:buAutoNum type="alphaLcParenR" startAt="7"/>
            </a:pPr>
            <a:r>
              <a:rPr lang="it-IT" i="1" dirty="0">
                <a:ln w="3175" cmpd="sng">
                  <a:noFill/>
                </a:ln>
                <a:solidFill>
                  <a:srgbClr val="3C4966"/>
                </a:solidFill>
              </a:rPr>
              <a:t>Giustizia organizzativa</a:t>
            </a:r>
            <a:br>
              <a:rPr lang="it-IT" i="1" dirty="0">
                <a:ln w="3175" cmpd="sng">
                  <a:noFill/>
                </a:ln>
                <a:solidFill>
                  <a:srgbClr val="3C4966"/>
                </a:solidFill>
              </a:rPr>
            </a:br>
            <a:r>
              <a:rPr lang="it-IT" dirty="0">
                <a:ln w="3175" cmpd="sng">
                  <a:noFill/>
                </a:ln>
                <a:solidFill>
                  <a:srgbClr val="3C4966"/>
                </a:solidFill>
              </a:rPr>
              <a:t>L’amministrazione assicura, nel rispetto dei Contratti Collettivi Nazionali di Lavoro, </a:t>
            </a:r>
            <a:r>
              <a:rPr lang="it-IT" dirty="0" err="1">
                <a:ln w="3175" cmpd="sng">
                  <a:noFill/>
                </a:ln>
                <a:solidFill>
                  <a:srgbClr val="3C4966"/>
                </a:solidFill>
              </a:rPr>
              <a:t>equita</a:t>
            </a:r>
            <a:r>
              <a:rPr lang="it-IT" dirty="0">
                <a:ln w="3175" cmpd="sng">
                  <a:noFill/>
                </a:ln>
                <a:solidFill>
                  <a:srgbClr val="3C4966"/>
                </a:solidFill>
              </a:rPr>
              <a:t>̀ di trattamento a livello retributivo, di assegnazione di </a:t>
            </a:r>
            <a:r>
              <a:rPr lang="it-IT" dirty="0" err="1">
                <a:ln w="3175" cmpd="sng">
                  <a:noFill/>
                </a:ln>
                <a:solidFill>
                  <a:srgbClr val="3C4966"/>
                </a:solidFill>
              </a:rPr>
              <a:t>responsabilita</a:t>
            </a:r>
            <a:r>
              <a:rPr lang="it-IT" dirty="0">
                <a:ln w="3175" cmpd="sng">
                  <a:noFill/>
                </a:ln>
                <a:solidFill>
                  <a:srgbClr val="3C4966"/>
                </a:solidFill>
              </a:rPr>
              <a:t>̀, di promozione del personale e di attribuzione dei carichi di lavoro </a:t>
            </a:r>
          </a:p>
          <a:p>
            <a:pPr marL="457200" indent="-457200" algn="l">
              <a:buFont typeface="+mj-lt"/>
              <a:buAutoNum type="alphaLcParenR" startAt="7"/>
            </a:pPr>
            <a:r>
              <a:rPr lang="it-IT" i="1" dirty="0">
                <a:ln w="3175" cmpd="sng">
                  <a:noFill/>
                </a:ln>
                <a:solidFill>
                  <a:srgbClr val="3C4966"/>
                </a:solidFill>
              </a:rPr>
              <a:t>Apertura all’innovazione</a:t>
            </a:r>
            <a:br>
              <a:rPr lang="it-IT" i="1" dirty="0">
                <a:ln w="3175" cmpd="sng">
                  <a:noFill/>
                </a:ln>
                <a:solidFill>
                  <a:srgbClr val="3C4966"/>
                </a:solidFill>
              </a:rPr>
            </a:br>
            <a:r>
              <a:rPr lang="it-IT" dirty="0">
                <a:ln w="3175" cmpd="sng">
                  <a:noFill/>
                </a:ln>
                <a:solidFill>
                  <a:srgbClr val="3C4966"/>
                </a:solidFill>
              </a:rPr>
              <a:t>L’amministrazione è aperta all’ambiente esterno e all’innovazione tecnologica e culturale </a:t>
            </a:r>
          </a:p>
          <a:p>
            <a:pPr marL="457200" indent="-457200" algn="l">
              <a:buFont typeface="+mj-lt"/>
              <a:buAutoNum type="alphaLcParenR" startAt="7"/>
            </a:pPr>
            <a:r>
              <a:rPr lang="it-IT" i="1" dirty="0">
                <a:ln w="3175" cmpd="sng">
                  <a:noFill/>
                </a:ln>
                <a:solidFill>
                  <a:srgbClr val="3C4966"/>
                </a:solidFill>
              </a:rPr>
              <a:t>Stress </a:t>
            </a:r>
            <a:r>
              <a:rPr lang="it-IT" dirty="0">
                <a:ln w="3175" cmpd="sng">
                  <a:noFill/>
                </a:ln>
                <a:solidFill>
                  <a:srgbClr val="3C4966"/>
                </a:solidFill>
              </a:rPr>
              <a:t/>
            </a:r>
            <a:br>
              <a:rPr lang="it-IT" dirty="0">
                <a:ln w="3175" cmpd="sng">
                  <a:noFill/>
                </a:ln>
                <a:solidFill>
                  <a:srgbClr val="3C4966"/>
                </a:solidFill>
              </a:rPr>
            </a:br>
            <a:r>
              <a:rPr lang="it-IT" dirty="0">
                <a:ln w="3175" cmpd="sng">
                  <a:noFill/>
                </a:ln>
                <a:solidFill>
                  <a:srgbClr val="3C4966"/>
                </a:solidFill>
              </a:rPr>
              <a:t>L’amministrazione tiene sotto controllo i livelli percepiti di fatica fisica e mentale </a:t>
            </a:r>
            <a:r>
              <a:rPr lang="it-IT" dirty="0" err="1">
                <a:ln w="3175" cmpd="sng">
                  <a:noFill/>
                </a:ln>
                <a:solidFill>
                  <a:srgbClr val="3C4966"/>
                </a:solidFill>
              </a:rPr>
              <a:t>nonche</a:t>
            </a:r>
            <a:r>
              <a:rPr lang="it-IT" dirty="0">
                <a:ln w="3175" cmpd="sng">
                  <a:noFill/>
                </a:ln>
                <a:solidFill>
                  <a:srgbClr val="3C4966"/>
                </a:solidFill>
              </a:rPr>
              <a:t>́ di stress </a:t>
            </a:r>
          </a:p>
          <a:p>
            <a:pPr marL="457200" indent="-457200" algn="l">
              <a:buFont typeface="+mj-lt"/>
              <a:buAutoNum type="alphaLcParenR" startAt="7"/>
            </a:pPr>
            <a:r>
              <a:rPr lang="it-IT" i="1" dirty="0" err="1">
                <a:ln w="3175" cmpd="sng">
                  <a:noFill/>
                </a:ln>
                <a:solidFill>
                  <a:srgbClr val="3C4966"/>
                </a:solidFill>
              </a:rPr>
              <a:t>Conflittualita</a:t>
            </a:r>
            <a:r>
              <a:rPr lang="it-IT" i="1" dirty="0">
                <a:ln w="3175" cmpd="sng">
                  <a:noFill/>
                </a:ln>
                <a:solidFill>
                  <a:srgbClr val="3C4966"/>
                </a:solidFill>
              </a:rPr>
              <a:t>̀</a:t>
            </a:r>
            <a:r>
              <a:rPr lang="it-IT" dirty="0">
                <a:ln w="3175" cmpd="sng">
                  <a:noFill/>
                </a:ln>
                <a:solidFill>
                  <a:srgbClr val="3C4966"/>
                </a:solidFill>
              </a:rPr>
              <a:t/>
            </a:r>
            <a:br>
              <a:rPr lang="it-IT" dirty="0">
                <a:ln w="3175" cmpd="sng">
                  <a:noFill/>
                </a:ln>
                <a:solidFill>
                  <a:srgbClr val="3C4966"/>
                </a:solidFill>
              </a:rPr>
            </a:br>
            <a:r>
              <a:rPr lang="it-IT" dirty="0">
                <a:ln w="3175" cmpd="sng">
                  <a:noFill/>
                </a:ln>
                <a:solidFill>
                  <a:srgbClr val="3C4966"/>
                </a:solidFill>
              </a:rPr>
              <a:t>L’amministrazione gestisce l’eventuale presenza di situazioni conflittuali manifeste o implicite</a:t>
            </a:r>
          </a:p>
          <a:p>
            <a:endParaRPr lang="it-IT" dirty="0"/>
          </a:p>
        </p:txBody>
      </p:sp>
    </p:spTree>
    <p:extLst>
      <p:ext uri="{BB962C8B-B14F-4D97-AF65-F5344CB8AC3E}">
        <p14:creationId xmlns:p14="http://schemas.microsoft.com/office/powerpoint/2010/main" val="161951133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bg>
      <p:bgPr>
        <a:gradFill>
          <a:gsLst>
            <a:gs pos="100000">
              <a:schemeClr val="bg2">
                <a:lumMod val="75000"/>
              </a:schemeClr>
            </a:gs>
            <a:gs pos="88000">
              <a:schemeClr val="bg2"/>
            </a:gs>
            <a:gs pos="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1" name="Titolo 10"/>
          <p:cNvSpPr>
            <a:spLocks noGrp="1"/>
          </p:cNvSpPr>
          <p:nvPr>
            <p:ph type="title"/>
          </p:nvPr>
        </p:nvSpPr>
        <p:spPr>
          <a:xfrm>
            <a:off x="1450445" y="685800"/>
            <a:ext cx="10018711" cy="973667"/>
          </a:xfrm>
        </p:spPr>
        <p:txBody>
          <a:bodyPr>
            <a:normAutofit fontScale="90000"/>
          </a:bodyPr>
          <a:lstStyle/>
          <a:p>
            <a:r>
              <a:rPr lang="it-IT" b="1" dirty="0" err="1" smtClean="0">
                <a:solidFill>
                  <a:srgbClr val="3C4966"/>
                </a:solidFill>
              </a:rPr>
              <a:t>b.III</a:t>
            </a:r>
            <a:r>
              <a:rPr lang="it-IT" b="1" dirty="0" smtClean="0">
                <a:solidFill>
                  <a:srgbClr val="3C4966"/>
                </a:solidFill>
              </a:rPr>
              <a:t>. </a:t>
            </a:r>
            <a:r>
              <a:rPr lang="it-IT" dirty="0" smtClean="0">
                <a:solidFill>
                  <a:srgbClr val="3C4966"/>
                </a:solidFill>
              </a:rPr>
              <a:t>Il </a:t>
            </a:r>
            <a:r>
              <a:rPr lang="it-IT" dirty="0">
                <a:solidFill>
                  <a:srgbClr val="3C4966"/>
                </a:solidFill>
              </a:rPr>
              <a:t>processo per la rilevazione e il miglioramento del benessere organizzativo </a:t>
            </a:r>
            <a:r>
              <a:rPr lang="it-IT" dirty="0"/>
              <a:t/>
            </a:r>
            <a:br>
              <a:rPr lang="it-IT" dirty="0"/>
            </a:br>
            <a:endParaRPr lang="it-IT" dirty="0"/>
          </a:p>
        </p:txBody>
      </p:sp>
      <p:sp>
        <p:nvSpPr>
          <p:cNvPr id="12" name="Segnaposto testo 11"/>
          <p:cNvSpPr>
            <a:spLocks noGrp="1"/>
          </p:cNvSpPr>
          <p:nvPr>
            <p:ph type="body" idx="1"/>
          </p:nvPr>
        </p:nvSpPr>
        <p:spPr>
          <a:xfrm>
            <a:off x="1450445" y="1989076"/>
            <a:ext cx="10018713" cy="4301066"/>
          </a:xfrm>
        </p:spPr>
        <p:txBody>
          <a:bodyPr>
            <a:normAutofit/>
          </a:bodyPr>
          <a:lstStyle/>
          <a:p>
            <a:pPr marL="457200" indent="-457200" algn="l">
              <a:buFont typeface="+mj-lt"/>
              <a:buAutoNum type="alphaLcPeriod"/>
            </a:pPr>
            <a:r>
              <a:rPr lang="it-IT" sz="2200" dirty="0" smtClean="0"/>
              <a:t> </a:t>
            </a:r>
            <a:r>
              <a:rPr lang="it-IT" sz="2200" dirty="0">
                <a:ln w="3175" cmpd="sng">
                  <a:noFill/>
                </a:ln>
                <a:solidFill>
                  <a:srgbClr val="3C4966"/>
                </a:solidFill>
                <a:latin typeface="+mj-lt"/>
                <a:ea typeface="+mj-ea"/>
                <a:cs typeface="+mj-cs"/>
              </a:rPr>
              <a:t>individuazione dei ruoli nel processo di rilevazione e miglioramento del benessere</a:t>
            </a:r>
          </a:p>
          <a:p>
            <a:pPr marL="457200" indent="-457200" algn="l">
              <a:buFont typeface="+mj-lt"/>
              <a:buAutoNum type="alphaLcPeriod"/>
            </a:pPr>
            <a:r>
              <a:rPr lang="it-IT" sz="2200" dirty="0">
                <a:ln w="3175" cmpd="sng">
                  <a:noFill/>
                </a:ln>
                <a:solidFill>
                  <a:srgbClr val="3C4966"/>
                </a:solidFill>
                <a:latin typeface="+mj-lt"/>
                <a:ea typeface="+mj-ea"/>
                <a:cs typeface="+mj-cs"/>
              </a:rPr>
              <a:t>definizione della procedura di rilevazione e d’intervento</a:t>
            </a:r>
          </a:p>
          <a:p>
            <a:pPr marL="457200" indent="-457200" algn="l">
              <a:buFont typeface="+mj-lt"/>
              <a:buAutoNum type="alphaLcPeriod"/>
            </a:pPr>
            <a:r>
              <a:rPr lang="it-IT" sz="2200" dirty="0">
                <a:ln w="3175" cmpd="sng">
                  <a:noFill/>
                </a:ln>
                <a:solidFill>
                  <a:srgbClr val="3C4966"/>
                </a:solidFill>
                <a:latin typeface="+mj-lt"/>
                <a:ea typeface="+mj-ea"/>
                <a:cs typeface="+mj-cs"/>
              </a:rPr>
              <a:t>predisposizione degli strumenti di rilevazione </a:t>
            </a:r>
          </a:p>
          <a:p>
            <a:pPr marL="457200" indent="-457200" algn="l">
              <a:buFont typeface="+mj-lt"/>
              <a:buAutoNum type="alphaLcPeriod"/>
            </a:pPr>
            <a:r>
              <a:rPr lang="it-IT" sz="2200" dirty="0">
                <a:ln w="3175" cmpd="sng">
                  <a:noFill/>
                </a:ln>
                <a:solidFill>
                  <a:srgbClr val="3C4966"/>
                </a:solidFill>
                <a:latin typeface="+mj-lt"/>
                <a:ea typeface="+mj-ea"/>
                <a:cs typeface="+mj-cs"/>
              </a:rPr>
              <a:t>raccolta dei dati</a:t>
            </a:r>
          </a:p>
          <a:p>
            <a:pPr marL="457200" indent="-457200" algn="l">
              <a:buFont typeface="+mj-lt"/>
              <a:buAutoNum type="alphaLcPeriod"/>
            </a:pPr>
            <a:r>
              <a:rPr lang="it-IT" sz="2200" dirty="0">
                <a:ln w="3175" cmpd="sng">
                  <a:noFill/>
                </a:ln>
                <a:solidFill>
                  <a:srgbClr val="3C4966"/>
                </a:solidFill>
                <a:latin typeface="+mj-lt"/>
                <a:ea typeface="+mj-ea"/>
                <a:cs typeface="+mj-cs"/>
              </a:rPr>
              <a:t>elaborazione dei dati</a:t>
            </a:r>
          </a:p>
          <a:p>
            <a:pPr marL="457200" indent="-457200" algn="l">
              <a:buFont typeface="+mj-lt"/>
              <a:buAutoNum type="alphaLcPeriod"/>
            </a:pPr>
            <a:r>
              <a:rPr lang="it-IT" sz="2200" dirty="0">
                <a:ln w="3175" cmpd="sng">
                  <a:noFill/>
                </a:ln>
                <a:solidFill>
                  <a:srgbClr val="3C4966"/>
                </a:solidFill>
                <a:latin typeface="+mj-lt"/>
                <a:ea typeface="+mj-ea"/>
                <a:cs typeface="+mj-cs"/>
              </a:rPr>
              <a:t>restituzione dei risultati</a:t>
            </a:r>
          </a:p>
          <a:p>
            <a:pPr marL="457200" indent="-457200" algn="l">
              <a:buFont typeface="+mj-lt"/>
              <a:buAutoNum type="alphaLcPeriod"/>
            </a:pPr>
            <a:r>
              <a:rPr lang="it-IT" sz="2200" dirty="0">
                <a:ln w="3175" cmpd="sng">
                  <a:noFill/>
                </a:ln>
                <a:solidFill>
                  <a:srgbClr val="3C4966"/>
                </a:solidFill>
                <a:latin typeface="+mj-lt"/>
                <a:ea typeface="+mj-ea"/>
                <a:cs typeface="+mj-cs"/>
              </a:rPr>
              <a:t>definizione del piano di miglioramento</a:t>
            </a:r>
          </a:p>
          <a:p>
            <a:pPr marL="457200" indent="-457200" algn="l">
              <a:buFont typeface="+mj-lt"/>
              <a:buAutoNum type="alphaLcPeriod"/>
            </a:pPr>
            <a:r>
              <a:rPr lang="it-IT" sz="2200" dirty="0">
                <a:ln w="3175" cmpd="sng">
                  <a:noFill/>
                </a:ln>
                <a:solidFill>
                  <a:srgbClr val="3C4966"/>
                </a:solidFill>
                <a:latin typeface="+mj-lt"/>
                <a:ea typeface="+mj-ea"/>
                <a:cs typeface="+mj-cs"/>
              </a:rPr>
              <a:t>monitoraggio e verifica del piano di miglioramento. </a:t>
            </a:r>
          </a:p>
          <a:p>
            <a:pPr algn="l"/>
            <a:endParaRPr lang="it-IT" dirty="0"/>
          </a:p>
        </p:txBody>
      </p:sp>
    </p:spTree>
    <p:extLst>
      <p:ext uri="{BB962C8B-B14F-4D97-AF65-F5344CB8AC3E}">
        <p14:creationId xmlns:p14="http://schemas.microsoft.com/office/powerpoint/2010/main" val="1444377571"/>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bg>
      <p:bgPr>
        <a:gradFill>
          <a:gsLst>
            <a:gs pos="100000">
              <a:schemeClr val="bg2">
                <a:lumMod val="75000"/>
              </a:schemeClr>
            </a:gs>
            <a:gs pos="88000">
              <a:schemeClr val="bg2"/>
            </a:gs>
            <a:gs pos="0">
              <a:schemeClr val="bg1"/>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1" name="Titolo 10"/>
          <p:cNvSpPr>
            <a:spLocks noGrp="1"/>
          </p:cNvSpPr>
          <p:nvPr>
            <p:ph type="title"/>
          </p:nvPr>
        </p:nvSpPr>
        <p:spPr>
          <a:xfrm>
            <a:off x="1484312" y="685800"/>
            <a:ext cx="10018711" cy="887819"/>
          </a:xfrm>
        </p:spPr>
        <p:txBody>
          <a:bodyPr/>
          <a:lstStyle/>
          <a:p>
            <a:r>
              <a:rPr lang="it-IT" b="1" dirty="0" err="1" smtClean="0">
                <a:solidFill>
                  <a:srgbClr val="3C4966"/>
                </a:solidFill>
              </a:rPr>
              <a:t>b.IV</a:t>
            </a:r>
            <a:r>
              <a:rPr lang="it-IT" b="1" dirty="0" smtClean="0">
                <a:solidFill>
                  <a:srgbClr val="3C4966"/>
                </a:solidFill>
              </a:rPr>
              <a:t>.</a:t>
            </a:r>
            <a:r>
              <a:rPr lang="it-IT" dirty="0" smtClean="0">
                <a:solidFill>
                  <a:srgbClr val="3C4966"/>
                </a:solidFill>
              </a:rPr>
              <a:t> </a:t>
            </a:r>
            <a:r>
              <a:rPr lang="it-IT" dirty="0">
                <a:solidFill>
                  <a:srgbClr val="3C4966"/>
                </a:solidFill>
              </a:rPr>
              <a:t>Contenuti e strumenti del piano di miglioramento </a:t>
            </a:r>
            <a:endParaRPr lang="it-IT" dirty="0"/>
          </a:p>
        </p:txBody>
      </p:sp>
      <p:sp>
        <p:nvSpPr>
          <p:cNvPr id="12" name="Segnaposto testo 11"/>
          <p:cNvSpPr>
            <a:spLocks noGrp="1"/>
          </p:cNvSpPr>
          <p:nvPr>
            <p:ph type="body" idx="1"/>
          </p:nvPr>
        </p:nvSpPr>
        <p:spPr>
          <a:xfrm>
            <a:off x="1484312" y="1964267"/>
            <a:ext cx="10018713" cy="3826933"/>
          </a:xfrm>
        </p:spPr>
        <p:txBody>
          <a:bodyPr>
            <a:normAutofit fontScale="62500" lnSpcReduction="20000"/>
          </a:bodyPr>
          <a:lstStyle/>
          <a:p>
            <a:pPr algn="l"/>
            <a:r>
              <a:rPr lang="it-IT" sz="3200" dirty="0">
                <a:ln w="3175" cmpd="sng">
                  <a:noFill/>
                </a:ln>
                <a:solidFill>
                  <a:srgbClr val="3C4966"/>
                </a:solidFill>
                <a:latin typeface="+mj-lt"/>
                <a:ea typeface="+mj-ea"/>
                <a:cs typeface="+mj-cs"/>
              </a:rPr>
              <a:t>Sulla base delle rilevazioni condotte, le amministrazioni, sentite le organizzazioni sindacali, devono adottare un piano di miglioramento del benessere organizzativo che </a:t>
            </a:r>
            <a:r>
              <a:rPr lang="it-IT" sz="3200" dirty="0" err="1">
                <a:ln w="3175" cmpd="sng">
                  <a:noFill/>
                </a:ln>
                <a:solidFill>
                  <a:srgbClr val="3C4966"/>
                </a:solidFill>
                <a:latin typeface="+mj-lt"/>
                <a:ea typeface="+mj-ea"/>
                <a:cs typeface="+mj-cs"/>
              </a:rPr>
              <a:t>puo</a:t>
            </a:r>
            <a:r>
              <a:rPr lang="it-IT" sz="3200" dirty="0">
                <a:ln w="3175" cmpd="sng">
                  <a:noFill/>
                </a:ln>
                <a:solidFill>
                  <a:srgbClr val="3C4966"/>
                </a:solidFill>
                <a:latin typeface="+mj-lt"/>
                <a:ea typeface="+mj-ea"/>
                <a:cs typeface="+mj-cs"/>
              </a:rPr>
              <a:t>̀ riguardare uno o </a:t>
            </a:r>
            <a:r>
              <a:rPr lang="it-IT" sz="3200" dirty="0" err="1">
                <a:ln w="3175" cmpd="sng">
                  <a:noFill/>
                </a:ln>
                <a:solidFill>
                  <a:srgbClr val="3C4966"/>
                </a:solidFill>
                <a:latin typeface="+mj-lt"/>
                <a:ea typeface="+mj-ea"/>
                <a:cs typeface="+mj-cs"/>
              </a:rPr>
              <a:t>piu</a:t>
            </a:r>
            <a:r>
              <a:rPr lang="it-IT" sz="3200" dirty="0">
                <a:ln w="3175" cmpd="sng">
                  <a:noFill/>
                </a:ln>
                <a:solidFill>
                  <a:srgbClr val="3C4966"/>
                </a:solidFill>
                <a:latin typeface="+mj-lt"/>
                <a:ea typeface="+mj-ea"/>
                <a:cs typeface="+mj-cs"/>
              </a:rPr>
              <a:t>̀ dei seguenti aspetti: </a:t>
            </a:r>
          </a:p>
          <a:p>
            <a:pPr marL="514350" indent="-514350" algn="l">
              <a:buFont typeface="+mj-lt"/>
              <a:buAutoNum type="alphaLcPeriod"/>
            </a:pPr>
            <a:r>
              <a:rPr lang="it-IT" sz="3200" dirty="0" smtClean="0">
                <a:ln w="3175" cmpd="sng">
                  <a:noFill/>
                </a:ln>
                <a:solidFill>
                  <a:srgbClr val="3C4966"/>
                </a:solidFill>
                <a:latin typeface="+mj-lt"/>
                <a:ea typeface="+mj-ea"/>
                <a:cs typeface="+mj-cs"/>
              </a:rPr>
              <a:t>struttura </a:t>
            </a:r>
            <a:r>
              <a:rPr lang="it-IT" sz="3200" dirty="0">
                <a:ln w="3175" cmpd="sng">
                  <a:noFill/>
                </a:ln>
                <a:solidFill>
                  <a:srgbClr val="3C4966"/>
                </a:solidFill>
                <a:latin typeface="+mj-lt"/>
                <a:ea typeface="+mj-ea"/>
                <a:cs typeface="+mj-cs"/>
              </a:rPr>
              <a:t>e ruoli </a:t>
            </a:r>
            <a:r>
              <a:rPr lang="it-IT" sz="3200" dirty="0" smtClean="0">
                <a:ln w="3175" cmpd="sng">
                  <a:noFill/>
                </a:ln>
                <a:solidFill>
                  <a:srgbClr val="3C4966"/>
                </a:solidFill>
                <a:latin typeface="+mj-lt"/>
                <a:ea typeface="+mj-ea"/>
                <a:cs typeface="+mj-cs"/>
              </a:rPr>
              <a:t>organizzativi</a:t>
            </a:r>
          </a:p>
          <a:p>
            <a:pPr marL="514350" indent="-514350" algn="l">
              <a:buFont typeface="+mj-lt"/>
              <a:buAutoNum type="alphaLcPeriod"/>
            </a:pPr>
            <a:r>
              <a:rPr lang="it-IT" sz="3200" dirty="0" smtClean="0">
                <a:ln w="3175" cmpd="sng">
                  <a:noFill/>
                </a:ln>
                <a:solidFill>
                  <a:srgbClr val="3C4966"/>
                </a:solidFill>
                <a:latin typeface="+mj-lt"/>
                <a:ea typeface="+mj-ea"/>
                <a:cs typeface="+mj-cs"/>
              </a:rPr>
              <a:t>innovazione tecnologica</a:t>
            </a:r>
            <a:endParaRPr lang="it-IT" sz="3200" dirty="0">
              <a:ln w="3175" cmpd="sng">
                <a:noFill/>
              </a:ln>
              <a:solidFill>
                <a:srgbClr val="3C4966"/>
              </a:solidFill>
              <a:latin typeface="+mj-lt"/>
              <a:ea typeface="+mj-ea"/>
              <a:cs typeface="+mj-cs"/>
            </a:endParaRPr>
          </a:p>
          <a:p>
            <a:pPr marL="514350" indent="-514350" algn="l">
              <a:buFont typeface="+mj-lt"/>
              <a:buAutoNum type="alphaLcPeriod"/>
            </a:pPr>
            <a:r>
              <a:rPr lang="it-IT" sz="3200" dirty="0" smtClean="0">
                <a:ln w="3175" cmpd="sng">
                  <a:noFill/>
                </a:ln>
                <a:solidFill>
                  <a:srgbClr val="3C4966"/>
                </a:solidFill>
                <a:latin typeface="+mj-lt"/>
                <a:ea typeface="+mj-ea"/>
                <a:cs typeface="+mj-cs"/>
              </a:rPr>
              <a:t>processi organizzativi</a:t>
            </a:r>
            <a:endParaRPr lang="it-IT" sz="3200" dirty="0">
              <a:ln w="3175" cmpd="sng">
                <a:noFill/>
              </a:ln>
              <a:solidFill>
                <a:srgbClr val="3C4966"/>
              </a:solidFill>
              <a:latin typeface="+mj-lt"/>
              <a:ea typeface="+mj-ea"/>
              <a:cs typeface="+mj-cs"/>
            </a:endParaRPr>
          </a:p>
          <a:p>
            <a:pPr marL="514350" indent="-514350" algn="l">
              <a:buFont typeface="+mj-lt"/>
              <a:buAutoNum type="alphaLcPeriod"/>
            </a:pPr>
            <a:r>
              <a:rPr lang="it-IT" sz="3200" dirty="0" smtClean="0">
                <a:ln w="3175" cmpd="sng">
                  <a:noFill/>
                </a:ln>
                <a:solidFill>
                  <a:srgbClr val="3C4966"/>
                </a:solidFill>
                <a:latin typeface="+mj-lt"/>
                <a:ea typeface="+mj-ea"/>
                <a:cs typeface="+mj-cs"/>
              </a:rPr>
              <a:t>cultura </a:t>
            </a:r>
            <a:r>
              <a:rPr lang="it-IT" sz="3200" dirty="0">
                <a:ln w="3175" cmpd="sng">
                  <a:noFill/>
                </a:ln>
                <a:solidFill>
                  <a:srgbClr val="3C4966"/>
                </a:solidFill>
                <a:latin typeface="+mj-lt"/>
                <a:ea typeface="+mj-ea"/>
                <a:cs typeface="+mj-cs"/>
              </a:rPr>
              <a:t>organizzativa </a:t>
            </a:r>
            <a:endParaRPr lang="it-IT" sz="3200" dirty="0" smtClean="0">
              <a:ln w="3175" cmpd="sng">
                <a:noFill/>
              </a:ln>
              <a:solidFill>
                <a:srgbClr val="3C4966"/>
              </a:solidFill>
              <a:latin typeface="+mj-lt"/>
              <a:ea typeface="+mj-ea"/>
              <a:cs typeface="+mj-cs"/>
            </a:endParaRPr>
          </a:p>
          <a:p>
            <a:pPr marL="514350" indent="-514350" algn="l">
              <a:buFont typeface="+mj-lt"/>
              <a:buAutoNum type="alphaLcPeriod"/>
            </a:pPr>
            <a:r>
              <a:rPr lang="it-IT" sz="3200" dirty="0" smtClean="0">
                <a:ln w="3175" cmpd="sng">
                  <a:noFill/>
                </a:ln>
                <a:solidFill>
                  <a:srgbClr val="3C4966"/>
                </a:solidFill>
                <a:latin typeface="+mj-lt"/>
                <a:ea typeface="+mj-ea"/>
                <a:cs typeface="+mj-cs"/>
              </a:rPr>
              <a:t>politiche </a:t>
            </a:r>
            <a:r>
              <a:rPr lang="it-IT" sz="3200" dirty="0">
                <a:ln w="3175" cmpd="sng">
                  <a:noFill/>
                </a:ln>
                <a:solidFill>
                  <a:srgbClr val="3C4966"/>
                </a:solidFill>
                <a:latin typeface="+mj-lt"/>
                <a:ea typeface="+mj-ea"/>
                <a:cs typeface="+mj-cs"/>
              </a:rPr>
              <a:t>di gestione e sviluppo delle risorse </a:t>
            </a:r>
            <a:r>
              <a:rPr lang="it-IT" sz="3200" dirty="0" smtClean="0">
                <a:ln w="3175" cmpd="sng">
                  <a:noFill/>
                </a:ln>
                <a:solidFill>
                  <a:srgbClr val="3C4966"/>
                </a:solidFill>
                <a:latin typeface="+mj-lt"/>
                <a:ea typeface="+mj-ea"/>
                <a:cs typeface="+mj-cs"/>
              </a:rPr>
              <a:t>umane</a:t>
            </a:r>
          </a:p>
          <a:p>
            <a:pPr marL="514350" indent="-514350" algn="l">
              <a:buFont typeface="+mj-lt"/>
              <a:buAutoNum type="alphaLcPeriod"/>
            </a:pPr>
            <a:r>
              <a:rPr lang="it-IT" sz="3200" dirty="0" smtClean="0">
                <a:ln w="3175" cmpd="sng">
                  <a:noFill/>
                </a:ln>
                <a:solidFill>
                  <a:srgbClr val="3C4966"/>
                </a:solidFill>
                <a:latin typeface="+mj-lt"/>
                <a:ea typeface="+mj-ea"/>
                <a:cs typeface="+mj-cs"/>
              </a:rPr>
              <a:t>comunicazione </a:t>
            </a:r>
            <a:r>
              <a:rPr lang="it-IT" sz="3200" dirty="0">
                <a:ln w="3175" cmpd="sng">
                  <a:noFill/>
                </a:ln>
                <a:solidFill>
                  <a:srgbClr val="3C4966"/>
                </a:solidFill>
                <a:latin typeface="+mj-lt"/>
                <a:ea typeface="+mj-ea"/>
                <a:cs typeface="+mj-cs"/>
              </a:rPr>
              <a:t>interna e </a:t>
            </a:r>
            <a:r>
              <a:rPr lang="it-IT" sz="3200" dirty="0" smtClean="0">
                <a:ln w="3175" cmpd="sng">
                  <a:noFill/>
                </a:ln>
                <a:solidFill>
                  <a:srgbClr val="3C4966"/>
                </a:solidFill>
                <a:latin typeface="+mj-lt"/>
                <a:ea typeface="+mj-ea"/>
                <a:cs typeface="+mj-cs"/>
              </a:rPr>
              <a:t>esterna</a:t>
            </a:r>
            <a:endParaRPr lang="it-IT" sz="3200" dirty="0">
              <a:ln w="3175" cmpd="sng">
                <a:noFill/>
              </a:ln>
              <a:solidFill>
                <a:srgbClr val="3C4966"/>
              </a:solidFill>
              <a:latin typeface="+mj-lt"/>
              <a:ea typeface="+mj-ea"/>
              <a:cs typeface="+mj-cs"/>
            </a:endParaRPr>
          </a:p>
          <a:p>
            <a:pPr marL="514350" indent="-514350" algn="l">
              <a:buFont typeface="+mj-lt"/>
              <a:buAutoNum type="alphaLcPeriod"/>
            </a:pPr>
            <a:r>
              <a:rPr lang="it-IT" sz="3200" dirty="0" smtClean="0">
                <a:ln w="3175" cmpd="sng">
                  <a:noFill/>
                </a:ln>
                <a:solidFill>
                  <a:srgbClr val="3C4966"/>
                </a:solidFill>
                <a:latin typeface="+mj-lt"/>
                <a:ea typeface="+mj-ea"/>
                <a:cs typeface="+mj-cs"/>
              </a:rPr>
              <a:t>modifica </a:t>
            </a:r>
            <a:r>
              <a:rPr lang="it-IT" sz="3200" dirty="0">
                <a:ln w="3175" cmpd="sng">
                  <a:noFill/>
                </a:ln>
                <a:solidFill>
                  <a:srgbClr val="3C4966"/>
                </a:solidFill>
                <a:latin typeface="+mj-lt"/>
                <a:ea typeface="+mj-ea"/>
                <a:cs typeface="+mj-cs"/>
              </a:rPr>
              <a:t>di norme e procedure </a:t>
            </a:r>
          </a:p>
          <a:p>
            <a:endParaRPr lang="it-IT" dirty="0"/>
          </a:p>
        </p:txBody>
      </p:sp>
    </p:spTree>
    <p:extLst>
      <p:ext uri="{BB962C8B-B14F-4D97-AF65-F5344CB8AC3E}">
        <p14:creationId xmlns:p14="http://schemas.microsoft.com/office/powerpoint/2010/main" val="200347136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olo 10"/>
          <p:cNvSpPr>
            <a:spLocks noGrp="1"/>
          </p:cNvSpPr>
          <p:nvPr>
            <p:ph type="title"/>
          </p:nvPr>
        </p:nvSpPr>
        <p:spPr>
          <a:xfrm>
            <a:off x="1484312" y="685800"/>
            <a:ext cx="10018711" cy="1244600"/>
          </a:xfrm>
        </p:spPr>
        <p:txBody>
          <a:bodyPr>
            <a:normAutofit fontScale="90000"/>
          </a:bodyPr>
          <a:lstStyle/>
          <a:p>
            <a:r>
              <a:rPr lang="it-IT" dirty="0"/>
              <a:t/>
            </a:r>
            <a:br>
              <a:rPr lang="it-IT" dirty="0"/>
            </a:br>
            <a:r>
              <a:rPr lang="it-IT" b="1" dirty="0">
                <a:solidFill>
                  <a:srgbClr val="3C4966"/>
                </a:solidFill>
              </a:rPr>
              <a:t>c</a:t>
            </a:r>
            <a:r>
              <a:rPr lang="it-IT" b="1" dirty="0" smtClean="0">
                <a:solidFill>
                  <a:srgbClr val="3C4966"/>
                </a:solidFill>
              </a:rPr>
              <a:t>.</a:t>
            </a:r>
            <a:r>
              <a:rPr lang="it-IT" dirty="0">
                <a:solidFill>
                  <a:srgbClr val="3C4966"/>
                </a:solidFill>
              </a:rPr>
              <a:t/>
            </a:r>
            <a:br>
              <a:rPr lang="it-IT" dirty="0">
                <a:solidFill>
                  <a:srgbClr val="3C4966"/>
                </a:solidFill>
              </a:rPr>
            </a:br>
            <a:r>
              <a:rPr lang="it-IT" dirty="0" smtClean="0">
                <a:solidFill>
                  <a:schemeClr val="accent1">
                    <a:lumMod val="75000"/>
                  </a:schemeClr>
                </a:solidFill>
              </a:rPr>
              <a:t>strumenti</a:t>
            </a:r>
            <a:r>
              <a:rPr lang="it-IT" dirty="0" smtClean="0">
                <a:solidFill>
                  <a:srgbClr val="3C4966"/>
                </a:solidFill>
              </a:rPr>
              <a:t> </a:t>
            </a:r>
            <a:r>
              <a:rPr lang="it-IT" dirty="0">
                <a:solidFill>
                  <a:srgbClr val="3C4966"/>
                </a:solidFill>
              </a:rPr>
              <a:t>per </a:t>
            </a:r>
            <a:r>
              <a:rPr lang="it-IT" dirty="0" smtClean="0">
                <a:solidFill>
                  <a:srgbClr val="3C4966"/>
                </a:solidFill>
              </a:rPr>
              <a:t>l’attuazione della direttiva</a:t>
            </a:r>
            <a:r>
              <a:rPr lang="it-IT" dirty="0">
                <a:solidFill>
                  <a:srgbClr val="3C4966"/>
                </a:solidFill>
              </a:rPr>
              <a:t/>
            </a:r>
            <a:br>
              <a:rPr lang="it-IT" dirty="0">
                <a:solidFill>
                  <a:srgbClr val="3C4966"/>
                </a:solidFill>
              </a:rPr>
            </a:br>
            <a:endParaRPr lang="it-IT" dirty="0"/>
          </a:p>
        </p:txBody>
      </p:sp>
      <p:sp>
        <p:nvSpPr>
          <p:cNvPr id="12" name="Segnaposto testo 11"/>
          <p:cNvSpPr>
            <a:spLocks noGrp="1"/>
          </p:cNvSpPr>
          <p:nvPr>
            <p:ph type="body" idx="1"/>
          </p:nvPr>
        </p:nvSpPr>
        <p:spPr>
          <a:xfrm>
            <a:off x="1484312" y="1930400"/>
            <a:ext cx="10018713" cy="3860800"/>
          </a:xfrm>
        </p:spPr>
        <p:txBody>
          <a:bodyPr>
            <a:normAutofit/>
          </a:bodyPr>
          <a:lstStyle/>
          <a:p>
            <a:r>
              <a:rPr lang="it-IT" sz="2400" dirty="0">
                <a:ln w="3175" cmpd="sng">
                  <a:noFill/>
                </a:ln>
                <a:solidFill>
                  <a:srgbClr val="3C4966"/>
                </a:solidFill>
                <a:latin typeface="+mj-lt"/>
                <a:ea typeface="+mj-ea"/>
                <a:cs typeface="+mj-cs"/>
              </a:rPr>
              <a:t>il Dipartimento della Funzione Pubblica ha realizzato il manuale operativo Benessere organizzativo, Per migliorare la </a:t>
            </a:r>
            <a:r>
              <a:rPr lang="it-IT" sz="2400" dirty="0" err="1">
                <a:ln w="3175" cmpd="sng">
                  <a:noFill/>
                </a:ln>
                <a:solidFill>
                  <a:srgbClr val="3C4966"/>
                </a:solidFill>
                <a:latin typeface="+mj-lt"/>
                <a:ea typeface="+mj-ea"/>
                <a:cs typeface="+mj-cs"/>
              </a:rPr>
              <a:t>qualita</a:t>
            </a:r>
            <a:r>
              <a:rPr lang="it-IT" sz="2400" dirty="0">
                <a:ln w="3175" cmpd="sng">
                  <a:noFill/>
                </a:ln>
                <a:solidFill>
                  <a:srgbClr val="3C4966"/>
                </a:solidFill>
                <a:latin typeface="+mj-lt"/>
                <a:ea typeface="+mj-ea"/>
                <a:cs typeface="+mj-cs"/>
              </a:rPr>
              <a:t>̀ del lavoro nelle amministrazioni pubbliche (collana Analisi e strumenti per l’innovazione, del Dipartimento della funzione pubblica). Il Manuale </a:t>
            </a:r>
            <a:r>
              <a:rPr lang="it-IT" sz="2400" dirty="0" err="1">
                <a:ln w="3175" cmpd="sng">
                  <a:noFill/>
                </a:ln>
                <a:solidFill>
                  <a:srgbClr val="3C4966"/>
                </a:solidFill>
                <a:latin typeface="+mj-lt"/>
                <a:ea typeface="+mj-ea"/>
                <a:cs typeface="+mj-cs"/>
              </a:rPr>
              <a:t>puo</a:t>
            </a:r>
            <a:r>
              <a:rPr lang="it-IT" sz="2400" dirty="0">
                <a:ln w="3175" cmpd="sng">
                  <a:noFill/>
                </a:ln>
                <a:solidFill>
                  <a:srgbClr val="3C4966"/>
                </a:solidFill>
                <a:latin typeface="+mj-lt"/>
                <a:ea typeface="+mj-ea"/>
                <a:cs typeface="+mj-cs"/>
              </a:rPr>
              <a:t>̀ essere acquisito dalle amministrazioni interessate secondo le </a:t>
            </a:r>
            <a:r>
              <a:rPr lang="it-IT" sz="2400" dirty="0" err="1">
                <a:ln w="3175" cmpd="sng">
                  <a:noFill/>
                </a:ln>
                <a:solidFill>
                  <a:srgbClr val="3C4966"/>
                </a:solidFill>
                <a:latin typeface="+mj-lt"/>
                <a:ea typeface="+mj-ea"/>
                <a:cs typeface="+mj-cs"/>
              </a:rPr>
              <a:t>modalita</a:t>
            </a:r>
            <a:r>
              <a:rPr lang="it-IT" sz="2400" dirty="0">
                <a:ln w="3175" cmpd="sng">
                  <a:noFill/>
                </a:ln>
                <a:solidFill>
                  <a:srgbClr val="3C4966"/>
                </a:solidFill>
                <a:latin typeface="+mj-lt"/>
                <a:ea typeface="+mj-ea"/>
                <a:cs typeface="+mj-cs"/>
              </a:rPr>
              <a:t>̀ indicate sul sito </a:t>
            </a:r>
            <a:r>
              <a:rPr lang="it-IT" sz="2400" dirty="0" err="1">
                <a:ln w="3175" cmpd="sng">
                  <a:noFill/>
                </a:ln>
                <a:solidFill>
                  <a:schemeClr val="accent1"/>
                </a:solidFill>
                <a:latin typeface="+mj-lt"/>
                <a:ea typeface="+mj-ea"/>
                <a:cs typeface="+mj-cs"/>
              </a:rPr>
              <a:t>www.funzionepubblica.it</a:t>
            </a:r>
            <a:r>
              <a:rPr lang="it-IT" sz="2400" dirty="0">
                <a:ln w="3175" cmpd="sng">
                  <a:noFill/>
                </a:ln>
                <a:solidFill>
                  <a:schemeClr val="accent1"/>
                </a:solidFill>
                <a:latin typeface="+mj-lt"/>
                <a:ea typeface="+mj-ea"/>
                <a:cs typeface="+mj-cs"/>
              </a:rPr>
              <a:t>. </a:t>
            </a:r>
          </a:p>
          <a:p>
            <a:endParaRPr lang="it-IT" sz="2400" dirty="0">
              <a:ln w="3175" cmpd="sng">
                <a:noFill/>
              </a:ln>
              <a:solidFill>
                <a:srgbClr val="3C4966"/>
              </a:solidFill>
              <a:latin typeface="+mj-lt"/>
              <a:ea typeface="+mj-ea"/>
              <a:cs typeface="+mj-cs"/>
            </a:endParaRPr>
          </a:p>
        </p:txBody>
      </p:sp>
    </p:spTree>
    <p:extLst>
      <p:ext uri="{BB962C8B-B14F-4D97-AF65-F5344CB8AC3E}">
        <p14:creationId xmlns:p14="http://schemas.microsoft.com/office/powerpoint/2010/main" val="1305413669"/>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olo 10"/>
          <p:cNvSpPr>
            <a:spLocks noGrp="1"/>
          </p:cNvSpPr>
          <p:nvPr>
            <p:ph type="title"/>
          </p:nvPr>
        </p:nvSpPr>
        <p:spPr>
          <a:xfrm>
            <a:off x="1484312" y="685800"/>
            <a:ext cx="10018711" cy="1244600"/>
          </a:xfrm>
        </p:spPr>
        <p:txBody>
          <a:bodyPr>
            <a:normAutofit/>
          </a:bodyPr>
          <a:lstStyle/>
          <a:p>
            <a:r>
              <a:rPr lang="it-IT" dirty="0" smtClean="0">
                <a:solidFill>
                  <a:schemeClr val="accent1"/>
                </a:solidFill>
              </a:rPr>
              <a:t>I modelli di riferimento, ai sensi dell’art. 14, comma 5, d. </a:t>
            </a:r>
            <a:r>
              <a:rPr lang="it-IT" dirty="0" err="1" smtClean="0">
                <a:solidFill>
                  <a:schemeClr val="accent1"/>
                </a:solidFill>
              </a:rPr>
              <a:t>lgs</a:t>
            </a:r>
            <a:r>
              <a:rPr lang="it-IT" dirty="0" smtClean="0">
                <a:solidFill>
                  <a:schemeClr val="accent1"/>
                </a:solidFill>
              </a:rPr>
              <a:t>. 150/2009 (ormai abrogato)/1</a:t>
            </a:r>
            <a:endParaRPr lang="it-IT" dirty="0">
              <a:solidFill>
                <a:schemeClr val="accent1"/>
              </a:solidFill>
            </a:endParaRPr>
          </a:p>
        </p:txBody>
      </p:sp>
      <p:sp>
        <p:nvSpPr>
          <p:cNvPr id="12" name="Segnaposto testo 11"/>
          <p:cNvSpPr>
            <a:spLocks noGrp="1"/>
          </p:cNvSpPr>
          <p:nvPr>
            <p:ph type="body" idx="1"/>
          </p:nvPr>
        </p:nvSpPr>
        <p:spPr>
          <a:xfrm>
            <a:off x="1484312" y="1930400"/>
            <a:ext cx="10018713" cy="3860800"/>
          </a:xfrm>
        </p:spPr>
        <p:txBody>
          <a:bodyPr>
            <a:normAutofit/>
          </a:bodyPr>
          <a:lstStyle/>
          <a:p>
            <a:r>
              <a:rPr lang="it-IT" sz="2400" dirty="0" smtClean="0">
                <a:ln w="3175" cmpd="sng">
                  <a:noFill/>
                </a:ln>
                <a:solidFill>
                  <a:srgbClr val="3C4966"/>
                </a:solidFill>
                <a:latin typeface="+mj-lt"/>
                <a:ea typeface="+mj-ea"/>
                <a:cs typeface="+mj-cs"/>
              </a:rPr>
              <a:t>Ai sensi dell’art. 20, comma 3, d. </a:t>
            </a:r>
            <a:r>
              <a:rPr lang="it-IT" sz="2400" dirty="0" err="1" smtClean="0">
                <a:ln w="3175" cmpd="sng">
                  <a:noFill/>
                </a:ln>
                <a:solidFill>
                  <a:srgbClr val="3C4966"/>
                </a:solidFill>
                <a:latin typeface="+mj-lt"/>
                <a:ea typeface="+mj-ea"/>
                <a:cs typeface="+mj-cs"/>
              </a:rPr>
              <a:t>lgs</a:t>
            </a:r>
            <a:r>
              <a:rPr lang="it-IT" sz="2400" dirty="0" smtClean="0">
                <a:ln w="3175" cmpd="sng">
                  <a:noFill/>
                </a:ln>
                <a:solidFill>
                  <a:srgbClr val="3C4966"/>
                </a:solidFill>
                <a:latin typeface="+mj-lt"/>
                <a:ea typeface="+mj-ea"/>
                <a:cs typeface="+mj-cs"/>
              </a:rPr>
              <a:t>. 33/2013 (c.d. “Decreto Trasparenza”), fra i compiti delle singole amministrazioni v’è(</a:t>
            </a:r>
            <a:r>
              <a:rPr lang="it-IT" sz="2400" dirty="0" err="1" smtClean="0">
                <a:ln w="3175" cmpd="sng">
                  <a:noFill/>
                </a:ln>
                <a:solidFill>
                  <a:srgbClr val="3C4966"/>
                </a:solidFill>
                <a:latin typeface="+mj-lt"/>
                <a:ea typeface="+mj-ea"/>
                <a:cs typeface="+mj-cs"/>
              </a:rPr>
              <a:t>ra</a:t>
            </a:r>
            <a:r>
              <a:rPr lang="it-IT" sz="2400" dirty="0" smtClean="0">
                <a:ln w="3175" cmpd="sng">
                  <a:noFill/>
                </a:ln>
                <a:solidFill>
                  <a:srgbClr val="3C4966"/>
                </a:solidFill>
                <a:latin typeface="+mj-lt"/>
                <a:ea typeface="+mj-ea"/>
                <a:cs typeface="+mj-cs"/>
              </a:rPr>
              <a:t>) quello della pubblicazione dei dati dell’indagine sul benessere organizzativo sui propri siti istituzionali, oltre che trasmetterli </a:t>
            </a:r>
            <a:r>
              <a:rPr lang="it-IT" sz="2400" smtClean="0">
                <a:ln w="3175" cmpd="sng">
                  <a:noFill/>
                </a:ln>
                <a:solidFill>
                  <a:srgbClr val="3C4966"/>
                </a:solidFill>
                <a:latin typeface="+mj-lt"/>
                <a:ea typeface="+mj-ea"/>
                <a:cs typeface="+mj-cs"/>
              </a:rPr>
              <a:t>all’autorità anticorruzione</a:t>
            </a:r>
            <a:endParaRPr lang="it-IT" sz="2400" dirty="0" smtClean="0">
              <a:ln w="3175" cmpd="sng">
                <a:noFill/>
              </a:ln>
              <a:solidFill>
                <a:srgbClr val="3C4966"/>
              </a:solidFill>
              <a:latin typeface="+mj-lt"/>
              <a:ea typeface="+mj-ea"/>
              <a:cs typeface="+mj-cs"/>
            </a:endParaRPr>
          </a:p>
          <a:p>
            <a:r>
              <a:rPr lang="it-IT" sz="2400" dirty="0" smtClean="0">
                <a:ln w="3175" cmpd="sng">
                  <a:noFill/>
                </a:ln>
                <a:solidFill>
                  <a:srgbClr val="3C4966"/>
                </a:solidFill>
                <a:latin typeface="+mj-lt"/>
                <a:ea typeface="+mj-ea"/>
                <a:cs typeface="+mj-cs"/>
              </a:rPr>
              <a:t>L’ANAC (Autorità Nazionale Anticorruzione) ha realizzato due documenti da fornire all’O.I.V. per l’indagine sul B.O.</a:t>
            </a:r>
          </a:p>
          <a:p>
            <a:pPr marL="342900" indent="-342900" algn="just">
              <a:buFontTx/>
              <a:buChar char="-"/>
            </a:pPr>
            <a:r>
              <a:rPr lang="it-IT" sz="2400" dirty="0" smtClean="0">
                <a:ln w="3175" cmpd="sng">
                  <a:noFill/>
                </a:ln>
                <a:solidFill>
                  <a:schemeClr val="accent1"/>
                </a:solidFill>
                <a:latin typeface="+mj-lt"/>
                <a:ea typeface="+mj-ea"/>
                <a:cs typeface="+mj-cs"/>
              </a:rPr>
              <a:t>Il documento sul benessere organizzativo</a:t>
            </a:r>
          </a:p>
          <a:p>
            <a:pPr marL="342900" indent="-342900" algn="just">
              <a:buFontTx/>
              <a:buChar char="-"/>
            </a:pPr>
            <a:r>
              <a:rPr lang="it-IT" sz="2400" dirty="0" smtClean="0">
                <a:ln w="3175" cmpd="sng">
                  <a:noFill/>
                </a:ln>
                <a:solidFill>
                  <a:schemeClr val="accent1"/>
                </a:solidFill>
                <a:latin typeface="+mj-lt"/>
                <a:ea typeface="+mj-ea"/>
                <a:cs typeface="+mj-cs"/>
              </a:rPr>
              <a:t>L’allegato A</a:t>
            </a:r>
            <a:r>
              <a:rPr lang="it-IT" sz="2400" dirty="0" smtClean="0">
                <a:ln w="3175" cmpd="sng">
                  <a:noFill/>
                </a:ln>
                <a:solidFill>
                  <a:srgbClr val="3C4966"/>
                </a:solidFill>
                <a:latin typeface="+mj-lt"/>
                <a:ea typeface="+mj-ea"/>
                <a:cs typeface="+mj-cs"/>
              </a:rPr>
              <a:t>, contenente il modello di </a:t>
            </a:r>
            <a:r>
              <a:rPr lang="it-IT" sz="2400" dirty="0" smtClean="0">
                <a:ln w="3175" cmpd="sng">
                  <a:noFill/>
                </a:ln>
                <a:solidFill>
                  <a:schemeClr val="accent1"/>
                </a:solidFill>
                <a:latin typeface="+mj-lt"/>
                <a:ea typeface="+mj-ea"/>
                <a:cs typeface="+mj-cs"/>
              </a:rPr>
              <a:t>Indagini sul personale dipendente</a:t>
            </a:r>
            <a:endParaRPr lang="it-IT" sz="2400" dirty="0">
              <a:ln w="3175" cmpd="sng">
                <a:noFill/>
              </a:ln>
              <a:solidFill>
                <a:schemeClr val="accent1"/>
              </a:solidFill>
              <a:latin typeface="+mj-lt"/>
              <a:ea typeface="+mj-ea"/>
              <a:cs typeface="+mj-cs"/>
            </a:endParaRPr>
          </a:p>
          <a:p>
            <a:pPr algn="just"/>
            <a:endParaRPr lang="it-IT" sz="2400" dirty="0">
              <a:ln w="3175" cmpd="sng">
                <a:noFill/>
              </a:ln>
              <a:solidFill>
                <a:srgbClr val="3C4966"/>
              </a:solidFill>
              <a:latin typeface="+mj-lt"/>
              <a:ea typeface="+mj-ea"/>
              <a:cs typeface="+mj-cs"/>
            </a:endParaRPr>
          </a:p>
        </p:txBody>
      </p:sp>
    </p:spTree>
    <p:extLst>
      <p:ext uri="{BB962C8B-B14F-4D97-AF65-F5344CB8AC3E}">
        <p14:creationId xmlns:p14="http://schemas.microsoft.com/office/powerpoint/2010/main" val="214268141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olo 10"/>
          <p:cNvSpPr>
            <a:spLocks noGrp="1"/>
          </p:cNvSpPr>
          <p:nvPr>
            <p:ph type="title"/>
          </p:nvPr>
        </p:nvSpPr>
        <p:spPr>
          <a:xfrm>
            <a:off x="1484312" y="685800"/>
            <a:ext cx="10018711" cy="1244600"/>
          </a:xfrm>
        </p:spPr>
        <p:txBody>
          <a:bodyPr>
            <a:normAutofit fontScale="90000"/>
          </a:bodyPr>
          <a:lstStyle/>
          <a:p>
            <a:r>
              <a:rPr lang="it-IT" dirty="0" smtClean="0">
                <a:solidFill>
                  <a:schemeClr val="accent1"/>
                </a:solidFill>
              </a:rPr>
              <a:t/>
            </a:r>
            <a:br>
              <a:rPr lang="it-IT" dirty="0" smtClean="0">
                <a:solidFill>
                  <a:schemeClr val="accent1"/>
                </a:solidFill>
              </a:rPr>
            </a:br>
            <a:r>
              <a:rPr lang="it-IT" dirty="0">
                <a:solidFill>
                  <a:schemeClr val="accent1"/>
                </a:solidFill>
              </a:rPr>
              <a:t> I modelli di riferimento, ai sensi dell’art. 14, comma 5, d. </a:t>
            </a:r>
            <a:r>
              <a:rPr lang="it-IT" dirty="0" err="1">
                <a:solidFill>
                  <a:schemeClr val="accent1"/>
                </a:solidFill>
              </a:rPr>
              <a:t>lgs</a:t>
            </a:r>
            <a:r>
              <a:rPr lang="it-IT" dirty="0">
                <a:solidFill>
                  <a:schemeClr val="accent1"/>
                </a:solidFill>
              </a:rPr>
              <a:t>. 150/2009 (ormai abrogato)/2 </a:t>
            </a:r>
            <a:r>
              <a:rPr lang="it-IT" dirty="0" smtClean="0">
                <a:solidFill>
                  <a:schemeClr val="accent1"/>
                </a:solidFill>
              </a:rPr>
              <a:t/>
            </a:r>
            <a:br>
              <a:rPr lang="it-IT" dirty="0" smtClean="0">
                <a:solidFill>
                  <a:schemeClr val="accent1"/>
                </a:solidFill>
              </a:rPr>
            </a:br>
            <a:endParaRPr lang="it-IT" dirty="0">
              <a:solidFill>
                <a:schemeClr val="accent1"/>
              </a:solidFill>
            </a:endParaRPr>
          </a:p>
        </p:txBody>
      </p:sp>
      <p:sp>
        <p:nvSpPr>
          <p:cNvPr id="12" name="Segnaposto testo 11"/>
          <p:cNvSpPr>
            <a:spLocks noGrp="1"/>
          </p:cNvSpPr>
          <p:nvPr>
            <p:ph type="body" idx="1"/>
          </p:nvPr>
        </p:nvSpPr>
        <p:spPr>
          <a:xfrm>
            <a:off x="1484312" y="1930400"/>
            <a:ext cx="10018713" cy="3860800"/>
          </a:xfrm>
        </p:spPr>
        <p:txBody>
          <a:bodyPr>
            <a:normAutofit/>
          </a:bodyPr>
          <a:lstStyle/>
          <a:p>
            <a:pPr algn="just"/>
            <a:endParaRPr lang="it-IT" sz="2400" dirty="0" smtClean="0">
              <a:solidFill>
                <a:schemeClr val="accent1"/>
              </a:solidFill>
            </a:endParaRPr>
          </a:p>
          <a:p>
            <a:pPr algn="just"/>
            <a:r>
              <a:rPr lang="it-IT" sz="2400" dirty="0" smtClean="0">
                <a:solidFill>
                  <a:schemeClr val="accent1"/>
                </a:solidFill>
              </a:rPr>
              <a:t>Il </a:t>
            </a:r>
            <a:r>
              <a:rPr lang="it-IT" sz="2400" dirty="0">
                <a:solidFill>
                  <a:schemeClr val="accent1"/>
                </a:solidFill>
              </a:rPr>
              <a:t>documento ANAC sul benessere organizzativo </a:t>
            </a:r>
            <a:endParaRPr lang="it-IT" sz="2400" dirty="0" smtClean="0">
              <a:solidFill>
                <a:schemeClr val="accent1"/>
              </a:solidFill>
            </a:endParaRPr>
          </a:p>
          <a:p>
            <a:pPr algn="just"/>
            <a:r>
              <a:rPr lang="it-IT" sz="2400" dirty="0" smtClean="0">
                <a:ln w="3175" cmpd="sng">
                  <a:noFill/>
                </a:ln>
                <a:solidFill>
                  <a:srgbClr val="3C4966"/>
                </a:solidFill>
                <a:latin typeface="+mj-lt"/>
                <a:ea typeface="+mj-ea"/>
                <a:cs typeface="+mj-cs"/>
              </a:rPr>
              <a:t>“</a:t>
            </a:r>
            <a:r>
              <a:rPr lang="it-IT" sz="2400" i="1" dirty="0" smtClean="0">
                <a:ln w="3175" cmpd="sng">
                  <a:noFill/>
                </a:ln>
                <a:solidFill>
                  <a:srgbClr val="3C4966"/>
                </a:solidFill>
                <a:latin typeface="+mj-lt"/>
                <a:ea typeface="+mj-ea"/>
                <a:cs typeface="+mj-cs"/>
              </a:rPr>
              <a:t>Modelli per la realizzazione di indagini sul personale dipendente volte a rilevare il livello di benessere organizzativo e il grado di condivisione del sistema di misurazione nonché la rilevazione della valutazione del proprio superiore gerarchico</a:t>
            </a:r>
            <a:r>
              <a:rPr lang="it-IT" sz="2400" dirty="0" smtClean="0">
                <a:ln w="3175" cmpd="sng">
                  <a:noFill/>
                </a:ln>
                <a:solidFill>
                  <a:srgbClr val="3C4966"/>
                </a:solidFill>
                <a:latin typeface="+mj-lt"/>
                <a:ea typeface="+mj-ea"/>
                <a:cs typeface="+mj-cs"/>
              </a:rPr>
              <a:t>”</a:t>
            </a:r>
          </a:p>
          <a:p>
            <a:pPr algn="just"/>
            <a:endParaRPr lang="it-IT" sz="2400" dirty="0">
              <a:ln w="3175" cmpd="sng">
                <a:noFill/>
              </a:ln>
              <a:solidFill>
                <a:srgbClr val="3C4966"/>
              </a:solidFill>
              <a:latin typeface="+mj-lt"/>
              <a:ea typeface="+mj-ea"/>
              <a:cs typeface="+mj-cs"/>
            </a:endParaRPr>
          </a:p>
        </p:txBody>
      </p:sp>
    </p:spTree>
    <p:extLst>
      <p:ext uri="{BB962C8B-B14F-4D97-AF65-F5344CB8AC3E}">
        <p14:creationId xmlns:p14="http://schemas.microsoft.com/office/powerpoint/2010/main" val="565869145"/>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olo 10"/>
          <p:cNvSpPr>
            <a:spLocks noGrp="1"/>
          </p:cNvSpPr>
          <p:nvPr>
            <p:ph type="title"/>
          </p:nvPr>
        </p:nvSpPr>
        <p:spPr>
          <a:xfrm>
            <a:off x="1484312" y="685800"/>
            <a:ext cx="10018711" cy="1244600"/>
          </a:xfrm>
        </p:spPr>
        <p:txBody>
          <a:bodyPr>
            <a:normAutofit fontScale="90000"/>
          </a:bodyPr>
          <a:lstStyle/>
          <a:p>
            <a:r>
              <a:rPr lang="it-IT" dirty="0" smtClean="0">
                <a:solidFill>
                  <a:schemeClr val="accent1"/>
                </a:solidFill>
              </a:rPr>
              <a:t/>
            </a:r>
            <a:br>
              <a:rPr lang="it-IT" dirty="0" smtClean="0">
                <a:solidFill>
                  <a:schemeClr val="accent1"/>
                </a:solidFill>
              </a:rPr>
            </a:br>
            <a:r>
              <a:rPr lang="it-IT" dirty="0">
                <a:solidFill>
                  <a:schemeClr val="accent1"/>
                </a:solidFill>
              </a:rPr>
              <a:t> I modelli di riferimento, ai sensi dell’art. 14, comma 5, d. </a:t>
            </a:r>
            <a:r>
              <a:rPr lang="it-IT" dirty="0" err="1">
                <a:solidFill>
                  <a:schemeClr val="accent1"/>
                </a:solidFill>
              </a:rPr>
              <a:t>lgs</a:t>
            </a:r>
            <a:r>
              <a:rPr lang="it-IT" dirty="0">
                <a:solidFill>
                  <a:schemeClr val="accent1"/>
                </a:solidFill>
              </a:rPr>
              <a:t>. 150/2009 (ormai abrogato</a:t>
            </a:r>
            <a:r>
              <a:rPr lang="it-IT" dirty="0" smtClean="0">
                <a:solidFill>
                  <a:schemeClr val="accent1"/>
                </a:solidFill>
              </a:rPr>
              <a:t>)/</a:t>
            </a:r>
            <a:r>
              <a:rPr lang="it-IT" dirty="0">
                <a:solidFill>
                  <a:schemeClr val="accent1"/>
                </a:solidFill>
              </a:rPr>
              <a:t>3</a:t>
            </a:r>
            <a:r>
              <a:rPr lang="it-IT" dirty="0" smtClean="0">
                <a:solidFill>
                  <a:schemeClr val="accent1"/>
                </a:solidFill>
              </a:rPr>
              <a:t/>
            </a:r>
            <a:br>
              <a:rPr lang="it-IT" dirty="0" smtClean="0">
                <a:solidFill>
                  <a:schemeClr val="accent1"/>
                </a:solidFill>
              </a:rPr>
            </a:br>
            <a:endParaRPr lang="it-IT" dirty="0">
              <a:solidFill>
                <a:schemeClr val="accent1"/>
              </a:solidFill>
            </a:endParaRPr>
          </a:p>
        </p:txBody>
      </p:sp>
      <p:sp>
        <p:nvSpPr>
          <p:cNvPr id="12" name="Segnaposto testo 11"/>
          <p:cNvSpPr>
            <a:spLocks noGrp="1"/>
          </p:cNvSpPr>
          <p:nvPr>
            <p:ph type="body" idx="1"/>
          </p:nvPr>
        </p:nvSpPr>
        <p:spPr>
          <a:xfrm>
            <a:off x="1484312" y="1930400"/>
            <a:ext cx="10018713" cy="3860800"/>
          </a:xfrm>
        </p:spPr>
        <p:txBody>
          <a:bodyPr>
            <a:normAutofit/>
          </a:bodyPr>
          <a:lstStyle/>
          <a:p>
            <a:pPr algn="just"/>
            <a:endParaRPr lang="it-IT" sz="2400" dirty="0" smtClean="0">
              <a:solidFill>
                <a:schemeClr val="accent1"/>
              </a:solidFill>
            </a:endParaRPr>
          </a:p>
          <a:p>
            <a:pPr algn="just"/>
            <a:r>
              <a:rPr lang="it-IT" sz="2400" dirty="0" smtClean="0">
                <a:solidFill>
                  <a:schemeClr val="accent1"/>
                </a:solidFill>
              </a:rPr>
              <a:t>Finalità conoscitive:</a:t>
            </a:r>
            <a:endParaRPr lang="it-IT" sz="2400" dirty="0">
              <a:ln w="3175" cmpd="sng">
                <a:noFill/>
              </a:ln>
              <a:solidFill>
                <a:srgbClr val="3C4966"/>
              </a:solidFill>
              <a:latin typeface="+mj-lt"/>
              <a:ea typeface="+mj-ea"/>
              <a:cs typeface="+mj-cs"/>
            </a:endParaRPr>
          </a:p>
          <a:p>
            <a:pPr marL="342900" indent="-342900" algn="just">
              <a:buFontTx/>
              <a:buChar char="-"/>
            </a:pPr>
            <a:r>
              <a:rPr lang="it-IT" sz="2400" dirty="0">
                <a:ln w="3175" cmpd="sng">
                  <a:noFill/>
                </a:ln>
                <a:solidFill>
                  <a:srgbClr val="3C4966"/>
                </a:solidFill>
                <a:latin typeface="+mj-lt"/>
                <a:ea typeface="+mj-ea"/>
                <a:cs typeface="+mj-cs"/>
              </a:rPr>
              <a:t>Delle opinioni dei dipendenti sulla qualità della vita e delle relazioni sul lavoro;</a:t>
            </a:r>
          </a:p>
          <a:p>
            <a:pPr marL="342900" indent="-342900" algn="just">
              <a:buFontTx/>
              <a:buChar char="-"/>
            </a:pPr>
            <a:r>
              <a:rPr lang="it-IT" sz="2400" dirty="0">
                <a:ln w="3175" cmpd="sng">
                  <a:noFill/>
                </a:ln>
                <a:solidFill>
                  <a:srgbClr val="3C4966"/>
                </a:solidFill>
                <a:latin typeface="+mj-lt"/>
                <a:ea typeface="+mj-ea"/>
                <a:cs typeface="+mj-cs"/>
              </a:rPr>
              <a:t>Del grado di condivisione del sistema di misurazione e di valutazione delle performance;</a:t>
            </a:r>
          </a:p>
          <a:p>
            <a:pPr marL="342900" indent="-342900" algn="just">
              <a:buFontTx/>
              <a:buChar char="-"/>
            </a:pPr>
            <a:r>
              <a:rPr lang="it-IT" sz="2400" dirty="0">
                <a:ln w="3175" cmpd="sng">
                  <a:noFill/>
                </a:ln>
                <a:solidFill>
                  <a:srgbClr val="3C4966"/>
                </a:solidFill>
                <a:latin typeface="+mj-lt"/>
                <a:ea typeface="+mj-ea"/>
                <a:cs typeface="+mj-cs"/>
              </a:rPr>
              <a:t>Della percezione che il dipendente ha del proprio superiore gerarchico</a:t>
            </a:r>
          </a:p>
          <a:p>
            <a:pPr marL="342900" indent="-342900" algn="just">
              <a:buFontTx/>
              <a:buChar char="-"/>
            </a:pPr>
            <a:endParaRPr lang="it-IT" sz="2400" dirty="0">
              <a:ln w="3175" cmpd="sng">
                <a:noFill/>
              </a:ln>
              <a:solidFill>
                <a:srgbClr val="3C4966"/>
              </a:solidFill>
              <a:latin typeface="+mj-lt"/>
              <a:ea typeface="+mj-ea"/>
              <a:cs typeface="+mj-cs"/>
            </a:endParaRPr>
          </a:p>
          <a:p>
            <a:pPr algn="just"/>
            <a:endParaRPr lang="it-IT" sz="2400" dirty="0">
              <a:ln w="3175" cmpd="sng">
                <a:noFill/>
              </a:ln>
              <a:solidFill>
                <a:srgbClr val="3C4966"/>
              </a:solidFill>
              <a:latin typeface="+mj-lt"/>
              <a:ea typeface="+mj-ea"/>
              <a:cs typeface="+mj-cs"/>
            </a:endParaRPr>
          </a:p>
        </p:txBody>
      </p:sp>
    </p:spTree>
    <p:extLst>
      <p:ext uri="{BB962C8B-B14F-4D97-AF65-F5344CB8AC3E}">
        <p14:creationId xmlns:p14="http://schemas.microsoft.com/office/powerpoint/2010/main" val="1433732464"/>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olo 10"/>
          <p:cNvSpPr>
            <a:spLocks noGrp="1"/>
          </p:cNvSpPr>
          <p:nvPr>
            <p:ph type="title"/>
          </p:nvPr>
        </p:nvSpPr>
        <p:spPr>
          <a:xfrm>
            <a:off x="1484312" y="685800"/>
            <a:ext cx="10018711" cy="1244600"/>
          </a:xfrm>
        </p:spPr>
        <p:txBody>
          <a:bodyPr>
            <a:normAutofit fontScale="90000"/>
          </a:bodyPr>
          <a:lstStyle/>
          <a:p>
            <a:r>
              <a:rPr lang="it-IT" dirty="0" smtClean="0">
                <a:solidFill>
                  <a:schemeClr val="accent1"/>
                </a:solidFill>
              </a:rPr>
              <a:t/>
            </a:r>
            <a:br>
              <a:rPr lang="it-IT" dirty="0" smtClean="0">
                <a:solidFill>
                  <a:schemeClr val="accent1"/>
                </a:solidFill>
              </a:rPr>
            </a:br>
            <a:r>
              <a:rPr lang="it-IT" dirty="0">
                <a:solidFill>
                  <a:schemeClr val="accent1"/>
                </a:solidFill>
              </a:rPr>
              <a:t> I modelli di riferimento, ai sensi dell’art. 14, comma 5, d. </a:t>
            </a:r>
            <a:r>
              <a:rPr lang="it-IT" dirty="0" err="1">
                <a:solidFill>
                  <a:schemeClr val="accent1"/>
                </a:solidFill>
              </a:rPr>
              <a:t>lgs</a:t>
            </a:r>
            <a:r>
              <a:rPr lang="it-IT" dirty="0">
                <a:solidFill>
                  <a:schemeClr val="accent1"/>
                </a:solidFill>
              </a:rPr>
              <a:t>. 150/2009 (ormai abrogato</a:t>
            </a:r>
            <a:r>
              <a:rPr lang="it-IT" dirty="0" smtClean="0">
                <a:solidFill>
                  <a:schemeClr val="accent1"/>
                </a:solidFill>
              </a:rPr>
              <a:t>)/4</a:t>
            </a:r>
            <a:br>
              <a:rPr lang="it-IT" dirty="0" smtClean="0">
                <a:solidFill>
                  <a:schemeClr val="accent1"/>
                </a:solidFill>
              </a:rPr>
            </a:br>
            <a:endParaRPr lang="it-IT" dirty="0">
              <a:solidFill>
                <a:schemeClr val="accent1"/>
              </a:solidFill>
            </a:endParaRPr>
          </a:p>
        </p:txBody>
      </p:sp>
      <p:sp>
        <p:nvSpPr>
          <p:cNvPr id="12" name="Segnaposto testo 11"/>
          <p:cNvSpPr>
            <a:spLocks noGrp="1"/>
          </p:cNvSpPr>
          <p:nvPr>
            <p:ph type="body" idx="1"/>
          </p:nvPr>
        </p:nvSpPr>
        <p:spPr>
          <a:xfrm>
            <a:off x="1484312" y="1930400"/>
            <a:ext cx="10018713" cy="3860800"/>
          </a:xfrm>
        </p:spPr>
        <p:txBody>
          <a:bodyPr>
            <a:normAutofit/>
          </a:bodyPr>
          <a:lstStyle/>
          <a:p>
            <a:pPr algn="just"/>
            <a:r>
              <a:rPr lang="it-IT" sz="2400" dirty="0" smtClean="0">
                <a:solidFill>
                  <a:schemeClr val="accent1"/>
                </a:solidFill>
              </a:rPr>
              <a:t>Principi generali:</a:t>
            </a:r>
            <a:endParaRPr lang="it-IT" sz="2400" dirty="0">
              <a:ln w="3175" cmpd="sng">
                <a:noFill/>
              </a:ln>
              <a:solidFill>
                <a:srgbClr val="3C4966"/>
              </a:solidFill>
              <a:latin typeface="+mj-lt"/>
              <a:ea typeface="+mj-ea"/>
              <a:cs typeface="+mj-cs"/>
            </a:endParaRPr>
          </a:p>
          <a:p>
            <a:pPr marL="342900" indent="-342900" algn="just">
              <a:buFontTx/>
              <a:buChar char="-"/>
            </a:pPr>
            <a:r>
              <a:rPr lang="it-IT" sz="2400" dirty="0" smtClean="0">
                <a:ln w="3175" cmpd="sng">
                  <a:noFill/>
                </a:ln>
                <a:solidFill>
                  <a:srgbClr val="3C4966"/>
                </a:solidFill>
                <a:latin typeface="+mj-lt"/>
                <a:ea typeface="+mj-ea"/>
                <a:cs typeface="+mj-cs"/>
              </a:rPr>
              <a:t>Anonimato della rilevazione (spersonalizzazione dei quesiti, compilazione in ambiente riservato, elaborazione dati informatica);</a:t>
            </a:r>
            <a:endParaRPr lang="it-IT" sz="2400" dirty="0">
              <a:ln w="3175" cmpd="sng">
                <a:noFill/>
              </a:ln>
              <a:solidFill>
                <a:srgbClr val="3C4966"/>
              </a:solidFill>
              <a:latin typeface="+mj-lt"/>
              <a:ea typeface="+mj-ea"/>
              <a:cs typeface="+mj-cs"/>
            </a:endParaRPr>
          </a:p>
          <a:p>
            <a:pPr marL="342900" indent="-342900" algn="just">
              <a:buFontTx/>
              <a:buChar char="-"/>
            </a:pPr>
            <a:r>
              <a:rPr lang="it-IT" sz="2400" dirty="0" smtClean="0">
                <a:ln w="3175" cmpd="sng">
                  <a:noFill/>
                </a:ln>
                <a:solidFill>
                  <a:srgbClr val="3C4966"/>
                </a:solidFill>
                <a:latin typeface="+mj-lt"/>
                <a:ea typeface="+mj-ea"/>
                <a:cs typeface="+mj-cs"/>
              </a:rPr>
              <a:t>Trasparenza dei risultati (pubblicazione al termine della rilevazione);</a:t>
            </a:r>
            <a:endParaRPr lang="it-IT" sz="2400" dirty="0">
              <a:ln w="3175" cmpd="sng">
                <a:noFill/>
              </a:ln>
              <a:solidFill>
                <a:srgbClr val="3C4966"/>
              </a:solidFill>
              <a:latin typeface="+mj-lt"/>
              <a:ea typeface="+mj-ea"/>
              <a:cs typeface="+mj-cs"/>
            </a:endParaRPr>
          </a:p>
        </p:txBody>
      </p:sp>
    </p:spTree>
    <p:extLst>
      <p:ext uri="{BB962C8B-B14F-4D97-AF65-F5344CB8AC3E}">
        <p14:creationId xmlns:p14="http://schemas.microsoft.com/office/powerpoint/2010/main" val="20660345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olo 10"/>
          <p:cNvSpPr>
            <a:spLocks noGrp="1"/>
          </p:cNvSpPr>
          <p:nvPr>
            <p:ph type="title"/>
          </p:nvPr>
        </p:nvSpPr>
        <p:spPr>
          <a:xfrm>
            <a:off x="1484312" y="685800"/>
            <a:ext cx="10018711" cy="1244600"/>
          </a:xfrm>
        </p:spPr>
        <p:txBody>
          <a:bodyPr>
            <a:normAutofit/>
          </a:bodyPr>
          <a:lstStyle/>
          <a:p>
            <a:r>
              <a:rPr lang="it-IT" dirty="0">
                <a:solidFill>
                  <a:schemeClr val="accent1"/>
                </a:solidFill>
              </a:rPr>
              <a:t>I modelli di riferimento, ai sensi dell’art. 14, comma 5, d. </a:t>
            </a:r>
            <a:r>
              <a:rPr lang="it-IT" dirty="0" err="1">
                <a:solidFill>
                  <a:schemeClr val="accent1"/>
                </a:solidFill>
              </a:rPr>
              <a:t>lgs</a:t>
            </a:r>
            <a:r>
              <a:rPr lang="it-IT" dirty="0">
                <a:solidFill>
                  <a:schemeClr val="accent1"/>
                </a:solidFill>
              </a:rPr>
              <a:t>. 150/2009 (ormai abrogato</a:t>
            </a:r>
            <a:r>
              <a:rPr lang="it-IT" dirty="0" smtClean="0">
                <a:solidFill>
                  <a:schemeClr val="accent1"/>
                </a:solidFill>
              </a:rPr>
              <a:t>)</a:t>
            </a:r>
            <a:r>
              <a:rPr lang="it-IT" dirty="0" smtClean="0">
                <a:solidFill>
                  <a:schemeClr val="accent1"/>
                </a:solidFill>
              </a:rPr>
              <a:t>/5</a:t>
            </a:r>
            <a:endParaRPr lang="it-IT" dirty="0">
              <a:solidFill>
                <a:schemeClr val="accent1"/>
              </a:solidFill>
            </a:endParaRPr>
          </a:p>
        </p:txBody>
      </p:sp>
      <p:sp>
        <p:nvSpPr>
          <p:cNvPr id="12" name="Segnaposto testo 11"/>
          <p:cNvSpPr>
            <a:spLocks noGrp="1"/>
          </p:cNvSpPr>
          <p:nvPr>
            <p:ph type="body" idx="1"/>
          </p:nvPr>
        </p:nvSpPr>
        <p:spPr>
          <a:xfrm>
            <a:off x="1484312" y="1930400"/>
            <a:ext cx="10018713" cy="3860800"/>
          </a:xfrm>
        </p:spPr>
        <p:txBody>
          <a:bodyPr>
            <a:normAutofit fontScale="77500" lnSpcReduction="20000"/>
          </a:bodyPr>
          <a:lstStyle/>
          <a:p>
            <a:pPr algn="l"/>
            <a:endParaRPr lang="it-IT" sz="2400" dirty="0" smtClean="0">
              <a:solidFill>
                <a:schemeClr val="accent1"/>
              </a:solidFill>
            </a:endParaRPr>
          </a:p>
          <a:p>
            <a:pPr algn="l"/>
            <a:r>
              <a:rPr lang="it-IT" sz="2800" dirty="0" err="1" smtClean="0">
                <a:solidFill>
                  <a:schemeClr val="accent1"/>
                </a:solidFill>
              </a:rPr>
              <a:t>All</a:t>
            </a:r>
            <a:r>
              <a:rPr lang="it-IT" sz="2800" dirty="0">
                <a:solidFill>
                  <a:schemeClr val="accent1"/>
                </a:solidFill>
              </a:rPr>
              <a:t>. A - Indagini sul lavoro dipendente</a:t>
            </a:r>
            <a:br>
              <a:rPr lang="it-IT" sz="2800" dirty="0">
                <a:solidFill>
                  <a:schemeClr val="accent1"/>
                </a:solidFill>
              </a:rPr>
            </a:br>
            <a:endParaRPr lang="it-IT" sz="2800" dirty="0">
              <a:ln w="3175" cmpd="sng">
                <a:noFill/>
              </a:ln>
              <a:solidFill>
                <a:srgbClr val="3C4966"/>
              </a:solidFill>
              <a:latin typeface="+mj-lt"/>
              <a:ea typeface="+mj-ea"/>
              <a:cs typeface="+mj-cs"/>
            </a:endParaRPr>
          </a:p>
          <a:p>
            <a:pPr marL="342900" indent="-342900" algn="just">
              <a:buFontTx/>
              <a:buChar char="-"/>
            </a:pPr>
            <a:r>
              <a:rPr lang="it-IT" sz="2400" dirty="0" smtClean="0">
                <a:ln w="3175" cmpd="sng">
                  <a:noFill/>
                </a:ln>
                <a:solidFill>
                  <a:srgbClr val="3C4966"/>
                </a:solidFill>
                <a:latin typeface="+mj-lt"/>
                <a:ea typeface="+mj-ea"/>
                <a:cs typeface="+mj-cs"/>
              </a:rPr>
              <a:t>Questionario sul benessere organizzativo (sicurezza e salute, stress l.c.; discriminazioni, equità, carriera e sviluppo professionale; il lavoro dell’intervistato; i suoi colleghi; il contesto del suo lavoro; il senso di appartenenza; l’immagine dell’amm.ne; l’importanza degli ambiti di indagine)</a:t>
            </a:r>
          </a:p>
          <a:p>
            <a:pPr marL="342900" indent="-342900" algn="just">
              <a:buFontTx/>
              <a:buChar char="-"/>
            </a:pPr>
            <a:r>
              <a:rPr lang="it-IT" sz="2400" dirty="0" smtClean="0">
                <a:ln w="3175" cmpd="sng">
                  <a:noFill/>
                </a:ln>
                <a:solidFill>
                  <a:srgbClr val="3C4966"/>
                </a:solidFill>
                <a:latin typeface="+mj-lt"/>
                <a:ea typeface="+mj-ea"/>
                <a:cs typeface="+mj-cs"/>
              </a:rPr>
              <a:t>Questionario sul grado di condivisione (l’organizzazione dell’intervistato, le performance; il funzionamento del </a:t>
            </a:r>
            <a:r>
              <a:rPr lang="it-IT" sz="2400" dirty="0" err="1" smtClean="0">
                <a:ln w="3175" cmpd="sng">
                  <a:noFill/>
                </a:ln>
                <a:solidFill>
                  <a:srgbClr val="3C4966"/>
                </a:solidFill>
                <a:latin typeface="+mj-lt"/>
                <a:ea typeface="+mj-ea"/>
                <a:cs typeface="+mj-cs"/>
              </a:rPr>
              <a:t>sisitema</a:t>
            </a:r>
            <a:r>
              <a:rPr lang="it-IT" sz="2400" dirty="0" smtClean="0">
                <a:ln w="3175" cmpd="sng">
                  <a:noFill/>
                </a:ln>
                <a:solidFill>
                  <a:srgbClr val="3C4966"/>
                </a:solidFill>
                <a:latin typeface="+mj-lt"/>
                <a:ea typeface="+mj-ea"/>
                <a:cs typeface="+mj-cs"/>
              </a:rPr>
              <a:t>)</a:t>
            </a:r>
          </a:p>
          <a:p>
            <a:pPr marL="342900" indent="-342900" algn="just">
              <a:buFontTx/>
              <a:buChar char="-"/>
            </a:pPr>
            <a:r>
              <a:rPr lang="it-IT" sz="2400" dirty="0" smtClean="0">
                <a:ln w="3175" cmpd="sng">
                  <a:noFill/>
                </a:ln>
                <a:solidFill>
                  <a:srgbClr val="3C4966"/>
                </a:solidFill>
                <a:latin typeface="+mj-lt"/>
                <a:ea typeface="+mj-ea"/>
                <a:cs typeface="+mj-cs"/>
              </a:rPr>
              <a:t>Questionario di valutazione del superiore gerarchico (il capo dell’intervistato e la sua crescita; il capo e l’equità)</a:t>
            </a:r>
          </a:p>
          <a:p>
            <a:pPr marL="342900" indent="-342900" algn="just">
              <a:buFontTx/>
              <a:buChar char="-"/>
            </a:pPr>
            <a:r>
              <a:rPr lang="it-IT" sz="2400" dirty="0" smtClean="0">
                <a:ln w="3175" cmpd="sng">
                  <a:noFill/>
                </a:ln>
                <a:solidFill>
                  <a:srgbClr val="3C4966"/>
                </a:solidFill>
                <a:latin typeface="+mj-lt"/>
                <a:ea typeface="+mj-ea"/>
                <a:cs typeface="+mj-cs"/>
              </a:rPr>
              <a:t>Dati anagrafici dell’intervistato (genere, tipo di contratto, fascia di età, anzianità di </a:t>
            </a:r>
            <a:r>
              <a:rPr lang="it-IT" sz="2400" dirty="0" err="1" smtClean="0">
                <a:ln w="3175" cmpd="sng">
                  <a:noFill/>
                </a:ln>
                <a:solidFill>
                  <a:srgbClr val="3C4966"/>
                </a:solidFill>
                <a:latin typeface="+mj-lt"/>
                <a:ea typeface="+mj-ea"/>
                <a:cs typeface="+mj-cs"/>
              </a:rPr>
              <a:t>servizio,qualifica</a:t>
            </a:r>
            <a:r>
              <a:rPr lang="it-IT" sz="2400" dirty="0" smtClean="0">
                <a:ln w="3175" cmpd="sng">
                  <a:noFill/>
                </a:ln>
                <a:solidFill>
                  <a:srgbClr val="3C4966"/>
                </a:solidFill>
                <a:latin typeface="+mj-lt"/>
                <a:ea typeface="+mj-ea"/>
                <a:cs typeface="+mj-cs"/>
              </a:rPr>
              <a:t>)</a:t>
            </a:r>
          </a:p>
        </p:txBody>
      </p:sp>
    </p:spTree>
    <p:extLst>
      <p:ext uri="{BB962C8B-B14F-4D97-AF65-F5344CB8AC3E}">
        <p14:creationId xmlns:p14="http://schemas.microsoft.com/office/powerpoint/2010/main" val="1424324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olo 10"/>
          <p:cNvSpPr>
            <a:spLocks noGrp="1"/>
          </p:cNvSpPr>
          <p:nvPr>
            <p:ph type="title"/>
          </p:nvPr>
        </p:nvSpPr>
        <p:spPr>
          <a:xfrm>
            <a:off x="1484312" y="457200"/>
            <a:ext cx="9562917" cy="5580993"/>
          </a:xfrm>
        </p:spPr>
        <p:txBody>
          <a:bodyPr>
            <a:normAutofit fontScale="90000"/>
          </a:bodyPr>
          <a:lstStyle/>
          <a:p>
            <a:pPr algn="l"/>
            <a:r>
              <a:rPr lang="it-IT" sz="2800" b="1" dirty="0" smtClean="0">
                <a:solidFill>
                  <a:schemeClr val="accent1"/>
                </a:solidFill>
              </a:rPr>
              <a:t>Elementi di novità</a:t>
            </a:r>
            <a:br>
              <a:rPr lang="it-IT" sz="2800" b="1" dirty="0" smtClean="0">
                <a:solidFill>
                  <a:schemeClr val="accent1"/>
                </a:solidFill>
              </a:rPr>
            </a:br>
            <a:r>
              <a:rPr lang="it-IT" sz="2800" dirty="0">
                <a:solidFill>
                  <a:srgbClr val="3C4966"/>
                </a:solidFill>
              </a:rPr>
              <a:t/>
            </a:r>
            <a:br>
              <a:rPr lang="it-IT" sz="2800" dirty="0">
                <a:solidFill>
                  <a:srgbClr val="3C4966"/>
                </a:solidFill>
              </a:rPr>
            </a:br>
            <a:r>
              <a:rPr lang="it-IT" sz="2800" b="1" dirty="0" smtClean="0">
                <a:solidFill>
                  <a:srgbClr val="3C4966"/>
                </a:solidFill>
              </a:rPr>
              <a:t>a.</a:t>
            </a:r>
            <a:r>
              <a:rPr lang="it-IT" sz="2800" dirty="0" smtClean="0">
                <a:solidFill>
                  <a:srgbClr val="3C4966"/>
                </a:solidFill>
              </a:rPr>
              <a:t> La previsione </a:t>
            </a:r>
            <a:r>
              <a:rPr lang="it-IT" sz="2800" dirty="0">
                <a:solidFill>
                  <a:srgbClr val="3C4966"/>
                </a:solidFill>
              </a:rPr>
              <a:t>normativa di un organismo che assume, unificandole, tutte le funzioni che la legge, i contratti collettivi e altre disposizioni attribuiscono ai </a:t>
            </a:r>
            <a:r>
              <a:rPr lang="it-IT" sz="2800" b="1" dirty="0">
                <a:solidFill>
                  <a:srgbClr val="3C4966"/>
                </a:solidFill>
              </a:rPr>
              <a:t>Comitati per le Pari Opportunità </a:t>
            </a:r>
            <a:r>
              <a:rPr lang="it-IT" sz="2800" dirty="0">
                <a:solidFill>
                  <a:srgbClr val="3C4966"/>
                </a:solidFill>
              </a:rPr>
              <a:t>e ai </a:t>
            </a:r>
            <a:r>
              <a:rPr lang="it-IT" sz="2800" b="1" dirty="0">
                <a:solidFill>
                  <a:srgbClr val="3C4966"/>
                </a:solidFill>
              </a:rPr>
              <a:t>Comitati paritetici sul fenomeno del mobbing</a:t>
            </a:r>
            <a:r>
              <a:rPr lang="it-IT" sz="2800" dirty="0">
                <a:solidFill>
                  <a:srgbClr val="3C4966"/>
                </a:solidFill>
              </a:rPr>
              <a:t> da tempo operanti nella Pubblica </a:t>
            </a:r>
            <a:r>
              <a:rPr lang="it-IT" sz="2800" dirty="0" smtClean="0">
                <a:solidFill>
                  <a:srgbClr val="3C4966"/>
                </a:solidFill>
              </a:rPr>
              <a:t>Amministrazione </a:t>
            </a:r>
            <a:br>
              <a:rPr lang="it-IT" sz="2800" dirty="0" smtClean="0">
                <a:solidFill>
                  <a:srgbClr val="3C4966"/>
                </a:solidFill>
              </a:rPr>
            </a:br>
            <a:r>
              <a:rPr lang="it-IT" sz="2800" dirty="0" smtClean="0">
                <a:solidFill>
                  <a:srgbClr val="3C4966"/>
                </a:solidFill>
              </a:rPr>
              <a:t/>
            </a:r>
            <a:br>
              <a:rPr lang="it-IT" sz="2800" dirty="0" smtClean="0">
                <a:solidFill>
                  <a:srgbClr val="3C4966"/>
                </a:solidFill>
              </a:rPr>
            </a:br>
            <a:r>
              <a:rPr lang="it-IT" sz="2800" b="1" dirty="0" smtClean="0">
                <a:solidFill>
                  <a:srgbClr val="3C4966"/>
                </a:solidFill>
              </a:rPr>
              <a:t>b.</a:t>
            </a:r>
            <a:r>
              <a:rPr lang="it-IT" sz="2800" dirty="0" smtClean="0">
                <a:solidFill>
                  <a:srgbClr val="3C4966"/>
                </a:solidFill>
              </a:rPr>
              <a:t> Per </a:t>
            </a:r>
            <a:r>
              <a:rPr lang="it-IT" sz="2800" dirty="0">
                <a:solidFill>
                  <a:srgbClr val="3C4966"/>
                </a:solidFill>
              </a:rPr>
              <a:t>la prima volta la questione della </a:t>
            </a:r>
            <a:r>
              <a:rPr lang="it-IT" sz="2800" dirty="0" err="1">
                <a:solidFill>
                  <a:srgbClr val="3C4966"/>
                </a:solidFill>
              </a:rPr>
              <a:t>parita</a:t>
            </a:r>
            <a:r>
              <a:rPr lang="it-IT" sz="2800" dirty="0">
                <a:solidFill>
                  <a:srgbClr val="3C4966"/>
                </a:solidFill>
              </a:rPr>
              <a:t>̀ e delle pari </a:t>
            </a:r>
            <a:r>
              <a:rPr lang="it-IT" sz="2800" dirty="0" err="1">
                <a:solidFill>
                  <a:srgbClr val="3C4966"/>
                </a:solidFill>
              </a:rPr>
              <a:t>opportunita</a:t>
            </a:r>
            <a:r>
              <a:rPr lang="it-IT" sz="2800" dirty="0">
                <a:solidFill>
                  <a:srgbClr val="3C4966"/>
                </a:solidFill>
              </a:rPr>
              <a:t>̀ entra a pieno titolo in una normativa di carattere generale tra i </a:t>
            </a:r>
            <a:r>
              <a:rPr lang="it-IT" sz="2800" b="1" dirty="0">
                <a:solidFill>
                  <a:srgbClr val="3C4966"/>
                </a:solidFill>
              </a:rPr>
              <a:t>fattori che condizionano il funzionamento organizzativo</a:t>
            </a:r>
            <a:r>
              <a:rPr lang="it-IT" sz="2800" dirty="0">
                <a:solidFill>
                  <a:srgbClr val="3C4966"/>
                </a:solidFill>
              </a:rPr>
              <a:t>. </a:t>
            </a:r>
            <a:br>
              <a:rPr lang="it-IT" sz="2800" dirty="0">
                <a:solidFill>
                  <a:srgbClr val="3C4966"/>
                </a:solidFill>
              </a:rPr>
            </a:br>
            <a:r>
              <a:rPr lang="it-IT" sz="2800" dirty="0">
                <a:solidFill>
                  <a:srgbClr val="3C4966"/>
                </a:solidFill>
              </a:rPr>
              <a:t/>
            </a:r>
            <a:br>
              <a:rPr lang="it-IT" sz="2800" dirty="0">
                <a:solidFill>
                  <a:srgbClr val="3C4966"/>
                </a:solidFill>
              </a:rPr>
            </a:br>
            <a:r>
              <a:rPr lang="it-IT" sz="2800" dirty="0">
                <a:solidFill>
                  <a:srgbClr val="3C4966"/>
                </a:solidFill>
              </a:rPr>
              <a:t/>
            </a:r>
            <a:br>
              <a:rPr lang="it-IT" sz="2800" dirty="0">
                <a:solidFill>
                  <a:srgbClr val="3C4966"/>
                </a:solidFill>
              </a:rPr>
            </a:br>
            <a:endParaRPr lang="it-IT" sz="2700" b="1" dirty="0" smtClean="0">
              <a:solidFill>
                <a:srgbClr val="3C4966"/>
              </a:solidFill>
              <a:latin typeface="+mn-lt"/>
              <a:ea typeface="+mn-ea"/>
              <a:cs typeface="+mn-cs"/>
            </a:endParaRPr>
          </a:p>
        </p:txBody>
      </p:sp>
    </p:spTree>
    <p:extLst>
      <p:ext uri="{BB962C8B-B14F-4D97-AF65-F5344CB8AC3E}">
        <p14:creationId xmlns:p14="http://schemas.microsoft.com/office/powerpoint/2010/main" val="810877424"/>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olo 10"/>
          <p:cNvSpPr>
            <a:spLocks noGrp="1"/>
          </p:cNvSpPr>
          <p:nvPr>
            <p:ph type="title"/>
          </p:nvPr>
        </p:nvSpPr>
        <p:spPr>
          <a:xfrm>
            <a:off x="1484312" y="559676"/>
            <a:ext cx="9551550" cy="1244600"/>
          </a:xfrm>
        </p:spPr>
        <p:txBody>
          <a:bodyPr>
            <a:normAutofit/>
          </a:bodyPr>
          <a:lstStyle/>
          <a:p>
            <a:r>
              <a:rPr lang="it-IT" dirty="0" smtClean="0">
                <a:solidFill>
                  <a:schemeClr val="accent1">
                    <a:lumMod val="50000"/>
                  </a:schemeClr>
                </a:solidFill>
              </a:rPr>
              <a:t>Recenti evoluzioni (o involuzioni?!)  nella disciplina del </a:t>
            </a:r>
            <a:r>
              <a:rPr lang="it-IT" dirty="0" err="1" smtClean="0">
                <a:solidFill>
                  <a:schemeClr val="accent1">
                    <a:lumMod val="50000"/>
                  </a:schemeClr>
                </a:solidFill>
              </a:rPr>
              <a:t>b.o</a:t>
            </a:r>
            <a:r>
              <a:rPr lang="it-IT" dirty="0" smtClean="0">
                <a:solidFill>
                  <a:schemeClr val="accent1">
                    <a:lumMod val="50000"/>
                  </a:schemeClr>
                </a:solidFill>
              </a:rPr>
              <a:t>./1</a:t>
            </a:r>
            <a:endParaRPr lang="it-IT" dirty="0">
              <a:solidFill>
                <a:schemeClr val="accent1">
                  <a:lumMod val="50000"/>
                </a:schemeClr>
              </a:solidFill>
            </a:endParaRPr>
          </a:p>
        </p:txBody>
      </p:sp>
      <p:sp>
        <p:nvSpPr>
          <p:cNvPr id="12" name="Segnaposto testo 11"/>
          <p:cNvSpPr>
            <a:spLocks noGrp="1"/>
          </p:cNvSpPr>
          <p:nvPr>
            <p:ph type="body" idx="1"/>
          </p:nvPr>
        </p:nvSpPr>
        <p:spPr>
          <a:xfrm>
            <a:off x="1484312" y="1804276"/>
            <a:ext cx="9551551" cy="3860800"/>
          </a:xfrm>
        </p:spPr>
        <p:txBody>
          <a:bodyPr>
            <a:normAutofit fontScale="92500" lnSpcReduction="20000"/>
          </a:bodyPr>
          <a:lstStyle/>
          <a:p>
            <a:pPr algn="l"/>
            <a:r>
              <a:rPr lang="it-IT" sz="2400" dirty="0" smtClean="0">
                <a:ln w="3175" cmpd="sng">
                  <a:noFill/>
                </a:ln>
                <a:solidFill>
                  <a:srgbClr val="3C4966"/>
                </a:solidFill>
              </a:rPr>
              <a:t>Il </a:t>
            </a:r>
            <a:r>
              <a:rPr lang="it-IT" sz="2400" dirty="0" err="1" smtClean="0">
                <a:ln w="3175" cmpd="sng">
                  <a:noFill/>
                </a:ln>
                <a:solidFill>
                  <a:srgbClr val="3C4966"/>
                </a:solidFill>
              </a:rPr>
              <a:t>D.p.R.</a:t>
            </a:r>
            <a:r>
              <a:rPr lang="it-IT" sz="2400" dirty="0" smtClean="0">
                <a:ln w="3175" cmpd="sng">
                  <a:noFill/>
                </a:ln>
                <a:solidFill>
                  <a:srgbClr val="3C4966"/>
                </a:solidFill>
              </a:rPr>
              <a:t> 9.5.2016, n. 106, recante il “</a:t>
            </a:r>
            <a:r>
              <a:rPr lang="it-IT" sz="2400" i="1" dirty="0" smtClean="0">
                <a:ln w="3175" cmpd="sng">
                  <a:noFill/>
                </a:ln>
                <a:solidFill>
                  <a:srgbClr val="3C4966"/>
                </a:solidFill>
              </a:rPr>
              <a:t>Regolamento di disciplina delle funzioni del Dipartimento della funzione pubblica della Presidenza del Consiglio dei ministri in materia di misurazione e valutazione della </a:t>
            </a:r>
            <a:r>
              <a:rPr lang="it-IT" sz="2400" i="1" dirty="0">
                <a:ln w="3175" cmpd="sng">
                  <a:noFill/>
                </a:ln>
                <a:solidFill>
                  <a:srgbClr val="3C4966"/>
                </a:solidFill>
              </a:rPr>
              <a:t>performance delle pubbliche </a:t>
            </a:r>
            <a:r>
              <a:rPr lang="it-IT" sz="2400" i="1" dirty="0" smtClean="0">
                <a:ln w="3175" cmpd="sng">
                  <a:noFill/>
                </a:ln>
                <a:solidFill>
                  <a:srgbClr val="3C4966"/>
                </a:solidFill>
              </a:rPr>
              <a:t>amministrazioni” </a:t>
            </a:r>
            <a:r>
              <a:rPr lang="it-IT" sz="2400" dirty="0" smtClean="0">
                <a:ln w="3175" cmpd="sng">
                  <a:noFill/>
                </a:ln>
                <a:solidFill>
                  <a:srgbClr val="3C4966"/>
                </a:solidFill>
              </a:rPr>
              <a:t>entrato </a:t>
            </a:r>
            <a:r>
              <a:rPr lang="it-IT" sz="2400" dirty="0">
                <a:ln w="3175" cmpd="sng">
                  <a:noFill/>
                </a:ln>
                <a:solidFill>
                  <a:srgbClr val="3C4966"/>
                </a:solidFill>
              </a:rPr>
              <a:t>in vigore il </a:t>
            </a:r>
            <a:r>
              <a:rPr lang="it-IT" sz="2400" dirty="0" smtClean="0">
                <a:ln w="3175" cmpd="sng">
                  <a:noFill/>
                </a:ln>
                <a:solidFill>
                  <a:srgbClr val="3C4966"/>
                </a:solidFill>
              </a:rPr>
              <a:t>2.7.2016, </a:t>
            </a:r>
            <a:r>
              <a:rPr lang="it-IT" sz="2400" dirty="0">
                <a:ln w="3175" cmpd="sng">
                  <a:noFill/>
                </a:ln>
                <a:solidFill>
                  <a:srgbClr val="3C4966"/>
                </a:solidFill>
              </a:rPr>
              <a:t>all’art. 8, comma 1, </a:t>
            </a:r>
            <a:r>
              <a:rPr lang="it-IT" sz="2400" dirty="0" err="1">
                <a:ln w="3175" cmpd="sng">
                  <a:noFill/>
                </a:ln>
                <a:solidFill>
                  <a:srgbClr val="3C4966"/>
                </a:solidFill>
              </a:rPr>
              <a:t>lett</a:t>
            </a:r>
            <a:r>
              <a:rPr lang="it-IT" sz="2400" dirty="0">
                <a:ln w="3175" cmpd="sng">
                  <a:noFill/>
                </a:ln>
                <a:solidFill>
                  <a:srgbClr val="3C4966"/>
                </a:solidFill>
              </a:rPr>
              <a:t>. d), </a:t>
            </a:r>
          </a:p>
          <a:p>
            <a:pPr algn="l"/>
            <a:r>
              <a:rPr lang="it-IT" sz="2400" dirty="0">
                <a:ln w="3175" cmpd="sng">
                  <a:noFill/>
                </a:ln>
                <a:solidFill>
                  <a:schemeClr val="accent1"/>
                </a:solidFill>
              </a:rPr>
              <a:t>non tiene in alcuna considerazione il benessere </a:t>
            </a:r>
            <a:r>
              <a:rPr lang="it-IT" sz="2400" dirty="0" smtClean="0">
                <a:ln w="3175" cmpd="sng">
                  <a:noFill/>
                </a:ln>
                <a:solidFill>
                  <a:schemeClr val="accent1"/>
                </a:solidFill>
              </a:rPr>
              <a:t>organizzativo</a:t>
            </a:r>
            <a:r>
              <a:rPr lang="it-IT" sz="2400" dirty="0" smtClean="0">
                <a:ln w="3175" cmpd="sng">
                  <a:noFill/>
                </a:ln>
                <a:solidFill>
                  <a:srgbClr val="3C4966"/>
                </a:solidFill>
              </a:rPr>
              <a:t>, </a:t>
            </a:r>
          </a:p>
          <a:p>
            <a:pPr algn="l"/>
            <a:r>
              <a:rPr lang="it-IT" sz="2400" dirty="0" smtClean="0">
                <a:ln w="3175" cmpd="sng">
                  <a:noFill/>
                </a:ln>
                <a:solidFill>
                  <a:srgbClr val="3C4966"/>
                </a:solidFill>
              </a:rPr>
              <a:t>ed</a:t>
            </a:r>
            <a:r>
              <a:rPr lang="it-IT" sz="2400" dirty="0">
                <a:ln w="3175" cmpd="sng">
                  <a:noFill/>
                </a:ln>
                <a:solidFill>
                  <a:srgbClr val="3C4966"/>
                </a:solidFill>
              </a:rPr>
              <a:t>, anzi, </a:t>
            </a:r>
            <a:r>
              <a:rPr lang="it-IT" sz="2400" dirty="0">
                <a:ln w="3175" cmpd="sng">
                  <a:noFill/>
                </a:ln>
                <a:solidFill>
                  <a:schemeClr val="accent1"/>
                </a:solidFill>
              </a:rPr>
              <a:t>abroga </a:t>
            </a:r>
          </a:p>
          <a:p>
            <a:pPr algn="l"/>
            <a:r>
              <a:rPr lang="it-IT" sz="2400" dirty="0">
                <a:ln w="3175" cmpd="sng">
                  <a:noFill/>
                </a:ln>
                <a:solidFill>
                  <a:srgbClr val="3C4966"/>
                </a:solidFill>
              </a:rPr>
              <a:t>l’art. 14, comma 5, d. </a:t>
            </a:r>
            <a:r>
              <a:rPr lang="it-IT" sz="2400" dirty="0" err="1">
                <a:ln w="3175" cmpd="sng">
                  <a:noFill/>
                </a:ln>
                <a:solidFill>
                  <a:srgbClr val="3C4966"/>
                </a:solidFill>
              </a:rPr>
              <a:t>lgs</a:t>
            </a:r>
            <a:r>
              <a:rPr lang="it-IT" sz="2400" dirty="0">
                <a:ln w="3175" cmpd="sng">
                  <a:noFill/>
                </a:ln>
                <a:solidFill>
                  <a:srgbClr val="3C4966"/>
                </a:solidFill>
              </a:rPr>
              <a:t>. 150/2009 che affidava all’O.I.V. le relative indagini: “</a:t>
            </a:r>
            <a:r>
              <a:rPr lang="it-IT" sz="2400" i="1" dirty="0">
                <a:ln w="3175" cmpd="sng">
                  <a:noFill/>
                </a:ln>
                <a:solidFill>
                  <a:srgbClr val="3C4966"/>
                </a:solidFill>
              </a:rPr>
              <a:t>L'Organismo indipendente di valutazione della performance </a:t>
            </a:r>
            <a:r>
              <a:rPr lang="it-IT" sz="2400" dirty="0">
                <a:ln w="3175" cmpd="sng">
                  <a:noFill/>
                </a:ln>
                <a:solidFill>
                  <a:srgbClr val="3C4966"/>
                </a:solidFill>
              </a:rPr>
              <a:t>[…]</a:t>
            </a:r>
            <a:r>
              <a:rPr lang="it-IT" sz="2400" i="1" dirty="0">
                <a:ln w="3175" cmpd="sng">
                  <a:noFill/>
                </a:ln>
                <a:solidFill>
                  <a:srgbClr val="3C4966"/>
                </a:solidFill>
              </a:rPr>
              <a:t>, cura annualmente la realizzazione di indagini sul personale dipendente volte a rilevare il livello di benessere organizzativo e il grado di condivisione del sistema di valutazione nonché la rilevazione della valutazione del proprio superiore gerarchico da parte del personale</a:t>
            </a:r>
            <a:r>
              <a:rPr lang="it-IT" sz="2400" dirty="0">
                <a:ln w="3175" cmpd="sng">
                  <a:noFill/>
                </a:ln>
                <a:solidFill>
                  <a:srgbClr val="3C4966"/>
                </a:solidFill>
              </a:rPr>
              <a:t> […]”. </a:t>
            </a:r>
          </a:p>
        </p:txBody>
      </p:sp>
    </p:spTree>
    <p:extLst>
      <p:ext uri="{BB962C8B-B14F-4D97-AF65-F5344CB8AC3E}">
        <p14:creationId xmlns:p14="http://schemas.microsoft.com/office/powerpoint/2010/main" val="20306446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olo 10"/>
          <p:cNvSpPr>
            <a:spLocks noGrp="1"/>
          </p:cNvSpPr>
          <p:nvPr>
            <p:ph type="title"/>
          </p:nvPr>
        </p:nvSpPr>
        <p:spPr>
          <a:xfrm>
            <a:off x="1484313" y="685800"/>
            <a:ext cx="9551550" cy="1244600"/>
          </a:xfrm>
        </p:spPr>
        <p:txBody>
          <a:bodyPr>
            <a:normAutofit/>
          </a:bodyPr>
          <a:lstStyle/>
          <a:p>
            <a:r>
              <a:rPr lang="it-IT" dirty="0">
                <a:solidFill>
                  <a:schemeClr val="accent1">
                    <a:lumMod val="50000"/>
                  </a:schemeClr>
                </a:solidFill>
              </a:rPr>
              <a:t>Recenti evoluzioni (o involuzioni?!)  nella disciplina del </a:t>
            </a:r>
            <a:r>
              <a:rPr lang="it-IT" dirty="0" err="1">
                <a:solidFill>
                  <a:schemeClr val="accent1">
                    <a:lumMod val="50000"/>
                  </a:schemeClr>
                </a:solidFill>
              </a:rPr>
              <a:t>b.o</a:t>
            </a:r>
            <a:r>
              <a:rPr lang="it-IT" dirty="0" smtClean="0">
                <a:solidFill>
                  <a:schemeClr val="accent1">
                    <a:lumMod val="50000"/>
                  </a:schemeClr>
                </a:solidFill>
              </a:rPr>
              <a:t>./2</a:t>
            </a:r>
            <a:endParaRPr lang="it-IT" dirty="0"/>
          </a:p>
        </p:txBody>
      </p:sp>
      <p:sp>
        <p:nvSpPr>
          <p:cNvPr id="12" name="Segnaposto testo 11"/>
          <p:cNvSpPr>
            <a:spLocks noGrp="1"/>
          </p:cNvSpPr>
          <p:nvPr>
            <p:ph type="body" idx="1"/>
          </p:nvPr>
        </p:nvSpPr>
        <p:spPr>
          <a:xfrm>
            <a:off x="1484312" y="1930400"/>
            <a:ext cx="9551551" cy="3860800"/>
          </a:xfrm>
        </p:spPr>
        <p:txBody>
          <a:bodyPr>
            <a:normAutofit/>
          </a:bodyPr>
          <a:lstStyle/>
          <a:p>
            <a:pPr algn="l"/>
            <a:r>
              <a:rPr lang="it-IT" sz="2400" dirty="0" smtClean="0">
                <a:ln w="3175" cmpd="sng">
                  <a:noFill/>
                </a:ln>
                <a:solidFill>
                  <a:srgbClr val="3C4966"/>
                </a:solidFill>
              </a:rPr>
              <a:t>Venuto meno </a:t>
            </a:r>
            <a:r>
              <a:rPr lang="it-IT" sz="2400" dirty="0">
                <a:ln w="3175" cmpd="sng">
                  <a:noFill/>
                </a:ln>
                <a:solidFill>
                  <a:srgbClr val="3C4966"/>
                </a:solidFill>
              </a:rPr>
              <a:t>l’art. 14, comma 5, ha perso di senso, ed è stato successivamente abrogato (v. </a:t>
            </a:r>
            <a:r>
              <a:rPr lang="it-IT" sz="2400" dirty="0">
                <a:ln w="3175" cmpd="sng">
                  <a:noFill/>
                </a:ln>
                <a:solidFill>
                  <a:srgbClr val="3C4966"/>
                </a:solidFill>
                <a:hlinkClick r:id="rId2"/>
              </a:rPr>
              <a:t>art. 19 del d.lgs. n. 97/2016</a:t>
            </a:r>
            <a:r>
              <a:rPr lang="it-IT" sz="2400" dirty="0">
                <a:ln w="3175" cmpd="sng">
                  <a:noFill/>
                </a:ln>
                <a:solidFill>
                  <a:srgbClr val="3C4966"/>
                </a:solidFill>
              </a:rPr>
              <a:t>), </a:t>
            </a:r>
            <a:r>
              <a:rPr lang="it-IT" sz="2400" dirty="0" smtClean="0">
                <a:ln w="3175" cmpd="sng">
                  <a:noFill/>
                </a:ln>
                <a:solidFill>
                  <a:srgbClr val="3C4966"/>
                </a:solidFill>
              </a:rPr>
              <a:t>l’obbligo di </a:t>
            </a:r>
            <a:r>
              <a:rPr lang="it-IT" sz="2400" dirty="0">
                <a:ln w="3175" cmpd="sng">
                  <a:noFill/>
                </a:ln>
                <a:solidFill>
                  <a:srgbClr val="3C4966"/>
                </a:solidFill>
              </a:rPr>
              <a:t>pubblicazione dei </a:t>
            </a:r>
            <a:r>
              <a:rPr lang="it-IT" sz="2400" dirty="0" smtClean="0">
                <a:ln w="3175" cmpd="sng">
                  <a:noFill/>
                </a:ln>
                <a:solidFill>
                  <a:srgbClr val="3C4966"/>
                </a:solidFill>
              </a:rPr>
              <a:t>dati </a:t>
            </a:r>
            <a:r>
              <a:rPr lang="it-IT" sz="2400" dirty="0">
                <a:ln w="3175" cmpd="sng">
                  <a:noFill/>
                </a:ln>
                <a:solidFill>
                  <a:srgbClr val="3C4966"/>
                </a:solidFill>
              </a:rPr>
              <a:t>relativi ai livelli di benessere </a:t>
            </a:r>
            <a:r>
              <a:rPr lang="it-IT" sz="2400" dirty="0" smtClean="0">
                <a:ln w="3175" cmpd="sng">
                  <a:noFill/>
                </a:ln>
                <a:solidFill>
                  <a:srgbClr val="3C4966"/>
                </a:solidFill>
              </a:rPr>
              <a:t>organizzativo </a:t>
            </a:r>
            <a:r>
              <a:rPr lang="it-IT" sz="2400" dirty="0">
                <a:ln w="3175" cmpd="sng">
                  <a:noFill/>
                </a:ln>
                <a:solidFill>
                  <a:srgbClr val="3C4966"/>
                </a:solidFill>
              </a:rPr>
              <a:t>previsto dal d.lgs. 33/2013 (c.d. “Decreto Trasparenza”) all’art. 20, comma 3: “</a:t>
            </a:r>
            <a:r>
              <a:rPr lang="it-IT" sz="2400" i="1" dirty="0">
                <a:ln w="3175" cmpd="sng">
                  <a:noFill/>
                </a:ln>
                <a:solidFill>
                  <a:srgbClr val="3C4966"/>
                </a:solidFill>
              </a:rPr>
              <a:t>Le pubbliche amministrazioni pubblicano, altresì, i dati relativi ai livelli di benessere organizzativo</a:t>
            </a:r>
            <a:r>
              <a:rPr lang="it-IT" sz="2400" dirty="0">
                <a:ln w="3175" cmpd="sng">
                  <a:noFill/>
                </a:ln>
                <a:solidFill>
                  <a:srgbClr val="3C4966"/>
                </a:solidFill>
              </a:rPr>
              <a:t>”.  </a:t>
            </a:r>
          </a:p>
        </p:txBody>
      </p:sp>
    </p:spTree>
    <p:extLst>
      <p:ext uri="{BB962C8B-B14F-4D97-AF65-F5344CB8AC3E}">
        <p14:creationId xmlns:p14="http://schemas.microsoft.com/office/powerpoint/2010/main" val="4595577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olo 10"/>
          <p:cNvSpPr>
            <a:spLocks noGrp="1"/>
          </p:cNvSpPr>
          <p:nvPr>
            <p:ph type="title"/>
          </p:nvPr>
        </p:nvSpPr>
        <p:spPr>
          <a:xfrm>
            <a:off x="1484312" y="685800"/>
            <a:ext cx="10018711" cy="1244600"/>
          </a:xfrm>
        </p:spPr>
        <p:txBody>
          <a:bodyPr>
            <a:normAutofit/>
          </a:bodyPr>
          <a:lstStyle/>
          <a:p>
            <a:r>
              <a:rPr lang="it-IT" dirty="0">
                <a:solidFill>
                  <a:schemeClr val="accent1">
                    <a:lumMod val="50000"/>
                  </a:schemeClr>
                </a:solidFill>
              </a:rPr>
              <a:t>Recenti evoluzioni (o involuzioni?!)  nella disciplina del </a:t>
            </a:r>
            <a:r>
              <a:rPr lang="it-IT" dirty="0" err="1">
                <a:solidFill>
                  <a:schemeClr val="accent1">
                    <a:lumMod val="50000"/>
                  </a:schemeClr>
                </a:solidFill>
              </a:rPr>
              <a:t>b.o</a:t>
            </a:r>
            <a:r>
              <a:rPr lang="it-IT" dirty="0" smtClean="0">
                <a:solidFill>
                  <a:schemeClr val="accent1">
                    <a:lumMod val="50000"/>
                  </a:schemeClr>
                </a:solidFill>
              </a:rPr>
              <a:t>./3</a:t>
            </a:r>
            <a:endParaRPr lang="it-IT" dirty="0"/>
          </a:p>
        </p:txBody>
      </p:sp>
      <p:sp>
        <p:nvSpPr>
          <p:cNvPr id="12" name="Segnaposto testo 11"/>
          <p:cNvSpPr>
            <a:spLocks noGrp="1"/>
          </p:cNvSpPr>
          <p:nvPr>
            <p:ph type="body" idx="1"/>
          </p:nvPr>
        </p:nvSpPr>
        <p:spPr>
          <a:xfrm>
            <a:off x="1484312" y="1930400"/>
            <a:ext cx="10018713" cy="3860800"/>
          </a:xfrm>
        </p:spPr>
        <p:txBody>
          <a:bodyPr>
            <a:normAutofit fontScale="92500"/>
          </a:bodyPr>
          <a:lstStyle/>
          <a:p>
            <a:pPr indent="14288" algn="l"/>
            <a:r>
              <a:rPr lang="it-IT" sz="2400" dirty="0" smtClean="0">
                <a:ln w="3175" cmpd="sng">
                  <a:noFill/>
                </a:ln>
                <a:solidFill>
                  <a:srgbClr val="00B0F0"/>
                </a:solidFill>
              </a:rPr>
              <a:t>Escluso </a:t>
            </a:r>
            <a:r>
              <a:rPr lang="it-IT" sz="2400" dirty="0">
                <a:ln w="3175" cmpd="sng">
                  <a:noFill/>
                </a:ln>
                <a:solidFill>
                  <a:srgbClr val="00B0F0"/>
                </a:solidFill>
              </a:rPr>
              <a:t>che le indagini sul B.O. vengano meno</a:t>
            </a:r>
            <a:r>
              <a:rPr lang="it-IT" sz="2400" dirty="0">
                <a:ln w="3175" cmpd="sng">
                  <a:noFill/>
                </a:ln>
                <a:solidFill>
                  <a:srgbClr val="3C4966"/>
                </a:solidFill>
              </a:rPr>
              <a:t>, la tendenza ad oggi prevalente è a ritenere che tali attività siano state ritenute compiti più appropriatamente </a:t>
            </a:r>
            <a:r>
              <a:rPr lang="it-IT" sz="2400" dirty="0" smtClean="0">
                <a:ln w="3175" cmpd="sng">
                  <a:noFill/>
                </a:ln>
                <a:solidFill>
                  <a:srgbClr val="3C4966"/>
                </a:solidFill>
              </a:rPr>
              <a:t>attribuibili: </a:t>
            </a:r>
            <a:endParaRPr lang="it-IT" sz="2400" dirty="0">
              <a:ln w="3175" cmpd="sng">
                <a:noFill/>
              </a:ln>
              <a:solidFill>
                <a:srgbClr val="3C4966"/>
              </a:solidFill>
            </a:endParaRPr>
          </a:p>
          <a:p>
            <a:pPr algn="l"/>
            <a:r>
              <a:rPr lang="it-IT" sz="2400" dirty="0">
                <a:ln w="3175" cmpd="sng">
                  <a:noFill/>
                </a:ln>
                <a:solidFill>
                  <a:srgbClr val="00B0F0"/>
                </a:solidFill>
              </a:rPr>
              <a:t>a) </a:t>
            </a:r>
            <a:r>
              <a:rPr lang="it-IT" sz="2400" dirty="0">
                <a:ln w="3175" cmpd="sng">
                  <a:noFill/>
                </a:ln>
                <a:solidFill>
                  <a:srgbClr val="3C4966"/>
                </a:solidFill>
              </a:rPr>
              <a:t>in generale, alla p.a., ai sensi dell’ art. 7, comma 1, secondo periodo d. </a:t>
            </a:r>
            <a:r>
              <a:rPr lang="it-IT" sz="2400" dirty="0" err="1">
                <a:ln w="3175" cmpd="sng">
                  <a:noFill/>
                </a:ln>
                <a:solidFill>
                  <a:srgbClr val="3C4966"/>
                </a:solidFill>
              </a:rPr>
              <a:t>lgs</a:t>
            </a:r>
            <a:r>
              <a:rPr lang="it-IT" sz="2400" dirty="0">
                <a:ln w="3175" cmpd="sng">
                  <a:noFill/>
                </a:ln>
                <a:solidFill>
                  <a:srgbClr val="3C4966"/>
                </a:solidFill>
              </a:rPr>
              <a:t>. 165/2001, come </a:t>
            </a:r>
            <a:r>
              <a:rPr lang="it-IT" sz="2400" dirty="0" err="1">
                <a:ln w="3175" cmpd="sng">
                  <a:noFill/>
                </a:ln>
                <a:solidFill>
                  <a:srgbClr val="3C4966"/>
                </a:solidFill>
              </a:rPr>
              <a:t>mod</a:t>
            </a:r>
            <a:r>
              <a:rPr lang="it-IT" sz="2400" dirty="0">
                <a:ln w="3175" cmpd="sng">
                  <a:noFill/>
                </a:ln>
                <a:solidFill>
                  <a:srgbClr val="3C4966"/>
                </a:solidFill>
              </a:rPr>
              <a:t>. dall’art. 21 l. 183/2010: “</a:t>
            </a:r>
            <a:r>
              <a:rPr lang="it-IT" sz="2400" i="1" dirty="0">
                <a:ln w="3175" cmpd="sng">
                  <a:noFill/>
                </a:ln>
                <a:solidFill>
                  <a:srgbClr val="3C4966"/>
                </a:solidFill>
              </a:rPr>
              <a:t>Le pubbliche amministrazioni garantiscono altresì un ambiente di lavoro improntato al benessere organizzativo e si impegnano a rilevare, contrastare ed eliminare ogni forma di violenza morale o psichica al proprio interno</a:t>
            </a:r>
            <a:r>
              <a:rPr lang="it-IT" sz="2400" dirty="0">
                <a:ln w="3175" cmpd="sng">
                  <a:noFill/>
                </a:ln>
                <a:solidFill>
                  <a:srgbClr val="3C4966"/>
                </a:solidFill>
              </a:rPr>
              <a:t>”;</a:t>
            </a:r>
          </a:p>
          <a:p>
            <a:pPr algn="l"/>
            <a:r>
              <a:rPr lang="it-IT" sz="2400" dirty="0">
                <a:ln w="3175" cmpd="sng">
                  <a:noFill/>
                </a:ln>
                <a:solidFill>
                  <a:srgbClr val="00B0F0"/>
                </a:solidFill>
              </a:rPr>
              <a:t>b)</a:t>
            </a:r>
            <a:r>
              <a:rPr lang="it-IT" sz="2400" dirty="0">
                <a:ln w="3175" cmpd="sng">
                  <a:noFill/>
                </a:ln>
                <a:solidFill>
                  <a:srgbClr val="3C4966"/>
                </a:solidFill>
              </a:rPr>
              <a:t> sul CUG, ai sensi della Direttiva P.C.M. 4-3-2011, che ne disciplina i compiti propositivi </a:t>
            </a:r>
            <a:r>
              <a:rPr lang="it-IT" sz="2400" dirty="0" smtClean="0">
                <a:ln w="3175" cmpd="sng">
                  <a:noFill/>
                </a:ln>
                <a:solidFill>
                  <a:srgbClr val="3C4966"/>
                </a:solidFill>
              </a:rPr>
              <a:t>(“</a:t>
            </a:r>
            <a:r>
              <a:rPr lang="it-IT" sz="2400" i="1" dirty="0" smtClean="0">
                <a:ln w="3175" cmpd="sng">
                  <a:noFill/>
                </a:ln>
                <a:solidFill>
                  <a:srgbClr val="3C4966"/>
                </a:solidFill>
              </a:rPr>
              <a:t>azioni atte a </a:t>
            </a:r>
            <a:r>
              <a:rPr lang="it-IT" sz="2400" i="1" dirty="0">
                <a:ln w="3175" cmpd="sng">
                  <a:noFill/>
                </a:ln>
                <a:solidFill>
                  <a:srgbClr val="3C4966"/>
                </a:solidFill>
              </a:rPr>
              <a:t>favorire condizioni di benessere lavorativo</a:t>
            </a:r>
            <a:r>
              <a:rPr lang="it-IT" sz="2400" dirty="0">
                <a:ln w="3175" cmpd="sng">
                  <a:noFill/>
                </a:ln>
                <a:solidFill>
                  <a:srgbClr val="3C4966"/>
                </a:solidFill>
              </a:rPr>
              <a:t>”), consultivi, di verifica (“</a:t>
            </a:r>
            <a:r>
              <a:rPr lang="it-IT" sz="2400" i="1" dirty="0">
                <a:ln w="3175" cmpd="sng">
                  <a:noFill/>
                </a:ln>
                <a:solidFill>
                  <a:srgbClr val="3C4966"/>
                </a:solidFill>
              </a:rPr>
              <a:t>su: …esiti delle azioni di promozione del benessere organizzativo e prevenzione del disagio lavorativo</a:t>
            </a:r>
            <a:r>
              <a:rPr lang="it-IT" sz="2400" dirty="0">
                <a:ln w="3175" cmpd="sng">
                  <a:noFill/>
                </a:ln>
                <a:solidFill>
                  <a:srgbClr val="3C4966"/>
                </a:solidFill>
              </a:rPr>
              <a:t>”);</a:t>
            </a:r>
          </a:p>
        </p:txBody>
      </p:sp>
    </p:spTree>
    <p:extLst>
      <p:ext uri="{BB962C8B-B14F-4D97-AF65-F5344CB8AC3E}">
        <p14:creationId xmlns:p14="http://schemas.microsoft.com/office/powerpoint/2010/main" val="1357069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olo 10"/>
          <p:cNvSpPr>
            <a:spLocks noGrp="1"/>
          </p:cNvSpPr>
          <p:nvPr>
            <p:ph type="title"/>
          </p:nvPr>
        </p:nvSpPr>
        <p:spPr>
          <a:xfrm>
            <a:off x="1484312" y="685800"/>
            <a:ext cx="10018711" cy="1244600"/>
          </a:xfrm>
        </p:spPr>
        <p:txBody>
          <a:bodyPr>
            <a:normAutofit/>
          </a:bodyPr>
          <a:lstStyle/>
          <a:p>
            <a:r>
              <a:rPr lang="it-IT" dirty="0">
                <a:solidFill>
                  <a:schemeClr val="accent1">
                    <a:lumMod val="50000"/>
                  </a:schemeClr>
                </a:solidFill>
              </a:rPr>
              <a:t>Recenti evoluzioni (o involuzioni?!)  nella disciplina del </a:t>
            </a:r>
            <a:r>
              <a:rPr lang="it-IT" dirty="0" err="1">
                <a:solidFill>
                  <a:schemeClr val="accent1">
                    <a:lumMod val="50000"/>
                  </a:schemeClr>
                </a:solidFill>
              </a:rPr>
              <a:t>b.o</a:t>
            </a:r>
            <a:r>
              <a:rPr lang="it-IT" dirty="0" smtClean="0">
                <a:solidFill>
                  <a:schemeClr val="accent1">
                    <a:lumMod val="50000"/>
                  </a:schemeClr>
                </a:solidFill>
              </a:rPr>
              <a:t>./4</a:t>
            </a:r>
            <a:endParaRPr lang="it-IT" dirty="0"/>
          </a:p>
        </p:txBody>
      </p:sp>
      <p:sp>
        <p:nvSpPr>
          <p:cNvPr id="12" name="Segnaposto testo 11"/>
          <p:cNvSpPr>
            <a:spLocks noGrp="1"/>
          </p:cNvSpPr>
          <p:nvPr>
            <p:ph type="body" idx="1"/>
          </p:nvPr>
        </p:nvSpPr>
        <p:spPr>
          <a:xfrm>
            <a:off x="1484312" y="1930400"/>
            <a:ext cx="10018713" cy="3860800"/>
          </a:xfrm>
        </p:spPr>
        <p:txBody>
          <a:bodyPr>
            <a:normAutofit/>
          </a:bodyPr>
          <a:lstStyle/>
          <a:p>
            <a:pPr algn="l"/>
            <a:r>
              <a:rPr lang="it-IT" sz="2400" dirty="0" smtClean="0">
                <a:ln w="3175" cmpd="sng">
                  <a:noFill/>
                </a:ln>
                <a:solidFill>
                  <a:srgbClr val="00B0F0"/>
                </a:solidFill>
              </a:rPr>
              <a:t>c</a:t>
            </a:r>
            <a:r>
              <a:rPr lang="it-IT" sz="2400" dirty="0">
                <a:ln w="3175" cmpd="sng">
                  <a:noFill/>
                </a:ln>
                <a:solidFill>
                  <a:srgbClr val="00B0F0"/>
                </a:solidFill>
              </a:rPr>
              <a:t>)</a:t>
            </a:r>
            <a:r>
              <a:rPr lang="it-IT" sz="2400" dirty="0">
                <a:ln w="3175" cmpd="sng">
                  <a:noFill/>
                </a:ln>
                <a:solidFill>
                  <a:srgbClr val="3C4966"/>
                </a:solidFill>
              </a:rPr>
              <a:t> in via </a:t>
            </a:r>
            <a:r>
              <a:rPr lang="it-IT" sz="2400" dirty="0" smtClean="0">
                <a:ln w="3175" cmpd="sng">
                  <a:noFill/>
                </a:ln>
                <a:solidFill>
                  <a:srgbClr val="3C4966"/>
                </a:solidFill>
              </a:rPr>
              <a:t>concorrente </a:t>
            </a:r>
            <a:r>
              <a:rPr lang="it-IT" sz="2400" dirty="0">
                <a:ln w="3175" cmpd="sng">
                  <a:noFill/>
                </a:ln>
                <a:solidFill>
                  <a:srgbClr val="3C4966"/>
                </a:solidFill>
              </a:rPr>
              <a:t>con i compiti dei C.U.G., sul </a:t>
            </a:r>
            <a:r>
              <a:rPr lang="it-IT" sz="2400" dirty="0" smtClean="0">
                <a:ln w="3175" cmpd="sng">
                  <a:noFill/>
                </a:ln>
                <a:solidFill>
                  <a:srgbClr val="3C4966"/>
                </a:solidFill>
              </a:rPr>
              <a:t>dirigente, </a:t>
            </a:r>
            <a:r>
              <a:rPr lang="it-IT" sz="2400" dirty="0">
                <a:ln w="3175" cmpd="sng">
                  <a:noFill/>
                </a:ln>
                <a:solidFill>
                  <a:srgbClr val="3C4966"/>
                </a:solidFill>
              </a:rPr>
              <a:t>secondo quanto previsto dall’art.13 del </a:t>
            </a:r>
            <a:r>
              <a:rPr lang="it-IT" sz="2400" i="1" dirty="0">
                <a:ln w="3175" cmpd="sng">
                  <a:noFill/>
                </a:ln>
                <a:solidFill>
                  <a:srgbClr val="3C4966"/>
                </a:solidFill>
              </a:rPr>
              <a:t>Regolamento recante codice di comportamento dei dipendenti pubblici</a:t>
            </a:r>
            <a:r>
              <a:rPr lang="it-IT" sz="2400" dirty="0">
                <a:ln w="3175" cmpd="sng">
                  <a:noFill/>
                </a:ln>
                <a:solidFill>
                  <a:srgbClr val="3C4966"/>
                </a:solidFill>
              </a:rPr>
              <a:t>, D.P.R n. 62/2013 : “</a:t>
            </a:r>
            <a:r>
              <a:rPr lang="it-IT" sz="2400" i="1" dirty="0">
                <a:ln w="3175" cmpd="sng">
                  <a:noFill/>
                </a:ln>
                <a:solidFill>
                  <a:srgbClr val="3C4966"/>
                </a:solidFill>
              </a:rPr>
              <a:t>Il dirigente cura, compatibilmente con le risorse disponibili, il benessere organizzativo nella struttura a cui è preposto, favorendo l’instaurarsi di rapporti cordiali e rispettosi tra i collaboratori</a:t>
            </a:r>
            <a:r>
              <a:rPr lang="it-IT" sz="2400" dirty="0">
                <a:ln w="3175" cmpd="sng">
                  <a:noFill/>
                </a:ln>
                <a:solidFill>
                  <a:srgbClr val="3C4966"/>
                </a:solidFill>
              </a:rPr>
              <a:t>…”, che svolgerà tale funzione senza più il coinvolgimento dell’OIV</a:t>
            </a:r>
          </a:p>
          <a:p>
            <a:pPr algn="l"/>
            <a:r>
              <a:rPr lang="it-IT" sz="2400" dirty="0">
                <a:ln w="3175" cmpd="sng">
                  <a:noFill/>
                </a:ln>
                <a:solidFill>
                  <a:srgbClr val="3C4966"/>
                </a:solidFill>
              </a:rPr>
              <a:t>(v. Portale della </a:t>
            </a:r>
            <a:r>
              <a:rPr lang="it-IT" sz="2400" dirty="0" smtClean="0">
                <a:ln w="3175" cmpd="sng">
                  <a:noFill/>
                </a:ln>
                <a:solidFill>
                  <a:srgbClr val="3C4966"/>
                </a:solidFill>
              </a:rPr>
              <a:t>Performance, FAQ </a:t>
            </a:r>
            <a:r>
              <a:rPr lang="it-IT" sz="2400" dirty="0">
                <a:ln w="3175" cmpd="sng">
                  <a:noFill/>
                </a:ln>
                <a:solidFill>
                  <a:srgbClr val="3C4966"/>
                </a:solidFill>
              </a:rPr>
              <a:t>– </a:t>
            </a:r>
            <a:r>
              <a:rPr lang="it-IT" sz="2400" dirty="0" err="1" smtClean="0">
                <a:ln w="3175" cmpd="sng">
                  <a:noFill/>
                </a:ln>
                <a:solidFill>
                  <a:srgbClr val="3C4966"/>
                </a:solidFill>
              </a:rPr>
              <a:t>Dip</a:t>
            </a:r>
            <a:r>
              <a:rPr lang="it-IT" sz="2400" dirty="0" smtClean="0">
                <a:ln w="3175" cmpd="sng">
                  <a:noFill/>
                </a:ln>
                <a:solidFill>
                  <a:srgbClr val="3C4966"/>
                </a:solidFill>
              </a:rPr>
              <a:t>. </a:t>
            </a:r>
            <a:r>
              <a:rPr lang="it-IT" sz="2400" dirty="0" err="1" smtClean="0">
                <a:ln w="3175" cmpd="sng">
                  <a:noFill/>
                </a:ln>
                <a:solidFill>
                  <a:srgbClr val="3C4966"/>
                </a:solidFill>
              </a:rPr>
              <a:t>Funz</a:t>
            </a:r>
            <a:r>
              <a:rPr lang="it-IT" sz="2400" dirty="0" smtClean="0">
                <a:ln w="3175" cmpd="sng">
                  <a:noFill/>
                </a:ln>
                <a:solidFill>
                  <a:srgbClr val="3C4966"/>
                </a:solidFill>
              </a:rPr>
              <a:t>. </a:t>
            </a:r>
            <a:r>
              <a:rPr lang="it-IT" sz="2400" dirty="0">
                <a:ln w="3175" cmpd="sng">
                  <a:noFill/>
                </a:ln>
                <a:solidFill>
                  <a:srgbClr val="3C4966"/>
                </a:solidFill>
              </a:rPr>
              <a:t>Pubblica </a:t>
            </a:r>
            <a:r>
              <a:rPr lang="it-IT" sz="2400" dirty="0">
                <a:ln w="3175" cmpd="sng">
                  <a:noFill/>
                </a:ln>
                <a:solidFill>
                  <a:srgbClr val="3C4966"/>
                </a:solidFill>
                <a:hlinkClick r:id="rId2"/>
              </a:rPr>
              <a:t>https://performance.gov.it/faq)</a:t>
            </a:r>
            <a:r>
              <a:rPr lang="it-IT" sz="2400" dirty="0">
                <a:ln w="3175" cmpd="sng">
                  <a:noFill/>
                </a:ln>
                <a:solidFill>
                  <a:srgbClr val="3C4966"/>
                </a:solidFill>
              </a:rPr>
              <a:t>. </a:t>
            </a:r>
          </a:p>
        </p:txBody>
      </p:sp>
    </p:spTree>
    <p:extLst>
      <p:ext uri="{BB962C8B-B14F-4D97-AF65-F5344CB8AC3E}">
        <p14:creationId xmlns:p14="http://schemas.microsoft.com/office/powerpoint/2010/main" val="4605879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olo 10"/>
          <p:cNvSpPr>
            <a:spLocks noGrp="1"/>
          </p:cNvSpPr>
          <p:nvPr>
            <p:ph type="title"/>
          </p:nvPr>
        </p:nvSpPr>
        <p:spPr>
          <a:xfrm>
            <a:off x="1484312" y="685800"/>
            <a:ext cx="10018711" cy="1244600"/>
          </a:xfrm>
        </p:spPr>
        <p:txBody>
          <a:bodyPr>
            <a:normAutofit/>
          </a:bodyPr>
          <a:lstStyle/>
          <a:p>
            <a:r>
              <a:rPr lang="it-IT" dirty="0">
                <a:solidFill>
                  <a:schemeClr val="accent1">
                    <a:lumMod val="50000"/>
                  </a:schemeClr>
                </a:solidFill>
              </a:rPr>
              <a:t>Recenti evoluzioni (o involuzioni?!)  nella disciplina del </a:t>
            </a:r>
            <a:r>
              <a:rPr lang="it-IT" dirty="0" err="1">
                <a:solidFill>
                  <a:schemeClr val="accent1">
                    <a:lumMod val="50000"/>
                  </a:schemeClr>
                </a:solidFill>
              </a:rPr>
              <a:t>b.o</a:t>
            </a:r>
            <a:r>
              <a:rPr lang="it-IT" dirty="0" smtClean="0">
                <a:solidFill>
                  <a:schemeClr val="accent1">
                    <a:lumMod val="50000"/>
                  </a:schemeClr>
                </a:solidFill>
              </a:rPr>
              <a:t>./5</a:t>
            </a:r>
            <a:endParaRPr lang="it-IT" dirty="0"/>
          </a:p>
        </p:txBody>
      </p:sp>
      <p:sp>
        <p:nvSpPr>
          <p:cNvPr id="12" name="Segnaposto testo 11"/>
          <p:cNvSpPr>
            <a:spLocks noGrp="1"/>
          </p:cNvSpPr>
          <p:nvPr>
            <p:ph type="body" idx="1"/>
          </p:nvPr>
        </p:nvSpPr>
        <p:spPr>
          <a:xfrm>
            <a:off x="1484312" y="1930399"/>
            <a:ext cx="10018713" cy="4312745"/>
          </a:xfrm>
        </p:spPr>
        <p:txBody>
          <a:bodyPr>
            <a:normAutofit/>
          </a:bodyPr>
          <a:lstStyle/>
          <a:p>
            <a:pPr algn="l"/>
            <a:r>
              <a:rPr lang="it-IT" sz="2400" dirty="0">
                <a:ln w="3175" cmpd="sng">
                  <a:noFill/>
                </a:ln>
                <a:solidFill>
                  <a:srgbClr val="3C4966"/>
                </a:solidFill>
              </a:rPr>
              <a:t>Problema di </a:t>
            </a:r>
            <a:r>
              <a:rPr lang="it-IT" sz="2400" dirty="0">
                <a:ln w="3175" cmpd="sng">
                  <a:noFill/>
                </a:ln>
                <a:solidFill>
                  <a:srgbClr val="00B0F0"/>
                </a:solidFill>
              </a:rPr>
              <a:t>funzionamento/effettività/efficacia</a:t>
            </a:r>
            <a:r>
              <a:rPr lang="it-IT" sz="2400" dirty="0">
                <a:ln w="3175" cmpd="sng">
                  <a:noFill/>
                </a:ln>
                <a:solidFill>
                  <a:srgbClr val="3C4966"/>
                </a:solidFill>
              </a:rPr>
              <a:t> (cosa succede  in caso di valutazione carente, ritardata, inadeguata da parte del </a:t>
            </a:r>
            <a:r>
              <a:rPr lang="it-IT" sz="2400">
                <a:ln w="3175" cmpd="sng">
                  <a:noFill/>
                </a:ln>
                <a:solidFill>
                  <a:srgbClr val="3C4966"/>
                </a:solidFill>
              </a:rPr>
              <a:t>dirigente</a:t>
            </a:r>
            <a:r>
              <a:rPr lang="it-IT" sz="2400" smtClean="0">
                <a:ln w="3175" cmpd="sng">
                  <a:noFill/>
                </a:ln>
                <a:solidFill>
                  <a:srgbClr val="3C4966"/>
                </a:solidFill>
              </a:rPr>
              <a:t>?) </a:t>
            </a:r>
            <a:r>
              <a:rPr lang="it-IT" sz="2400" dirty="0">
                <a:ln w="3175" cmpd="sng">
                  <a:noFill/>
                </a:ln>
                <a:solidFill>
                  <a:srgbClr val="3C4966"/>
                </a:solidFill>
              </a:rPr>
              <a:t>Certamente è fonte di responsabilità dirigenziale l’assoluto venire meno del dovere di salvaguarda del </a:t>
            </a:r>
            <a:r>
              <a:rPr lang="it-IT" sz="2400" dirty="0" err="1">
                <a:ln w="3175" cmpd="sng">
                  <a:noFill/>
                </a:ln>
                <a:solidFill>
                  <a:srgbClr val="3C4966"/>
                </a:solidFill>
              </a:rPr>
              <a:t>b.o</a:t>
            </a:r>
            <a:r>
              <a:rPr lang="it-IT" sz="2400" dirty="0">
                <a:ln w="3175" cmpd="sng">
                  <a:noFill/>
                </a:ln>
                <a:solidFill>
                  <a:srgbClr val="3C4966"/>
                </a:solidFill>
              </a:rPr>
              <a:t>. nella struttura, ma il venire meno del monitoraggio periodico dell’O.I.V. rende più gravosa  la sua </a:t>
            </a:r>
            <a:r>
              <a:rPr lang="it-IT" sz="2400" dirty="0" smtClean="0">
                <a:ln w="3175" cmpd="sng">
                  <a:noFill/>
                </a:ln>
                <a:solidFill>
                  <a:srgbClr val="3C4966"/>
                </a:solidFill>
              </a:rPr>
              <a:t>individuazione</a:t>
            </a:r>
            <a:endParaRPr lang="it-IT" sz="2400" dirty="0">
              <a:ln w="3175" cmpd="sng">
                <a:noFill/>
              </a:ln>
              <a:solidFill>
                <a:srgbClr val="3C4966"/>
              </a:solidFill>
            </a:endParaRPr>
          </a:p>
        </p:txBody>
      </p:sp>
    </p:spTree>
    <p:extLst>
      <p:ext uri="{BB962C8B-B14F-4D97-AF65-F5344CB8AC3E}">
        <p14:creationId xmlns:p14="http://schemas.microsoft.com/office/powerpoint/2010/main" val="10520447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olo 10"/>
          <p:cNvSpPr>
            <a:spLocks noGrp="1"/>
          </p:cNvSpPr>
          <p:nvPr>
            <p:ph type="title"/>
          </p:nvPr>
        </p:nvSpPr>
        <p:spPr>
          <a:xfrm>
            <a:off x="1484312" y="110359"/>
            <a:ext cx="10018711" cy="1655379"/>
          </a:xfrm>
        </p:spPr>
        <p:txBody>
          <a:bodyPr>
            <a:normAutofit/>
          </a:bodyPr>
          <a:lstStyle/>
          <a:p>
            <a:r>
              <a:rPr lang="it-IT" dirty="0" smtClean="0">
                <a:solidFill>
                  <a:schemeClr val="accent1">
                    <a:lumMod val="50000"/>
                  </a:schemeClr>
                </a:solidFill>
              </a:rPr>
              <a:t>Direttiva del </a:t>
            </a:r>
            <a:r>
              <a:rPr lang="it-IT" dirty="0" err="1">
                <a:solidFill>
                  <a:schemeClr val="accent1">
                    <a:lumMod val="50000"/>
                  </a:schemeClr>
                </a:solidFill>
              </a:rPr>
              <a:t>Pres</a:t>
            </a:r>
            <a:r>
              <a:rPr lang="it-IT" dirty="0">
                <a:solidFill>
                  <a:schemeClr val="accent1">
                    <a:lumMod val="50000"/>
                  </a:schemeClr>
                </a:solidFill>
              </a:rPr>
              <a:t>. </a:t>
            </a:r>
            <a:r>
              <a:rPr lang="it-IT" dirty="0" err="1">
                <a:solidFill>
                  <a:schemeClr val="accent1">
                    <a:lumMod val="50000"/>
                  </a:schemeClr>
                </a:solidFill>
              </a:rPr>
              <a:t>Cons</a:t>
            </a:r>
            <a:r>
              <a:rPr lang="it-IT" dirty="0">
                <a:solidFill>
                  <a:schemeClr val="accent1">
                    <a:lumMod val="50000"/>
                  </a:schemeClr>
                </a:solidFill>
              </a:rPr>
              <a:t>. Min. </a:t>
            </a:r>
            <a:r>
              <a:rPr lang="it-IT" dirty="0" smtClean="0">
                <a:solidFill>
                  <a:schemeClr val="accent1">
                    <a:lumMod val="50000"/>
                  </a:schemeClr>
                </a:solidFill>
              </a:rPr>
              <a:t>24.5.2017</a:t>
            </a:r>
            <a:br>
              <a:rPr lang="it-IT" dirty="0" smtClean="0">
                <a:solidFill>
                  <a:schemeClr val="accent1">
                    <a:lumMod val="50000"/>
                  </a:schemeClr>
                </a:solidFill>
              </a:rPr>
            </a:br>
            <a:r>
              <a:rPr lang="it-IT" dirty="0" smtClean="0">
                <a:solidFill>
                  <a:schemeClr val="accent1">
                    <a:lumMod val="50000"/>
                  </a:schemeClr>
                </a:solidFill>
              </a:rPr>
              <a:t>c.d. “Lavoro agile”/1</a:t>
            </a:r>
            <a:r>
              <a:rPr lang="it-IT" dirty="0">
                <a:solidFill>
                  <a:schemeClr val="accent1">
                    <a:lumMod val="50000"/>
                  </a:schemeClr>
                </a:solidFill>
              </a:rPr>
              <a:t/>
            </a:r>
            <a:br>
              <a:rPr lang="it-IT" dirty="0">
                <a:solidFill>
                  <a:schemeClr val="accent1">
                    <a:lumMod val="50000"/>
                  </a:schemeClr>
                </a:solidFill>
              </a:rPr>
            </a:br>
            <a:endParaRPr lang="it-IT" dirty="0">
              <a:solidFill>
                <a:schemeClr val="accent1">
                  <a:lumMod val="50000"/>
                </a:schemeClr>
              </a:solidFill>
            </a:endParaRPr>
          </a:p>
        </p:txBody>
      </p:sp>
      <p:sp>
        <p:nvSpPr>
          <p:cNvPr id="12" name="Segnaposto testo 11"/>
          <p:cNvSpPr>
            <a:spLocks noGrp="1"/>
          </p:cNvSpPr>
          <p:nvPr>
            <p:ph type="body" idx="1"/>
          </p:nvPr>
        </p:nvSpPr>
        <p:spPr>
          <a:xfrm>
            <a:off x="1484312" y="1930399"/>
            <a:ext cx="10018713" cy="4312745"/>
          </a:xfrm>
        </p:spPr>
        <p:txBody>
          <a:bodyPr>
            <a:normAutofit/>
          </a:bodyPr>
          <a:lstStyle/>
          <a:p>
            <a:r>
              <a:rPr lang="it-IT" sz="2400" dirty="0">
                <a:ln w="3175" cmpd="sng">
                  <a:noFill/>
                </a:ln>
                <a:solidFill>
                  <a:srgbClr val="3C4966"/>
                </a:solidFill>
              </a:rPr>
              <a:t> </a:t>
            </a:r>
            <a:endParaRPr lang="it-IT" sz="2400" dirty="0" smtClean="0">
              <a:ln w="3175" cmpd="sng">
                <a:noFill/>
              </a:ln>
              <a:solidFill>
                <a:srgbClr val="3C4966"/>
              </a:solidFill>
            </a:endParaRPr>
          </a:p>
          <a:p>
            <a:pPr algn="l"/>
            <a:r>
              <a:rPr lang="it-IT" sz="2400" dirty="0" smtClean="0">
                <a:ln w="3175" cmpd="sng">
                  <a:noFill/>
                </a:ln>
                <a:solidFill>
                  <a:srgbClr val="3C4966"/>
                </a:solidFill>
              </a:rPr>
              <a:t>Le </a:t>
            </a:r>
            <a:r>
              <a:rPr lang="it-IT" sz="2400" dirty="0">
                <a:ln w="3175" cmpd="sng">
                  <a:noFill/>
                </a:ln>
                <a:solidFill>
                  <a:srgbClr val="3C4966"/>
                </a:solidFill>
              </a:rPr>
              <a:t>amministrazioni pubbliche, </a:t>
            </a:r>
            <a:r>
              <a:rPr lang="it-IT" sz="2400" dirty="0">
                <a:ln w="3175" cmpd="sng">
                  <a:noFill/>
                </a:ln>
                <a:solidFill>
                  <a:srgbClr val="00B0F0"/>
                </a:solidFill>
              </a:rPr>
              <a:t>nei limiti delle risorse di bilancio disponibili </a:t>
            </a:r>
            <a:r>
              <a:rPr lang="it-IT" sz="2400" dirty="0">
                <a:ln w="3175" cmpd="sng">
                  <a:noFill/>
                </a:ln>
                <a:solidFill>
                  <a:srgbClr val="3C4966"/>
                </a:solidFill>
              </a:rPr>
              <a:t>e senza nuovi oneri per la finanza pubblica, ai sensi dell’art. 14, l. n. 124/2015 devono adottare misure volte a</a:t>
            </a:r>
            <a:r>
              <a:rPr lang="it-IT" sz="2400" dirty="0" smtClean="0">
                <a:ln w="3175" cmpd="sng">
                  <a:noFill/>
                </a:ln>
                <a:solidFill>
                  <a:srgbClr val="3C4966"/>
                </a:solidFill>
              </a:rPr>
              <a:t>:</a:t>
            </a:r>
          </a:p>
          <a:p>
            <a:pPr marL="342900" indent="-342900" algn="l">
              <a:buFontTx/>
              <a:buChar char="-"/>
            </a:pPr>
            <a:r>
              <a:rPr lang="it-IT" sz="2400" dirty="0" smtClean="0">
                <a:ln w="3175" cmpd="sng">
                  <a:noFill/>
                </a:ln>
                <a:solidFill>
                  <a:srgbClr val="3C4966"/>
                </a:solidFill>
              </a:rPr>
              <a:t>fissare </a:t>
            </a:r>
            <a:r>
              <a:rPr lang="it-IT" sz="2400" dirty="0">
                <a:ln w="3175" cmpd="sng">
                  <a:noFill/>
                </a:ln>
                <a:solidFill>
                  <a:srgbClr val="3C4966"/>
                </a:solidFill>
              </a:rPr>
              <a:t>obiettivi annuali per l’attuazione del </a:t>
            </a:r>
            <a:r>
              <a:rPr lang="it-IT" sz="2400" dirty="0" smtClean="0">
                <a:ln w="3175" cmpd="sng">
                  <a:noFill/>
                </a:ln>
                <a:solidFill>
                  <a:srgbClr val="00B0F0"/>
                </a:solidFill>
              </a:rPr>
              <a:t>telelavoro</a:t>
            </a:r>
            <a:r>
              <a:rPr lang="it-IT" sz="2400" dirty="0" smtClean="0">
                <a:ln w="3175" cmpd="sng">
                  <a:noFill/>
                </a:ln>
                <a:solidFill>
                  <a:srgbClr val="3C4966"/>
                </a:solidFill>
              </a:rPr>
              <a:t>;</a:t>
            </a:r>
          </a:p>
          <a:p>
            <a:pPr marL="342900" indent="-342900" algn="l">
              <a:buFontTx/>
              <a:buChar char="-"/>
            </a:pPr>
            <a:r>
              <a:rPr lang="it-IT" sz="2400" dirty="0" smtClean="0">
                <a:ln w="3175" cmpd="sng">
                  <a:noFill/>
                </a:ln>
                <a:solidFill>
                  <a:srgbClr val="3C4966"/>
                </a:solidFill>
              </a:rPr>
              <a:t>sperimentare </a:t>
            </a:r>
            <a:r>
              <a:rPr lang="it-IT" sz="2400" dirty="0">
                <a:ln w="3175" cmpd="sng">
                  <a:noFill/>
                </a:ln>
                <a:solidFill>
                  <a:srgbClr val="3C4966"/>
                </a:solidFill>
              </a:rPr>
              <a:t>nuove modalità spazio-temporali della prestazione: lo </a:t>
            </a:r>
            <a:r>
              <a:rPr lang="it-IT" sz="2400" dirty="0" err="1">
                <a:ln w="3175" cmpd="sng">
                  <a:noFill/>
                </a:ln>
                <a:solidFill>
                  <a:srgbClr val="00B0F0"/>
                </a:solidFill>
              </a:rPr>
              <a:t>smart</a:t>
            </a:r>
            <a:r>
              <a:rPr lang="it-IT" sz="2400" dirty="0">
                <a:ln w="3175" cmpd="sng">
                  <a:noFill/>
                </a:ln>
                <a:solidFill>
                  <a:srgbClr val="00B0F0"/>
                </a:solidFill>
              </a:rPr>
              <a:t> </a:t>
            </a:r>
            <a:r>
              <a:rPr lang="it-IT" sz="2400" dirty="0" err="1">
                <a:ln w="3175" cmpd="sng">
                  <a:noFill/>
                </a:ln>
                <a:solidFill>
                  <a:srgbClr val="00B0F0"/>
                </a:solidFill>
              </a:rPr>
              <a:t>working</a:t>
            </a:r>
            <a:r>
              <a:rPr lang="it-IT" sz="2400" dirty="0">
                <a:ln w="3175" cmpd="sng">
                  <a:noFill/>
                </a:ln>
                <a:solidFill>
                  <a:srgbClr val="00B0F0"/>
                </a:solidFill>
              </a:rPr>
              <a:t> </a:t>
            </a:r>
          </a:p>
          <a:p>
            <a:r>
              <a:rPr lang="it-IT" sz="2400" dirty="0">
                <a:solidFill>
                  <a:srgbClr val="00B0F0"/>
                </a:solidFill>
              </a:rPr>
              <a:t> </a:t>
            </a:r>
          </a:p>
          <a:p>
            <a:r>
              <a:rPr lang="it-IT" sz="2400" dirty="0"/>
              <a:t> </a:t>
            </a:r>
          </a:p>
        </p:txBody>
      </p:sp>
    </p:spTree>
    <p:extLst>
      <p:ext uri="{BB962C8B-B14F-4D97-AF65-F5344CB8AC3E}">
        <p14:creationId xmlns:p14="http://schemas.microsoft.com/office/powerpoint/2010/main" val="6642529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olo 10"/>
          <p:cNvSpPr>
            <a:spLocks noGrp="1"/>
          </p:cNvSpPr>
          <p:nvPr>
            <p:ph type="title"/>
          </p:nvPr>
        </p:nvSpPr>
        <p:spPr>
          <a:xfrm>
            <a:off x="1484312" y="110360"/>
            <a:ext cx="10018711" cy="1686910"/>
          </a:xfrm>
        </p:spPr>
        <p:txBody>
          <a:bodyPr>
            <a:normAutofit/>
          </a:bodyPr>
          <a:lstStyle/>
          <a:p>
            <a:r>
              <a:rPr lang="it-IT" dirty="0">
                <a:solidFill>
                  <a:schemeClr val="accent1">
                    <a:lumMod val="50000"/>
                  </a:schemeClr>
                </a:solidFill>
              </a:rPr>
              <a:t>Direttiva del </a:t>
            </a:r>
            <a:r>
              <a:rPr lang="it-IT" dirty="0" err="1">
                <a:solidFill>
                  <a:schemeClr val="accent1">
                    <a:lumMod val="50000"/>
                  </a:schemeClr>
                </a:solidFill>
              </a:rPr>
              <a:t>Pres</a:t>
            </a:r>
            <a:r>
              <a:rPr lang="it-IT" dirty="0">
                <a:solidFill>
                  <a:schemeClr val="accent1">
                    <a:lumMod val="50000"/>
                  </a:schemeClr>
                </a:solidFill>
              </a:rPr>
              <a:t>. </a:t>
            </a:r>
            <a:r>
              <a:rPr lang="it-IT" dirty="0" err="1">
                <a:solidFill>
                  <a:schemeClr val="accent1">
                    <a:lumMod val="50000"/>
                  </a:schemeClr>
                </a:solidFill>
              </a:rPr>
              <a:t>Cons</a:t>
            </a:r>
            <a:r>
              <a:rPr lang="it-IT" dirty="0">
                <a:solidFill>
                  <a:schemeClr val="accent1">
                    <a:lumMod val="50000"/>
                  </a:schemeClr>
                </a:solidFill>
              </a:rPr>
              <a:t>. Min. 24.5.2017</a:t>
            </a:r>
            <a:br>
              <a:rPr lang="it-IT" dirty="0">
                <a:solidFill>
                  <a:schemeClr val="accent1">
                    <a:lumMod val="50000"/>
                  </a:schemeClr>
                </a:solidFill>
              </a:rPr>
            </a:br>
            <a:r>
              <a:rPr lang="it-IT" dirty="0">
                <a:solidFill>
                  <a:schemeClr val="accent1">
                    <a:lumMod val="50000"/>
                  </a:schemeClr>
                </a:solidFill>
              </a:rPr>
              <a:t>c.d. “Lavoro agile</a:t>
            </a:r>
            <a:r>
              <a:rPr lang="it-IT" dirty="0" smtClean="0">
                <a:solidFill>
                  <a:schemeClr val="accent1">
                    <a:lumMod val="50000"/>
                  </a:schemeClr>
                </a:solidFill>
              </a:rPr>
              <a:t>”/2</a:t>
            </a:r>
            <a:endParaRPr lang="it-IT" dirty="0">
              <a:solidFill>
                <a:schemeClr val="accent1">
                  <a:lumMod val="50000"/>
                </a:schemeClr>
              </a:solidFill>
            </a:endParaRPr>
          </a:p>
        </p:txBody>
      </p:sp>
      <p:sp>
        <p:nvSpPr>
          <p:cNvPr id="12" name="Segnaposto testo 11"/>
          <p:cNvSpPr>
            <a:spLocks noGrp="1"/>
          </p:cNvSpPr>
          <p:nvPr>
            <p:ph type="body" idx="1"/>
          </p:nvPr>
        </p:nvSpPr>
        <p:spPr>
          <a:xfrm>
            <a:off x="1484312" y="1576553"/>
            <a:ext cx="10018713" cy="4540468"/>
          </a:xfrm>
        </p:spPr>
        <p:txBody>
          <a:bodyPr>
            <a:normAutofit/>
          </a:bodyPr>
          <a:lstStyle/>
          <a:p>
            <a:r>
              <a:rPr lang="it-IT" sz="2400" smtClean="0">
                <a:ln w="3175" cmpd="sng">
                  <a:noFill/>
                </a:ln>
                <a:solidFill>
                  <a:srgbClr val="00B0F0"/>
                </a:solidFill>
              </a:rPr>
              <a:t>Definizione </a:t>
            </a:r>
            <a:r>
              <a:rPr lang="it-IT" sz="2400" dirty="0">
                <a:ln w="3175" cmpd="sng">
                  <a:noFill/>
                </a:ln>
                <a:solidFill>
                  <a:srgbClr val="00B0F0"/>
                </a:solidFill>
              </a:rPr>
              <a:t>di “</a:t>
            </a:r>
            <a:r>
              <a:rPr lang="it-IT" sz="2400" dirty="0" err="1">
                <a:ln w="3175" cmpd="sng">
                  <a:noFill/>
                </a:ln>
                <a:solidFill>
                  <a:srgbClr val="00B0F0"/>
                </a:solidFill>
              </a:rPr>
              <a:t>smart</a:t>
            </a:r>
            <a:r>
              <a:rPr lang="it-IT" sz="2400" dirty="0">
                <a:ln w="3175" cmpd="sng">
                  <a:noFill/>
                </a:ln>
                <a:solidFill>
                  <a:srgbClr val="00B0F0"/>
                </a:solidFill>
              </a:rPr>
              <a:t> </a:t>
            </a:r>
            <a:r>
              <a:rPr lang="it-IT" sz="2400" dirty="0" err="1">
                <a:ln w="3175" cmpd="sng">
                  <a:noFill/>
                </a:ln>
                <a:solidFill>
                  <a:srgbClr val="00B0F0"/>
                </a:solidFill>
              </a:rPr>
              <a:t>working</a:t>
            </a:r>
            <a:r>
              <a:rPr lang="it-IT" sz="2400" dirty="0">
                <a:ln w="3175" cmpd="sng">
                  <a:noFill/>
                </a:ln>
                <a:solidFill>
                  <a:srgbClr val="00B0F0"/>
                </a:solidFill>
              </a:rPr>
              <a:t>”</a:t>
            </a:r>
          </a:p>
          <a:p>
            <a:pPr algn="just"/>
            <a:r>
              <a:rPr lang="it-IT" sz="2400" dirty="0">
                <a:ln w="3175" cmpd="sng">
                  <a:noFill/>
                </a:ln>
                <a:solidFill>
                  <a:srgbClr val="3C4966"/>
                </a:solidFill>
              </a:rPr>
              <a:t>art. 18, comma 1, l. XX/2017: “</a:t>
            </a:r>
            <a:r>
              <a:rPr lang="it-IT" sz="2400" i="1" dirty="0">
                <a:ln w="3175" cmpd="sng">
                  <a:noFill/>
                </a:ln>
                <a:solidFill>
                  <a:srgbClr val="3C4966"/>
                </a:solidFill>
              </a:rPr>
              <a:t>Modalità di esecuzione del rapporto di lavoro subordinato, stabilita mediante accordo tra le parti, anche con forme di organizzazione per fasi, cicli e obiettivi e senza precisi vincoli di orario o di luogo di lavoro, con il possibile utilizzo di strumenti </a:t>
            </a:r>
            <a:r>
              <a:rPr lang="it-IT" sz="2400" i="1" dirty="0" smtClean="0">
                <a:ln w="3175" cmpd="sng">
                  <a:noFill/>
                </a:ln>
                <a:solidFill>
                  <a:srgbClr val="3C4966"/>
                </a:solidFill>
              </a:rPr>
              <a:t>tecnologici </a:t>
            </a:r>
            <a:r>
              <a:rPr lang="it-IT" sz="2400" i="1" dirty="0">
                <a:ln w="3175" cmpd="sng">
                  <a:noFill/>
                </a:ln>
                <a:solidFill>
                  <a:srgbClr val="3C4966"/>
                </a:solidFill>
              </a:rPr>
              <a:t>per lo svolgimento dell’attività lavorativa</a:t>
            </a:r>
            <a:r>
              <a:rPr lang="it-IT" sz="2400" dirty="0" smtClean="0">
                <a:ln w="3175" cmpd="sng">
                  <a:noFill/>
                </a:ln>
                <a:solidFill>
                  <a:srgbClr val="3C4966"/>
                </a:solidFill>
              </a:rPr>
              <a:t>”</a:t>
            </a:r>
          </a:p>
          <a:p>
            <a:pPr algn="just"/>
            <a:r>
              <a:rPr lang="it-IT" sz="2400" dirty="0" smtClean="0">
                <a:ln w="3175" cmpd="sng">
                  <a:noFill/>
                </a:ln>
                <a:solidFill>
                  <a:srgbClr val="3C4966"/>
                </a:solidFill>
              </a:rPr>
              <a:t>(</a:t>
            </a:r>
            <a:r>
              <a:rPr lang="it-IT" sz="2400" dirty="0">
                <a:ln w="3175" cmpd="sng">
                  <a:noFill/>
                </a:ln>
                <a:solidFill>
                  <a:srgbClr val="3C4966"/>
                </a:solidFill>
              </a:rPr>
              <a:t>individuazione delle modalità lasciate alla p.a., nel rispetto di: esigenze di conciliazione, tutela della sicurezza, tutela della riservatezza dei dati, disposizioni sul controllo a distanza, rispetto della professionalità e della carriera). </a:t>
            </a:r>
            <a:r>
              <a:rPr lang="it-IT" sz="2400" dirty="0"/>
              <a:t> </a:t>
            </a:r>
          </a:p>
        </p:txBody>
      </p:sp>
    </p:spTree>
    <p:extLst>
      <p:ext uri="{BB962C8B-B14F-4D97-AF65-F5344CB8AC3E}">
        <p14:creationId xmlns:p14="http://schemas.microsoft.com/office/powerpoint/2010/main" val="20044136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olo 10"/>
          <p:cNvSpPr>
            <a:spLocks noGrp="1"/>
          </p:cNvSpPr>
          <p:nvPr>
            <p:ph type="title"/>
          </p:nvPr>
        </p:nvSpPr>
        <p:spPr>
          <a:xfrm>
            <a:off x="1484312" y="110360"/>
            <a:ext cx="10018711" cy="1686910"/>
          </a:xfrm>
        </p:spPr>
        <p:txBody>
          <a:bodyPr>
            <a:normAutofit/>
          </a:bodyPr>
          <a:lstStyle/>
          <a:p>
            <a:r>
              <a:rPr lang="it-IT" dirty="0">
                <a:solidFill>
                  <a:schemeClr val="accent1">
                    <a:lumMod val="50000"/>
                  </a:schemeClr>
                </a:solidFill>
              </a:rPr>
              <a:t>Direttiva del </a:t>
            </a:r>
            <a:r>
              <a:rPr lang="it-IT" dirty="0" err="1">
                <a:solidFill>
                  <a:schemeClr val="accent1">
                    <a:lumMod val="50000"/>
                  </a:schemeClr>
                </a:solidFill>
              </a:rPr>
              <a:t>Pres</a:t>
            </a:r>
            <a:r>
              <a:rPr lang="it-IT" dirty="0">
                <a:solidFill>
                  <a:schemeClr val="accent1">
                    <a:lumMod val="50000"/>
                  </a:schemeClr>
                </a:solidFill>
              </a:rPr>
              <a:t>. </a:t>
            </a:r>
            <a:r>
              <a:rPr lang="it-IT" dirty="0" err="1">
                <a:solidFill>
                  <a:schemeClr val="accent1">
                    <a:lumMod val="50000"/>
                  </a:schemeClr>
                </a:solidFill>
              </a:rPr>
              <a:t>Cons</a:t>
            </a:r>
            <a:r>
              <a:rPr lang="it-IT" dirty="0">
                <a:solidFill>
                  <a:schemeClr val="accent1">
                    <a:lumMod val="50000"/>
                  </a:schemeClr>
                </a:solidFill>
              </a:rPr>
              <a:t>. Min. 24.5.2017</a:t>
            </a:r>
            <a:br>
              <a:rPr lang="it-IT" dirty="0">
                <a:solidFill>
                  <a:schemeClr val="accent1">
                    <a:lumMod val="50000"/>
                  </a:schemeClr>
                </a:solidFill>
              </a:rPr>
            </a:br>
            <a:r>
              <a:rPr lang="it-IT" dirty="0">
                <a:solidFill>
                  <a:schemeClr val="accent1">
                    <a:lumMod val="50000"/>
                  </a:schemeClr>
                </a:solidFill>
              </a:rPr>
              <a:t>c.d. “Lavoro agile</a:t>
            </a:r>
            <a:r>
              <a:rPr lang="it-IT" dirty="0" smtClean="0">
                <a:solidFill>
                  <a:schemeClr val="accent1">
                    <a:lumMod val="50000"/>
                  </a:schemeClr>
                </a:solidFill>
              </a:rPr>
              <a:t>”/3</a:t>
            </a:r>
            <a:endParaRPr lang="it-IT" dirty="0">
              <a:solidFill>
                <a:schemeClr val="accent1">
                  <a:lumMod val="50000"/>
                </a:schemeClr>
              </a:solidFill>
            </a:endParaRPr>
          </a:p>
        </p:txBody>
      </p:sp>
      <p:sp>
        <p:nvSpPr>
          <p:cNvPr id="12" name="Segnaposto testo 11"/>
          <p:cNvSpPr>
            <a:spLocks noGrp="1"/>
          </p:cNvSpPr>
          <p:nvPr>
            <p:ph type="body" idx="1"/>
          </p:nvPr>
        </p:nvSpPr>
        <p:spPr>
          <a:xfrm>
            <a:off x="1484312" y="1576553"/>
            <a:ext cx="10018713" cy="4540468"/>
          </a:xfrm>
        </p:spPr>
        <p:txBody>
          <a:bodyPr>
            <a:normAutofit/>
          </a:bodyPr>
          <a:lstStyle/>
          <a:p>
            <a:pPr algn="l"/>
            <a:r>
              <a:rPr lang="it-IT" sz="2400" dirty="0" smtClean="0">
                <a:ln w="3175" cmpd="sng">
                  <a:noFill/>
                </a:ln>
                <a:solidFill>
                  <a:srgbClr val="3C4966"/>
                </a:solidFill>
              </a:rPr>
              <a:t>Per </a:t>
            </a:r>
            <a:r>
              <a:rPr lang="it-IT" sz="2400" dirty="0">
                <a:ln w="3175" cmpd="sng">
                  <a:noFill/>
                </a:ln>
                <a:solidFill>
                  <a:srgbClr val="3C4966"/>
                </a:solidFill>
              </a:rPr>
              <a:t>permettere </a:t>
            </a:r>
            <a:r>
              <a:rPr lang="it-IT" sz="2400" dirty="0">
                <a:ln w="3175" cmpd="sng">
                  <a:noFill/>
                </a:ln>
                <a:solidFill>
                  <a:srgbClr val="00B0F0"/>
                </a:solidFill>
              </a:rPr>
              <a:t>entro tre anni </a:t>
            </a:r>
            <a:r>
              <a:rPr lang="it-IT" sz="2400" dirty="0">
                <a:ln w="3175" cmpd="sng">
                  <a:noFill/>
                </a:ln>
                <a:solidFill>
                  <a:srgbClr val="3C4966"/>
                </a:solidFill>
              </a:rPr>
              <a:t>ad almeno il </a:t>
            </a:r>
            <a:r>
              <a:rPr lang="it-IT" sz="2400" dirty="0">
                <a:ln w="3175" cmpd="sng">
                  <a:noFill/>
                </a:ln>
                <a:solidFill>
                  <a:srgbClr val="00B0F0"/>
                </a:solidFill>
              </a:rPr>
              <a:t>10 per cento dei dipendenti</a:t>
            </a:r>
            <a:r>
              <a:rPr lang="it-IT" sz="2400" dirty="0">
                <a:ln w="3175" cmpd="sng">
                  <a:noFill/>
                </a:ln>
                <a:solidFill>
                  <a:srgbClr val="3C4966"/>
                </a:solidFill>
              </a:rPr>
              <a:t>, ove lo richiedano, di avvalersi di tali nuove modalità senza penalizzazione ai fini del riconoscimento di professionalità e della progressione di </a:t>
            </a:r>
            <a:r>
              <a:rPr lang="it-IT" sz="2400" dirty="0" smtClean="0">
                <a:ln w="3175" cmpd="sng">
                  <a:noFill/>
                </a:ln>
                <a:solidFill>
                  <a:srgbClr val="3C4966"/>
                </a:solidFill>
              </a:rPr>
              <a:t>carriera</a:t>
            </a:r>
            <a:endParaRPr lang="it-IT" sz="2400" dirty="0">
              <a:ln w="3175" cmpd="sng">
                <a:noFill/>
              </a:ln>
              <a:solidFill>
                <a:srgbClr val="3C4966"/>
              </a:solidFill>
            </a:endParaRPr>
          </a:p>
          <a:p>
            <a:pPr algn="l"/>
            <a:r>
              <a:rPr lang="it-IT" sz="2400" dirty="0">
                <a:ln w="3175" cmpd="sng">
                  <a:noFill/>
                </a:ln>
                <a:solidFill>
                  <a:srgbClr val="3C4966"/>
                </a:solidFill>
              </a:rPr>
              <a:t>Tali misure e i relativi obiettivi sono oggetto di valutazione della performance organizzativa e individuale nella p.a., perciò i sistemi di misurazione devono essere adeguati di conseguenza, anche coinvolgendo i cittadini </a:t>
            </a:r>
          </a:p>
        </p:txBody>
      </p:sp>
    </p:spTree>
    <p:extLst>
      <p:ext uri="{BB962C8B-B14F-4D97-AF65-F5344CB8AC3E}">
        <p14:creationId xmlns:p14="http://schemas.microsoft.com/office/powerpoint/2010/main" val="6821002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olo 10"/>
          <p:cNvSpPr>
            <a:spLocks noGrp="1"/>
          </p:cNvSpPr>
          <p:nvPr>
            <p:ph type="title"/>
          </p:nvPr>
        </p:nvSpPr>
        <p:spPr>
          <a:xfrm>
            <a:off x="1484312" y="110360"/>
            <a:ext cx="10018711" cy="1686910"/>
          </a:xfrm>
        </p:spPr>
        <p:txBody>
          <a:bodyPr>
            <a:normAutofit/>
          </a:bodyPr>
          <a:lstStyle/>
          <a:p>
            <a:r>
              <a:rPr lang="it-IT" dirty="0">
                <a:solidFill>
                  <a:schemeClr val="accent1">
                    <a:lumMod val="50000"/>
                  </a:schemeClr>
                </a:solidFill>
              </a:rPr>
              <a:t>Direttiva del </a:t>
            </a:r>
            <a:r>
              <a:rPr lang="it-IT" dirty="0" err="1">
                <a:solidFill>
                  <a:schemeClr val="accent1">
                    <a:lumMod val="50000"/>
                  </a:schemeClr>
                </a:solidFill>
              </a:rPr>
              <a:t>Pres</a:t>
            </a:r>
            <a:r>
              <a:rPr lang="it-IT" dirty="0">
                <a:solidFill>
                  <a:schemeClr val="accent1">
                    <a:lumMod val="50000"/>
                  </a:schemeClr>
                </a:solidFill>
              </a:rPr>
              <a:t>. </a:t>
            </a:r>
            <a:r>
              <a:rPr lang="it-IT" dirty="0" err="1">
                <a:solidFill>
                  <a:schemeClr val="accent1">
                    <a:lumMod val="50000"/>
                  </a:schemeClr>
                </a:solidFill>
              </a:rPr>
              <a:t>Cons</a:t>
            </a:r>
            <a:r>
              <a:rPr lang="it-IT" dirty="0">
                <a:solidFill>
                  <a:schemeClr val="accent1">
                    <a:lumMod val="50000"/>
                  </a:schemeClr>
                </a:solidFill>
              </a:rPr>
              <a:t>. Min. 24.5.2017</a:t>
            </a:r>
            <a:br>
              <a:rPr lang="it-IT" dirty="0">
                <a:solidFill>
                  <a:schemeClr val="accent1">
                    <a:lumMod val="50000"/>
                  </a:schemeClr>
                </a:solidFill>
              </a:rPr>
            </a:br>
            <a:r>
              <a:rPr lang="it-IT" dirty="0">
                <a:solidFill>
                  <a:schemeClr val="accent1">
                    <a:lumMod val="50000"/>
                  </a:schemeClr>
                </a:solidFill>
              </a:rPr>
              <a:t>c.d. “Lavoro agile</a:t>
            </a:r>
            <a:r>
              <a:rPr lang="it-IT" dirty="0" smtClean="0">
                <a:solidFill>
                  <a:schemeClr val="accent1">
                    <a:lumMod val="50000"/>
                  </a:schemeClr>
                </a:solidFill>
              </a:rPr>
              <a:t>”/4</a:t>
            </a:r>
            <a:endParaRPr lang="it-IT" dirty="0">
              <a:solidFill>
                <a:schemeClr val="accent1">
                  <a:lumMod val="50000"/>
                </a:schemeClr>
              </a:solidFill>
            </a:endParaRPr>
          </a:p>
        </p:txBody>
      </p:sp>
      <p:sp>
        <p:nvSpPr>
          <p:cNvPr id="12" name="Segnaposto testo 11"/>
          <p:cNvSpPr>
            <a:spLocks noGrp="1"/>
          </p:cNvSpPr>
          <p:nvPr>
            <p:ph type="body" idx="1"/>
          </p:nvPr>
        </p:nvSpPr>
        <p:spPr>
          <a:xfrm>
            <a:off x="1484312" y="1576553"/>
            <a:ext cx="10018713" cy="4540468"/>
          </a:xfrm>
        </p:spPr>
        <p:txBody>
          <a:bodyPr>
            <a:normAutofit/>
          </a:bodyPr>
          <a:lstStyle/>
          <a:p>
            <a:pPr algn="l"/>
            <a:r>
              <a:rPr lang="it-IT" sz="2400" dirty="0" smtClean="0">
                <a:ln w="3175" cmpd="sng">
                  <a:noFill/>
                </a:ln>
                <a:solidFill>
                  <a:srgbClr val="00B0F0"/>
                </a:solidFill>
              </a:rPr>
              <a:t>Metodologie:</a:t>
            </a:r>
          </a:p>
          <a:p>
            <a:pPr algn="l"/>
            <a:r>
              <a:rPr lang="it-IT" sz="2400" dirty="0" smtClean="0">
                <a:ln w="3175" cmpd="sng">
                  <a:noFill/>
                </a:ln>
                <a:solidFill>
                  <a:srgbClr val="3C4966"/>
                </a:solidFill>
              </a:rPr>
              <a:t>- Flessibilità </a:t>
            </a:r>
            <a:r>
              <a:rPr lang="it-IT" sz="2400" dirty="0">
                <a:ln w="3175" cmpd="sng">
                  <a:noFill/>
                </a:ln>
                <a:solidFill>
                  <a:srgbClr val="3C4966"/>
                </a:solidFill>
              </a:rPr>
              <a:t>lavorativa</a:t>
            </a:r>
          </a:p>
          <a:p>
            <a:pPr algn="l"/>
            <a:r>
              <a:rPr lang="it-IT" sz="2400" dirty="0" smtClean="0">
                <a:ln w="3175" cmpd="sng">
                  <a:noFill/>
                </a:ln>
                <a:solidFill>
                  <a:srgbClr val="3C4966"/>
                </a:solidFill>
              </a:rPr>
              <a:t>- Valutazione </a:t>
            </a:r>
            <a:r>
              <a:rPr lang="it-IT" sz="2400" dirty="0">
                <a:ln w="3175" cmpd="sng">
                  <a:noFill/>
                </a:ln>
                <a:solidFill>
                  <a:srgbClr val="3C4966"/>
                </a:solidFill>
              </a:rPr>
              <a:t>per obiettivi</a:t>
            </a:r>
          </a:p>
          <a:p>
            <a:pPr algn="l"/>
            <a:r>
              <a:rPr lang="it-IT" sz="2400" dirty="0" smtClean="0">
                <a:ln w="3175" cmpd="sng">
                  <a:noFill/>
                </a:ln>
                <a:solidFill>
                  <a:srgbClr val="3C4966"/>
                </a:solidFill>
              </a:rPr>
              <a:t>- Rilevazione </a:t>
            </a:r>
            <a:r>
              <a:rPr lang="it-IT" sz="2400" dirty="0">
                <a:ln w="3175" cmpd="sng">
                  <a:noFill/>
                </a:ln>
                <a:solidFill>
                  <a:srgbClr val="3C4966"/>
                </a:solidFill>
              </a:rPr>
              <a:t>dei bisogni di conciliazione del personale (anche stipulando convenzioni con asili nido e scuole dell’infanzia per organizzare servizi di supporto alla genitorialità nei periodi di chiusura scolastica)</a:t>
            </a:r>
          </a:p>
        </p:txBody>
      </p:sp>
    </p:spTree>
    <p:extLst>
      <p:ext uri="{BB962C8B-B14F-4D97-AF65-F5344CB8AC3E}">
        <p14:creationId xmlns:p14="http://schemas.microsoft.com/office/powerpoint/2010/main" val="14886143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olo 10"/>
          <p:cNvSpPr>
            <a:spLocks noGrp="1"/>
          </p:cNvSpPr>
          <p:nvPr>
            <p:ph type="title"/>
          </p:nvPr>
        </p:nvSpPr>
        <p:spPr>
          <a:xfrm>
            <a:off x="1484312" y="110360"/>
            <a:ext cx="10018711" cy="1686910"/>
          </a:xfrm>
        </p:spPr>
        <p:txBody>
          <a:bodyPr>
            <a:normAutofit/>
          </a:bodyPr>
          <a:lstStyle/>
          <a:p>
            <a:r>
              <a:rPr lang="it-IT" dirty="0">
                <a:solidFill>
                  <a:schemeClr val="accent1">
                    <a:lumMod val="50000"/>
                  </a:schemeClr>
                </a:solidFill>
              </a:rPr>
              <a:t>Direttiva del </a:t>
            </a:r>
            <a:r>
              <a:rPr lang="it-IT" dirty="0" err="1">
                <a:solidFill>
                  <a:schemeClr val="accent1">
                    <a:lumMod val="50000"/>
                  </a:schemeClr>
                </a:solidFill>
              </a:rPr>
              <a:t>Pres</a:t>
            </a:r>
            <a:r>
              <a:rPr lang="it-IT" dirty="0">
                <a:solidFill>
                  <a:schemeClr val="accent1">
                    <a:lumMod val="50000"/>
                  </a:schemeClr>
                </a:solidFill>
              </a:rPr>
              <a:t>. </a:t>
            </a:r>
            <a:r>
              <a:rPr lang="it-IT" dirty="0" err="1">
                <a:solidFill>
                  <a:schemeClr val="accent1">
                    <a:lumMod val="50000"/>
                  </a:schemeClr>
                </a:solidFill>
              </a:rPr>
              <a:t>Cons</a:t>
            </a:r>
            <a:r>
              <a:rPr lang="it-IT" dirty="0">
                <a:solidFill>
                  <a:schemeClr val="accent1">
                    <a:lumMod val="50000"/>
                  </a:schemeClr>
                </a:solidFill>
              </a:rPr>
              <a:t>. Min. 24.5.2017</a:t>
            </a:r>
            <a:br>
              <a:rPr lang="it-IT" dirty="0">
                <a:solidFill>
                  <a:schemeClr val="accent1">
                    <a:lumMod val="50000"/>
                  </a:schemeClr>
                </a:solidFill>
              </a:rPr>
            </a:br>
            <a:r>
              <a:rPr lang="it-IT" dirty="0">
                <a:solidFill>
                  <a:schemeClr val="accent1">
                    <a:lumMod val="50000"/>
                  </a:schemeClr>
                </a:solidFill>
              </a:rPr>
              <a:t>c.d. “Lavoro agile</a:t>
            </a:r>
            <a:r>
              <a:rPr lang="it-IT" dirty="0" smtClean="0">
                <a:solidFill>
                  <a:schemeClr val="accent1">
                    <a:lumMod val="50000"/>
                  </a:schemeClr>
                </a:solidFill>
              </a:rPr>
              <a:t>”/5</a:t>
            </a:r>
            <a:endParaRPr lang="it-IT" dirty="0">
              <a:solidFill>
                <a:schemeClr val="accent1">
                  <a:lumMod val="50000"/>
                </a:schemeClr>
              </a:solidFill>
            </a:endParaRPr>
          </a:p>
        </p:txBody>
      </p:sp>
      <p:sp>
        <p:nvSpPr>
          <p:cNvPr id="12" name="Segnaposto testo 11"/>
          <p:cNvSpPr>
            <a:spLocks noGrp="1"/>
          </p:cNvSpPr>
          <p:nvPr>
            <p:ph type="body" idx="1"/>
          </p:nvPr>
        </p:nvSpPr>
        <p:spPr>
          <a:xfrm>
            <a:off x="1484312" y="1576553"/>
            <a:ext cx="10018713" cy="4540468"/>
          </a:xfrm>
        </p:spPr>
        <p:txBody>
          <a:bodyPr>
            <a:normAutofit lnSpcReduction="10000"/>
          </a:bodyPr>
          <a:lstStyle/>
          <a:p>
            <a:pPr algn="l"/>
            <a:endParaRPr lang="it-IT" sz="2400" dirty="0" smtClean="0">
              <a:ln w="3175" cmpd="sng">
                <a:noFill/>
              </a:ln>
              <a:solidFill>
                <a:srgbClr val="00B0F0"/>
              </a:solidFill>
            </a:endParaRPr>
          </a:p>
          <a:p>
            <a:pPr algn="l"/>
            <a:r>
              <a:rPr lang="it-IT" sz="2400" b="1" dirty="0" smtClean="0">
                <a:ln w="3175" cmpd="sng">
                  <a:noFill/>
                </a:ln>
                <a:solidFill>
                  <a:srgbClr val="00B0F0"/>
                </a:solidFill>
              </a:rPr>
              <a:t>Risoluzione </a:t>
            </a:r>
            <a:r>
              <a:rPr lang="it-IT" sz="2400" b="1" dirty="0">
                <a:ln w="3175" cmpd="sng">
                  <a:noFill/>
                </a:ln>
                <a:solidFill>
                  <a:srgbClr val="00B0F0"/>
                </a:solidFill>
              </a:rPr>
              <a:t>P</a:t>
            </a:r>
            <a:r>
              <a:rPr lang="it-IT" sz="2400" b="1" dirty="0" smtClean="0">
                <a:ln w="3175" cmpd="sng">
                  <a:noFill/>
                </a:ln>
                <a:solidFill>
                  <a:srgbClr val="00B0F0"/>
                </a:solidFill>
              </a:rPr>
              <a:t>arlamento </a:t>
            </a:r>
            <a:r>
              <a:rPr lang="it-IT" sz="2400" b="1" dirty="0">
                <a:ln w="3175" cmpd="sng">
                  <a:noFill/>
                </a:ln>
                <a:solidFill>
                  <a:srgbClr val="00B0F0"/>
                </a:solidFill>
              </a:rPr>
              <a:t>E</a:t>
            </a:r>
            <a:r>
              <a:rPr lang="it-IT" sz="2400" b="1" dirty="0" smtClean="0">
                <a:ln w="3175" cmpd="sng">
                  <a:noFill/>
                </a:ln>
                <a:solidFill>
                  <a:srgbClr val="00B0F0"/>
                </a:solidFill>
              </a:rPr>
              <a:t>uropeo </a:t>
            </a:r>
            <a:r>
              <a:rPr lang="it-IT" sz="2400" b="1" dirty="0">
                <a:ln w="3175" cmpd="sng">
                  <a:noFill/>
                </a:ln>
                <a:solidFill>
                  <a:srgbClr val="00B0F0"/>
                </a:solidFill>
              </a:rPr>
              <a:t>13.9.2016 sulla creazione di condizioni del mercato del lavoro favorevoli all’equilibrio fra vita privata e professionale </a:t>
            </a:r>
            <a:endParaRPr lang="it-IT" sz="2400" b="1" dirty="0" smtClean="0">
              <a:ln w="3175" cmpd="sng">
                <a:noFill/>
              </a:ln>
              <a:solidFill>
                <a:srgbClr val="00B0F0"/>
              </a:solidFill>
            </a:endParaRPr>
          </a:p>
          <a:p>
            <a:pPr marL="342900" indent="-342900" algn="l">
              <a:buFontTx/>
              <a:buChar char="-"/>
            </a:pPr>
            <a:r>
              <a:rPr lang="it-IT" sz="2400" dirty="0" smtClean="0">
                <a:ln w="3175" cmpd="sng">
                  <a:noFill/>
                </a:ln>
                <a:solidFill>
                  <a:srgbClr val="3C4966"/>
                </a:solidFill>
              </a:rPr>
              <a:t>evidenzia </a:t>
            </a:r>
            <a:r>
              <a:rPr lang="it-IT" sz="2400" dirty="0">
                <a:ln w="3175" cmpd="sng">
                  <a:noFill/>
                </a:ln>
                <a:solidFill>
                  <a:srgbClr val="3C4966"/>
                </a:solidFill>
              </a:rPr>
              <a:t>che tali strumenti di flessibilità devono garantire al lavoratore il rispetto del </a:t>
            </a:r>
            <a:r>
              <a:rPr lang="it-IT" sz="2400" dirty="0">
                <a:ln w="3175" cmpd="sng">
                  <a:noFill/>
                </a:ln>
                <a:solidFill>
                  <a:srgbClr val="00B0F0"/>
                </a:solidFill>
              </a:rPr>
              <a:t>limite massimo di ore lavorative </a:t>
            </a:r>
            <a:r>
              <a:rPr lang="it-IT" sz="2400" dirty="0">
                <a:ln w="3175" cmpd="sng">
                  <a:noFill/>
                </a:ln>
                <a:solidFill>
                  <a:srgbClr val="3C4966"/>
                </a:solidFill>
              </a:rPr>
              <a:t>giornaliere e </a:t>
            </a:r>
            <a:r>
              <a:rPr lang="it-IT" sz="2400" dirty="0" smtClean="0">
                <a:ln w="3175" cmpd="sng">
                  <a:noFill/>
                </a:ln>
                <a:solidFill>
                  <a:srgbClr val="3C4966"/>
                </a:solidFill>
              </a:rPr>
              <a:t>settimanali;</a:t>
            </a:r>
          </a:p>
          <a:p>
            <a:pPr marL="342900" indent="-342900" algn="l">
              <a:buFontTx/>
              <a:buChar char="-"/>
            </a:pPr>
            <a:r>
              <a:rPr lang="it-IT" sz="2400" dirty="0" smtClean="0">
                <a:ln w="3175" cmpd="sng">
                  <a:noFill/>
                </a:ln>
                <a:solidFill>
                  <a:srgbClr val="3C4966"/>
                </a:solidFill>
              </a:rPr>
              <a:t>devono </a:t>
            </a:r>
            <a:r>
              <a:rPr lang="it-IT" sz="2400" dirty="0">
                <a:ln w="3175" cmpd="sng">
                  <a:noFill/>
                </a:ln>
                <a:solidFill>
                  <a:srgbClr val="3C4966"/>
                </a:solidFill>
              </a:rPr>
              <a:t>poter offrire migliore possibilità di </a:t>
            </a:r>
            <a:r>
              <a:rPr lang="it-IT" sz="2400" dirty="0">
                <a:ln w="3175" cmpd="sng">
                  <a:noFill/>
                </a:ln>
                <a:solidFill>
                  <a:srgbClr val="00B0F0"/>
                </a:solidFill>
              </a:rPr>
              <a:t>conciliazione</a:t>
            </a:r>
            <a:r>
              <a:rPr lang="it-IT" sz="2400" dirty="0">
                <a:ln w="3175" cmpd="sng">
                  <a:noFill/>
                </a:ln>
                <a:solidFill>
                  <a:srgbClr val="3C4966"/>
                </a:solidFill>
              </a:rPr>
              <a:t> ai genitori in epoca post congedi al momento del reinserimento del mercato del </a:t>
            </a:r>
            <a:r>
              <a:rPr lang="it-IT" sz="2400" dirty="0" smtClean="0">
                <a:ln w="3175" cmpd="sng">
                  <a:noFill/>
                </a:ln>
                <a:solidFill>
                  <a:srgbClr val="3C4966"/>
                </a:solidFill>
              </a:rPr>
              <a:t>lavoro;</a:t>
            </a:r>
          </a:p>
          <a:p>
            <a:pPr marL="342900" indent="-342900" algn="l">
              <a:buFontTx/>
              <a:buChar char="-"/>
            </a:pPr>
            <a:r>
              <a:rPr lang="it-IT" sz="2400" dirty="0" smtClean="0">
                <a:ln w="3175" cmpd="sng">
                  <a:noFill/>
                </a:ln>
                <a:solidFill>
                  <a:srgbClr val="3C4966"/>
                </a:solidFill>
              </a:rPr>
              <a:t>ma </a:t>
            </a:r>
            <a:r>
              <a:rPr lang="it-IT" sz="2400" dirty="0">
                <a:ln w="3175" cmpd="sng">
                  <a:noFill/>
                </a:ln>
                <a:solidFill>
                  <a:srgbClr val="00B0F0"/>
                </a:solidFill>
              </a:rPr>
              <a:t>non devono consentire </a:t>
            </a:r>
            <a:r>
              <a:rPr lang="it-IT" sz="2400" dirty="0">
                <a:ln w="3175" cmpd="sng">
                  <a:noFill/>
                </a:ln>
                <a:solidFill>
                  <a:srgbClr val="3C4966"/>
                </a:solidFill>
              </a:rPr>
              <a:t>di passare dalla cultura della disponibilità fisica alla cultura della disponibilità permanente; </a:t>
            </a:r>
            <a:endParaRPr lang="it-IT" sz="2400" dirty="0" smtClean="0">
              <a:ln w="3175" cmpd="sng">
                <a:noFill/>
              </a:ln>
              <a:solidFill>
                <a:srgbClr val="3C4966"/>
              </a:solidFill>
            </a:endParaRPr>
          </a:p>
          <a:p>
            <a:pPr marL="342900" indent="-342900" algn="l">
              <a:buFontTx/>
              <a:buChar char="-"/>
            </a:pPr>
            <a:r>
              <a:rPr lang="it-IT" sz="2400" dirty="0" smtClean="0">
                <a:ln w="3175" cmpd="sng">
                  <a:noFill/>
                </a:ln>
                <a:solidFill>
                  <a:srgbClr val="3C4966"/>
                </a:solidFill>
              </a:rPr>
              <a:t>invito </a:t>
            </a:r>
            <a:r>
              <a:rPr lang="it-IT" sz="2400" dirty="0">
                <a:ln w="3175" cmpd="sng">
                  <a:noFill/>
                </a:ln>
                <a:solidFill>
                  <a:srgbClr val="3C4966"/>
                </a:solidFill>
              </a:rPr>
              <a:t>a vigilare sugli abusi; </a:t>
            </a:r>
            <a:r>
              <a:rPr lang="it-IT" sz="2400" dirty="0" smtClean="0">
                <a:ln w="3175" cmpd="sng">
                  <a:noFill/>
                </a:ln>
                <a:solidFill>
                  <a:srgbClr val="3C4966"/>
                </a:solidFill>
              </a:rPr>
              <a:t>invito agli </a:t>
            </a:r>
            <a:r>
              <a:rPr lang="it-IT" sz="2400" dirty="0">
                <a:ln w="3175" cmpd="sng">
                  <a:noFill/>
                </a:ln>
                <a:solidFill>
                  <a:srgbClr val="3C4966"/>
                </a:solidFill>
              </a:rPr>
              <a:t>SM a promuovere lo sviluppo delle tecnologie per l’organizzazione delle nuove modalità </a:t>
            </a:r>
          </a:p>
          <a:p>
            <a:pPr algn="l"/>
            <a:endParaRPr lang="it-IT" sz="2400" dirty="0">
              <a:ln w="3175" cmpd="sng">
                <a:noFill/>
              </a:ln>
              <a:solidFill>
                <a:srgbClr val="3C4966"/>
              </a:solidFill>
            </a:endParaRPr>
          </a:p>
        </p:txBody>
      </p:sp>
    </p:spTree>
    <p:extLst>
      <p:ext uri="{BB962C8B-B14F-4D97-AF65-F5344CB8AC3E}">
        <p14:creationId xmlns:p14="http://schemas.microsoft.com/office/powerpoint/2010/main" val="2004435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olo 10"/>
          <p:cNvSpPr>
            <a:spLocks noGrp="1"/>
          </p:cNvSpPr>
          <p:nvPr>
            <p:ph type="title"/>
          </p:nvPr>
        </p:nvSpPr>
        <p:spPr>
          <a:xfrm>
            <a:off x="1484312" y="457200"/>
            <a:ext cx="9562917" cy="5580993"/>
          </a:xfrm>
        </p:spPr>
        <p:txBody>
          <a:bodyPr>
            <a:normAutofit fontScale="90000"/>
          </a:bodyPr>
          <a:lstStyle/>
          <a:p>
            <a:pPr algn="l"/>
            <a:r>
              <a:rPr lang="it-IT" sz="2800" b="1" dirty="0" smtClean="0">
                <a:solidFill>
                  <a:srgbClr val="3C4966"/>
                </a:solidFill>
              </a:rPr>
              <a:t/>
            </a:r>
            <a:br>
              <a:rPr lang="it-IT" sz="2800" b="1" dirty="0" smtClean="0">
                <a:solidFill>
                  <a:srgbClr val="3C4966"/>
                </a:solidFill>
              </a:rPr>
            </a:br>
            <a:r>
              <a:rPr lang="it-IT" sz="2800" dirty="0">
                <a:solidFill>
                  <a:srgbClr val="3C4966"/>
                </a:solidFill>
              </a:rPr>
              <a:t/>
            </a:r>
            <a:br>
              <a:rPr lang="it-IT" sz="2800" dirty="0">
                <a:solidFill>
                  <a:srgbClr val="3C4966"/>
                </a:solidFill>
              </a:rPr>
            </a:br>
            <a:r>
              <a:rPr lang="it-IT" sz="2800" dirty="0" smtClean="0">
                <a:solidFill>
                  <a:srgbClr val="3C4966"/>
                </a:solidFill>
              </a:rPr>
              <a:t/>
            </a:r>
            <a:br>
              <a:rPr lang="it-IT" sz="2800" dirty="0" smtClean="0">
                <a:solidFill>
                  <a:srgbClr val="3C4966"/>
                </a:solidFill>
              </a:rPr>
            </a:br>
            <a:r>
              <a:rPr lang="it-IT" sz="2800" dirty="0">
                <a:solidFill>
                  <a:srgbClr val="3C4966"/>
                </a:solidFill>
              </a:rPr>
              <a:t/>
            </a:r>
            <a:br>
              <a:rPr lang="it-IT" sz="2800" dirty="0">
                <a:solidFill>
                  <a:srgbClr val="3C4966"/>
                </a:solidFill>
              </a:rPr>
            </a:br>
            <a:r>
              <a:rPr lang="it-IT" sz="2800" dirty="0" smtClean="0">
                <a:solidFill>
                  <a:srgbClr val="3C4966"/>
                </a:solidFill>
              </a:rPr>
              <a:t/>
            </a:r>
            <a:br>
              <a:rPr lang="it-IT" sz="2800" dirty="0" smtClean="0">
                <a:solidFill>
                  <a:srgbClr val="3C4966"/>
                </a:solidFill>
              </a:rPr>
            </a:br>
            <a:r>
              <a:rPr lang="it-IT" sz="2800" dirty="0">
                <a:solidFill>
                  <a:srgbClr val="3C4966"/>
                </a:solidFill>
              </a:rPr>
              <a:t/>
            </a:r>
            <a:br>
              <a:rPr lang="it-IT" sz="2800" dirty="0">
                <a:solidFill>
                  <a:srgbClr val="3C4966"/>
                </a:solidFill>
              </a:rPr>
            </a:br>
            <a:r>
              <a:rPr lang="it-IT" sz="2800" b="1" dirty="0" smtClean="0">
                <a:solidFill>
                  <a:srgbClr val="3C4966"/>
                </a:solidFill>
              </a:rPr>
              <a:t>1</a:t>
            </a:r>
            <a:r>
              <a:rPr lang="it-IT" sz="2800" b="1" dirty="0">
                <a:solidFill>
                  <a:srgbClr val="3C4966"/>
                </a:solidFill>
              </a:rPr>
              <a:t>. Finalità </a:t>
            </a:r>
            <a:br>
              <a:rPr lang="it-IT" sz="2800" b="1" dirty="0">
                <a:solidFill>
                  <a:srgbClr val="3C4966"/>
                </a:solidFill>
              </a:rPr>
            </a:br>
            <a:r>
              <a:rPr lang="it-IT" sz="2800" dirty="0">
                <a:solidFill>
                  <a:srgbClr val="3C4966"/>
                </a:solidFill>
              </a:rPr>
              <a:t>Le linee guida hanno carattere generale e contengono le indicazioni alle quali le amministrazioni in indirizzo devono attenersi, tenuto conto delle </a:t>
            </a:r>
            <a:r>
              <a:rPr lang="it-IT" sz="2800" dirty="0" err="1">
                <a:solidFill>
                  <a:srgbClr val="3C4966"/>
                </a:solidFill>
              </a:rPr>
              <a:t>specificita</a:t>
            </a:r>
            <a:r>
              <a:rPr lang="it-IT" sz="2800" dirty="0">
                <a:solidFill>
                  <a:srgbClr val="3C4966"/>
                </a:solidFill>
              </a:rPr>
              <a:t>̀ dei rispettivi ordinamenti e dei singoli contratti collettivi. </a:t>
            </a:r>
            <a:r>
              <a:rPr lang="it-IT" sz="2800" dirty="0" smtClean="0">
                <a:solidFill>
                  <a:srgbClr val="3C4966"/>
                </a:solidFill>
              </a:rPr>
              <a:t/>
            </a:r>
            <a:br>
              <a:rPr lang="it-IT" sz="2800" dirty="0" smtClean="0">
                <a:solidFill>
                  <a:srgbClr val="3C4966"/>
                </a:solidFill>
              </a:rPr>
            </a:br>
            <a:r>
              <a:rPr lang="it-IT" sz="2800" dirty="0" smtClean="0">
                <a:solidFill>
                  <a:srgbClr val="3C4966"/>
                </a:solidFill>
              </a:rPr>
              <a:t/>
            </a:r>
            <a:br>
              <a:rPr lang="it-IT" sz="2800" dirty="0" smtClean="0">
                <a:solidFill>
                  <a:srgbClr val="3C4966"/>
                </a:solidFill>
              </a:rPr>
            </a:br>
            <a:r>
              <a:rPr lang="it-IT" sz="2800" b="1" dirty="0" smtClean="0">
                <a:solidFill>
                  <a:srgbClr val="3C4966"/>
                </a:solidFill>
              </a:rPr>
              <a:t>2</a:t>
            </a:r>
            <a:r>
              <a:rPr lang="it-IT" sz="2800" b="1" dirty="0">
                <a:solidFill>
                  <a:srgbClr val="3C4966"/>
                </a:solidFill>
              </a:rPr>
              <a:t>. Il contesto di riferimento </a:t>
            </a:r>
            <a:r>
              <a:rPr lang="it-IT" sz="2800" dirty="0">
                <a:solidFill>
                  <a:srgbClr val="3C4966"/>
                </a:solidFill>
              </a:rPr>
              <a:t/>
            </a:r>
            <a:br>
              <a:rPr lang="it-IT" sz="2800" dirty="0">
                <a:solidFill>
                  <a:srgbClr val="3C4966"/>
                </a:solidFill>
              </a:rPr>
            </a:br>
            <a:r>
              <a:rPr lang="it-IT" sz="2800" dirty="0">
                <a:solidFill>
                  <a:srgbClr val="3C4966"/>
                </a:solidFill>
              </a:rPr>
              <a:t>La moltiplicazione dei comitati anche all'interno di una stessa amministrazione ha causato, negli anni, una frammentazione delle competenze in quanto al CPO erano attribuite quelle relative al contrasto alle discriminazioni di genere e alle molestie sessuali, e ai Comitati antimobbing erano attribuite competenze relative alla tutela del benessere dei lavoratori e delle lavoratrici e alla sfera della molestia/violenza di carattere psicologico. </a:t>
            </a:r>
            <a:r>
              <a:rPr lang="it-IT" sz="2800" dirty="0"/>
              <a:t/>
            </a:r>
            <a:br>
              <a:rPr lang="it-IT" sz="2800" dirty="0"/>
            </a:br>
            <a:r>
              <a:rPr lang="it-IT" sz="2800" dirty="0" smtClean="0">
                <a:solidFill>
                  <a:srgbClr val="3C4966"/>
                </a:solidFill>
              </a:rPr>
              <a:t/>
            </a:r>
            <a:br>
              <a:rPr lang="it-IT" sz="2800" dirty="0" smtClean="0">
                <a:solidFill>
                  <a:srgbClr val="3C4966"/>
                </a:solidFill>
              </a:rPr>
            </a:br>
            <a:r>
              <a:rPr lang="it-IT" sz="2800" dirty="0" smtClean="0">
                <a:solidFill>
                  <a:srgbClr val="3C4966"/>
                </a:solidFill>
              </a:rPr>
              <a:t/>
            </a:r>
            <a:br>
              <a:rPr lang="it-IT" sz="2800" dirty="0" smtClean="0">
                <a:solidFill>
                  <a:srgbClr val="3C4966"/>
                </a:solidFill>
              </a:rPr>
            </a:br>
            <a:r>
              <a:rPr lang="it-IT" sz="2800" dirty="0">
                <a:solidFill>
                  <a:srgbClr val="3C4966"/>
                </a:solidFill>
              </a:rPr>
              <a:t/>
            </a:r>
            <a:br>
              <a:rPr lang="it-IT" sz="2800" dirty="0">
                <a:solidFill>
                  <a:srgbClr val="3C4966"/>
                </a:solidFill>
              </a:rPr>
            </a:br>
            <a:r>
              <a:rPr lang="it-IT" sz="2800" dirty="0">
                <a:solidFill>
                  <a:srgbClr val="3C4966"/>
                </a:solidFill>
              </a:rPr>
              <a:t/>
            </a:r>
            <a:br>
              <a:rPr lang="it-IT" sz="2800" dirty="0">
                <a:solidFill>
                  <a:srgbClr val="3C4966"/>
                </a:solidFill>
              </a:rPr>
            </a:br>
            <a:r>
              <a:rPr lang="it-IT" sz="2800" dirty="0">
                <a:solidFill>
                  <a:srgbClr val="3C4966"/>
                </a:solidFill>
              </a:rPr>
              <a:t/>
            </a:r>
            <a:br>
              <a:rPr lang="it-IT" sz="2800" dirty="0">
                <a:solidFill>
                  <a:srgbClr val="3C4966"/>
                </a:solidFill>
              </a:rPr>
            </a:br>
            <a:endParaRPr lang="it-IT" sz="2700" b="1" dirty="0" smtClean="0">
              <a:solidFill>
                <a:srgbClr val="3C4966"/>
              </a:solidFill>
              <a:latin typeface="+mn-lt"/>
              <a:ea typeface="+mn-ea"/>
              <a:cs typeface="+mn-cs"/>
            </a:endParaRPr>
          </a:p>
        </p:txBody>
      </p:sp>
    </p:spTree>
    <p:extLst>
      <p:ext uri="{BB962C8B-B14F-4D97-AF65-F5344CB8AC3E}">
        <p14:creationId xmlns:p14="http://schemas.microsoft.com/office/powerpoint/2010/main" val="111911314"/>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olo 10"/>
          <p:cNvSpPr>
            <a:spLocks noGrp="1"/>
          </p:cNvSpPr>
          <p:nvPr>
            <p:ph type="title"/>
          </p:nvPr>
        </p:nvSpPr>
        <p:spPr>
          <a:xfrm>
            <a:off x="1484312" y="110360"/>
            <a:ext cx="10018711" cy="1686910"/>
          </a:xfrm>
        </p:spPr>
        <p:txBody>
          <a:bodyPr>
            <a:normAutofit/>
          </a:bodyPr>
          <a:lstStyle/>
          <a:p>
            <a:r>
              <a:rPr lang="it-IT" dirty="0">
                <a:solidFill>
                  <a:schemeClr val="accent1">
                    <a:lumMod val="50000"/>
                  </a:schemeClr>
                </a:solidFill>
              </a:rPr>
              <a:t>Direttiva del </a:t>
            </a:r>
            <a:r>
              <a:rPr lang="it-IT" dirty="0" err="1">
                <a:solidFill>
                  <a:schemeClr val="accent1">
                    <a:lumMod val="50000"/>
                  </a:schemeClr>
                </a:solidFill>
              </a:rPr>
              <a:t>Pres</a:t>
            </a:r>
            <a:r>
              <a:rPr lang="it-IT" dirty="0">
                <a:solidFill>
                  <a:schemeClr val="accent1">
                    <a:lumMod val="50000"/>
                  </a:schemeClr>
                </a:solidFill>
              </a:rPr>
              <a:t>. </a:t>
            </a:r>
            <a:r>
              <a:rPr lang="it-IT" dirty="0" err="1">
                <a:solidFill>
                  <a:schemeClr val="accent1">
                    <a:lumMod val="50000"/>
                  </a:schemeClr>
                </a:solidFill>
              </a:rPr>
              <a:t>Cons</a:t>
            </a:r>
            <a:r>
              <a:rPr lang="it-IT" dirty="0">
                <a:solidFill>
                  <a:schemeClr val="accent1">
                    <a:lumMod val="50000"/>
                  </a:schemeClr>
                </a:solidFill>
              </a:rPr>
              <a:t>. Min. 24.5.2017</a:t>
            </a:r>
            <a:br>
              <a:rPr lang="it-IT" dirty="0">
                <a:solidFill>
                  <a:schemeClr val="accent1">
                    <a:lumMod val="50000"/>
                  </a:schemeClr>
                </a:solidFill>
              </a:rPr>
            </a:br>
            <a:r>
              <a:rPr lang="it-IT" dirty="0">
                <a:solidFill>
                  <a:schemeClr val="accent1">
                    <a:lumMod val="50000"/>
                  </a:schemeClr>
                </a:solidFill>
              </a:rPr>
              <a:t>c.d. “Lavoro agile</a:t>
            </a:r>
            <a:r>
              <a:rPr lang="it-IT" dirty="0" smtClean="0">
                <a:solidFill>
                  <a:schemeClr val="accent1">
                    <a:lumMod val="50000"/>
                  </a:schemeClr>
                </a:solidFill>
              </a:rPr>
              <a:t>”/6</a:t>
            </a:r>
            <a:endParaRPr lang="it-IT" dirty="0">
              <a:solidFill>
                <a:schemeClr val="accent1">
                  <a:lumMod val="50000"/>
                </a:schemeClr>
              </a:solidFill>
            </a:endParaRPr>
          </a:p>
        </p:txBody>
      </p:sp>
      <p:sp>
        <p:nvSpPr>
          <p:cNvPr id="12" name="Segnaposto testo 11"/>
          <p:cNvSpPr>
            <a:spLocks noGrp="1"/>
          </p:cNvSpPr>
          <p:nvPr>
            <p:ph type="body" idx="1"/>
          </p:nvPr>
        </p:nvSpPr>
        <p:spPr>
          <a:xfrm>
            <a:off x="1484310" y="1466195"/>
            <a:ext cx="10018713" cy="4540468"/>
          </a:xfrm>
        </p:spPr>
        <p:txBody>
          <a:bodyPr>
            <a:normAutofit/>
          </a:bodyPr>
          <a:lstStyle/>
          <a:p>
            <a:r>
              <a:rPr lang="it-IT" sz="2400" b="1" dirty="0">
                <a:ln w="3175" cmpd="sng">
                  <a:noFill/>
                </a:ln>
                <a:solidFill>
                  <a:srgbClr val="00B0F0"/>
                </a:solidFill>
              </a:rPr>
              <a:t>Ambito di applicazione della direttiva</a:t>
            </a:r>
          </a:p>
          <a:p>
            <a:pPr algn="l"/>
            <a:r>
              <a:rPr lang="it-IT" sz="2400" dirty="0">
                <a:ln w="3175" cmpd="sng">
                  <a:noFill/>
                </a:ln>
                <a:solidFill>
                  <a:srgbClr val="3C4966"/>
                </a:solidFill>
              </a:rPr>
              <a:t>Amministrazioni pubbliche</a:t>
            </a:r>
          </a:p>
          <a:p>
            <a:pPr algn="l"/>
            <a:r>
              <a:rPr lang="it-IT" sz="2400" dirty="0">
                <a:ln w="3175" cmpd="sng">
                  <a:noFill/>
                </a:ln>
                <a:solidFill>
                  <a:srgbClr val="3C4966"/>
                </a:solidFill>
              </a:rPr>
              <a:t>Nessuna tipologia di lavoratore esclusa</a:t>
            </a:r>
          </a:p>
          <a:p>
            <a:pPr algn="l"/>
            <a:r>
              <a:rPr lang="it-IT" sz="2400" dirty="0">
                <a:ln w="3175" cmpd="sng">
                  <a:noFill/>
                </a:ln>
                <a:solidFill>
                  <a:srgbClr val="3C4966"/>
                </a:solidFill>
              </a:rPr>
              <a:t>(</a:t>
            </a:r>
            <a:r>
              <a:rPr lang="it-IT" sz="2400" dirty="0" smtClean="0">
                <a:ln w="3175" cmpd="sng">
                  <a:noFill/>
                </a:ln>
                <a:solidFill>
                  <a:srgbClr val="3C4966"/>
                </a:solidFill>
              </a:rPr>
              <a:t>Le </a:t>
            </a:r>
            <a:r>
              <a:rPr lang="it-IT" sz="2400" dirty="0" err="1">
                <a:ln w="3175" cmpd="sng">
                  <a:noFill/>
                </a:ln>
                <a:solidFill>
                  <a:srgbClr val="3C4966"/>
                </a:solidFill>
              </a:rPr>
              <a:t>amm.ni</a:t>
            </a:r>
            <a:r>
              <a:rPr lang="it-IT" sz="2400" dirty="0">
                <a:ln w="3175" cmpd="sng">
                  <a:noFill/>
                </a:ln>
                <a:solidFill>
                  <a:srgbClr val="3C4966"/>
                </a:solidFill>
              </a:rPr>
              <a:t> possono definire le attività compatibili con </a:t>
            </a:r>
            <a:r>
              <a:rPr lang="it-IT" sz="2400" dirty="0" smtClean="0">
                <a:ln w="3175" cmpd="sng">
                  <a:noFill/>
                </a:ln>
                <a:solidFill>
                  <a:srgbClr val="3C4966"/>
                </a:solidFill>
              </a:rPr>
              <a:t>il lavoro agile)</a:t>
            </a:r>
            <a:endParaRPr lang="it-IT" sz="2400" dirty="0">
              <a:ln w="3175" cmpd="sng">
                <a:noFill/>
              </a:ln>
              <a:solidFill>
                <a:srgbClr val="3C4966"/>
              </a:solidFill>
            </a:endParaRPr>
          </a:p>
          <a:p>
            <a:pPr algn="l"/>
            <a:r>
              <a:rPr lang="it-IT" sz="2400" dirty="0" smtClean="0">
                <a:ln w="3175" cmpd="sng">
                  <a:noFill/>
                </a:ln>
                <a:solidFill>
                  <a:srgbClr val="3C4966"/>
                </a:solidFill>
              </a:rPr>
              <a:t>(Divieto di </a:t>
            </a:r>
            <a:r>
              <a:rPr lang="it-IT" sz="2400" dirty="0">
                <a:ln w="3175" cmpd="sng">
                  <a:noFill/>
                </a:ln>
                <a:solidFill>
                  <a:srgbClr val="3C4966"/>
                </a:solidFill>
              </a:rPr>
              <a:t>discriminazione rispetto ai lavoratori </a:t>
            </a:r>
            <a:r>
              <a:rPr lang="it-IT" sz="2400" dirty="0" smtClean="0">
                <a:ln w="3175" cmpd="sng">
                  <a:noFill/>
                </a:ln>
                <a:solidFill>
                  <a:srgbClr val="3C4966"/>
                </a:solidFill>
              </a:rPr>
              <a:t>standard)</a:t>
            </a:r>
            <a:endParaRPr lang="it-IT" sz="2400" dirty="0">
              <a:ln w="3175" cmpd="sng">
                <a:noFill/>
              </a:ln>
              <a:solidFill>
                <a:srgbClr val="3C4966"/>
              </a:solidFill>
            </a:endParaRPr>
          </a:p>
          <a:p>
            <a:pPr algn="l"/>
            <a:r>
              <a:rPr lang="it-IT" sz="2400" dirty="0">
                <a:ln w="3175" cmpd="sng">
                  <a:noFill/>
                </a:ln>
                <a:solidFill>
                  <a:srgbClr val="3C4966"/>
                </a:solidFill>
              </a:rPr>
              <a:t> </a:t>
            </a:r>
          </a:p>
        </p:txBody>
      </p:sp>
    </p:spTree>
    <p:extLst>
      <p:ext uri="{BB962C8B-B14F-4D97-AF65-F5344CB8AC3E}">
        <p14:creationId xmlns:p14="http://schemas.microsoft.com/office/powerpoint/2010/main" val="21103835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olo 10"/>
          <p:cNvSpPr>
            <a:spLocks noGrp="1"/>
          </p:cNvSpPr>
          <p:nvPr>
            <p:ph type="title"/>
          </p:nvPr>
        </p:nvSpPr>
        <p:spPr>
          <a:xfrm>
            <a:off x="1484312" y="110360"/>
            <a:ext cx="10018711" cy="1686910"/>
          </a:xfrm>
        </p:spPr>
        <p:txBody>
          <a:bodyPr>
            <a:normAutofit/>
          </a:bodyPr>
          <a:lstStyle/>
          <a:p>
            <a:r>
              <a:rPr lang="it-IT" dirty="0">
                <a:solidFill>
                  <a:schemeClr val="accent1">
                    <a:lumMod val="50000"/>
                  </a:schemeClr>
                </a:solidFill>
              </a:rPr>
              <a:t>Direttiva del </a:t>
            </a:r>
            <a:r>
              <a:rPr lang="it-IT" dirty="0" err="1">
                <a:solidFill>
                  <a:schemeClr val="accent1">
                    <a:lumMod val="50000"/>
                  </a:schemeClr>
                </a:solidFill>
              </a:rPr>
              <a:t>Pres</a:t>
            </a:r>
            <a:r>
              <a:rPr lang="it-IT" dirty="0">
                <a:solidFill>
                  <a:schemeClr val="accent1">
                    <a:lumMod val="50000"/>
                  </a:schemeClr>
                </a:solidFill>
              </a:rPr>
              <a:t>. </a:t>
            </a:r>
            <a:r>
              <a:rPr lang="it-IT" dirty="0" err="1">
                <a:solidFill>
                  <a:schemeClr val="accent1">
                    <a:lumMod val="50000"/>
                  </a:schemeClr>
                </a:solidFill>
              </a:rPr>
              <a:t>Cons</a:t>
            </a:r>
            <a:r>
              <a:rPr lang="it-IT" dirty="0">
                <a:solidFill>
                  <a:schemeClr val="accent1">
                    <a:lumMod val="50000"/>
                  </a:schemeClr>
                </a:solidFill>
              </a:rPr>
              <a:t>. Min. 24.5.2017</a:t>
            </a:r>
            <a:br>
              <a:rPr lang="it-IT" dirty="0">
                <a:solidFill>
                  <a:schemeClr val="accent1">
                    <a:lumMod val="50000"/>
                  </a:schemeClr>
                </a:solidFill>
              </a:rPr>
            </a:br>
            <a:r>
              <a:rPr lang="it-IT" dirty="0">
                <a:solidFill>
                  <a:schemeClr val="accent1">
                    <a:lumMod val="50000"/>
                  </a:schemeClr>
                </a:solidFill>
              </a:rPr>
              <a:t>c.d. “Lavoro agile</a:t>
            </a:r>
            <a:r>
              <a:rPr lang="it-IT" dirty="0" smtClean="0">
                <a:solidFill>
                  <a:schemeClr val="accent1">
                    <a:lumMod val="50000"/>
                  </a:schemeClr>
                </a:solidFill>
              </a:rPr>
              <a:t>”/7</a:t>
            </a:r>
            <a:endParaRPr lang="it-IT" dirty="0">
              <a:solidFill>
                <a:schemeClr val="accent1">
                  <a:lumMod val="50000"/>
                </a:schemeClr>
              </a:solidFill>
            </a:endParaRPr>
          </a:p>
        </p:txBody>
      </p:sp>
      <p:sp>
        <p:nvSpPr>
          <p:cNvPr id="12" name="Segnaposto testo 11"/>
          <p:cNvSpPr>
            <a:spLocks noGrp="1"/>
          </p:cNvSpPr>
          <p:nvPr>
            <p:ph type="body" idx="1"/>
          </p:nvPr>
        </p:nvSpPr>
        <p:spPr>
          <a:xfrm>
            <a:off x="1484310" y="1466195"/>
            <a:ext cx="10018713" cy="4540468"/>
          </a:xfrm>
        </p:spPr>
        <p:txBody>
          <a:bodyPr>
            <a:normAutofit/>
          </a:bodyPr>
          <a:lstStyle/>
          <a:p>
            <a:r>
              <a:rPr lang="it-IT" sz="2400" b="1" dirty="0" smtClean="0">
                <a:ln w="3175" cmpd="sng">
                  <a:noFill/>
                </a:ln>
                <a:solidFill>
                  <a:srgbClr val="00B0F0"/>
                </a:solidFill>
              </a:rPr>
              <a:t>Gli attori del sistema</a:t>
            </a:r>
            <a:endParaRPr lang="it-IT" sz="2400" dirty="0">
              <a:ln w="3175" cmpd="sng">
                <a:noFill/>
              </a:ln>
              <a:solidFill>
                <a:srgbClr val="3C4966"/>
              </a:solidFill>
            </a:endParaRPr>
          </a:p>
          <a:p>
            <a:pPr marL="342900" indent="-342900" algn="l">
              <a:buFontTx/>
              <a:buChar char="-"/>
            </a:pPr>
            <a:r>
              <a:rPr lang="it-IT" sz="2400" dirty="0" smtClean="0">
                <a:ln w="3175" cmpd="sng">
                  <a:noFill/>
                </a:ln>
                <a:solidFill>
                  <a:srgbClr val="3C4966"/>
                </a:solidFill>
              </a:rPr>
              <a:t>Ruolo </a:t>
            </a:r>
            <a:r>
              <a:rPr lang="it-IT" sz="2400" dirty="0">
                <a:ln w="3175" cmpd="sng">
                  <a:noFill/>
                </a:ln>
                <a:solidFill>
                  <a:srgbClr val="3C4966"/>
                </a:solidFill>
              </a:rPr>
              <a:t>fondamentale dei dirigenti</a:t>
            </a:r>
            <a:r>
              <a:rPr lang="it-IT" sz="2400" dirty="0" smtClean="0">
                <a:ln w="3175" cmpd="sng">
                  <a:noFill/>
                </a:ln>
                <a:solidFill>
                  <a:srgbClr val="3C4966"/>
                </a:solidFill>
              </a:rPr>
              <a:t>: dovere di </a:t>
            </a:r>
            <a:r>
              <a:rPr lang="it-IT" sz="2400" dirty="0">
                <a:ln w="3175" cmpd="sng">
                  <a:noFill/>
                </a:ln>
                <a:solidFill>
                  <a:srgbClr val="3C4966"/>
                </a:solidFill>
              </a:rPr>
              <a:t>salvaguardare le legittime aspettative di chi usa tali modalità, </a:t>
            </a:r>
            <a:r>
              <a:rPr lang="it-IT" sz="2400" dirty="0" smtClean="0">
                <a:ln w="3175" cmpd="sng">
                  <a:noFill/>
                </a:ln>
                <a:solidFill>
                  <a:srgbClr val="3C4966"/>
                </a:solidFill>
              </a:rPr>
              <a:t>di non </a:t>
            </a:r>
            <a:r>
              <a:rPr lang="it-IT" sz="2400" dirty="0">
                <a:ln w="3175" cmpd="sng">
                  <a:noFill/>
                </a:ln>
                <a:solidFill>
                  <a:srgbClr val="3C4966"/>
                </a:solidFill>
              </a:rPr>
              <a:t>esclusione dal contesto lavorativo e dalle opportunità professionali, monitoraggio costante, in itinere ed </a:t>
            </a:r>
            <a:r>
              <a:rPr lang="it-IT" sz="2400" i="1" dirty="0">
                <a:ln w="3175" cmpd="sng">
                  <a:noFill/>
                </a:ln>
                <a:solidFill>
                  <a:srgbClr val="3C4966"/>
                </a:solidFill>
              </a:rPr>
              <a:t>ex post</a:t>
            </a:r>
            <a:r>
              <a:rPr lang="it-IT" sz="2400" dirty="0">
                <a:ln w="3175" cmpd="sng">
                  <a:noFill/>
                </a:ln>
                <a:solidFill>
                  <a:srgbClr val="3C4966"/>
                </a:solidFill>
              </a:rPr>
              <a:t>. </a:t>
            </a:r>
            <a:r>
              <a:rPr lang="it-IT" sz="2400" dirty="0" smtClean="0">
                <a:ln w="3175" cmpd="sng">
                  <a:noFill/>
                </a:ln>
                <a:solidFill>
                  <a:srgbClr val="3C4966"/>
                </a:solidFill>
              </a:rPr>
              <a:t>I dirigenti saranno </a:t>
            </a:r>
            <a:r>
              <a:rPr lang="it-IT" sz="2400" dirty="0">
                <a:ln w="3175" cmpd="sng">
                  <a:noFill/>
                </a:ln>
                <a:solidFill>
                  <a:srgbClr val="3C4966"/>
                </a:solidFill>
              </a:rPr>
              <a:t>valutati anche in base alla capacità innovativa in materia </a:t>
            </a:r>
            <a:r>
              <a:rPr lang="it-IT" sz="2400" dirty="0" smtClean="0">
                <a:ln w="3175" cmpd="sng">
                  <a:noFill/>
                </a:ln>
                <a:solidFill>
                  <a:srgbClr val="3C4966"/>
                </a:solidFill>
              </a:rPr>
              <a:t>organizzativa</a:t>
            </a:r>
          </a:p>
          <a:p>
            <a:pPr marL="342900" indent="-342900" algn="l">
              <a:buFontTx/>
              <a:buChar char="-"/>
            </a:pPr>
            <a:r>
              <a:rPr lang="it-IT" sz="2400" dirty="0" smtClean="0">
                <a:ln w="3175" cmpd="sng">
                  <a:noFill/>
                </a:ln>
                <a:solidFill>
                  <a:srgbClr val="3C4966"/>
                </a:solidFill>
              </a:rPr>
              <a:t>Ruolo </a:t>
            </a:r>
            <a:r>
              <a:rPr lang="it-IT" sz="2400" dirty="0">
                <a:ln w="3175" cmpd="sng">
                  <a:noFill/>
                </a:ln>
                <a:solidFill>
                  <a:srgbClr val="3C4966"/>
                </a:solidFill>
              </a:rPr>
              <a:t>determinante dei CUG (è chiamato a collaborare e </a:t>
            </a:r>
            <a:r>
              <a:rPr lang="it-IT" sz="2400" dirty="0" smtClean="0">
                <a:ln w="3175" cmpd="sng">
                  <a:noFill/>
                </a:ln>
                <a:solidFill>
                  <a:srgbClr val="3C4966"/>
                </a:solidFill>
              </a:rPr>
              <a:t>monitorare)</a:t>
            </a:r>
          </a:p>
          <a:p>
            <a:pPr marL="342900" indent="-342900" algn="l">
              <a:buFontTx/>
              <a:buChar char="-"/>
            </a:pPr>
            <a:r>
              <a:rPr lang="it-IT" sz="2400" dirty="0" smtClean="0">
                <a:ln w="3175" cmpd="sng">
                  <a:noFill/>
                </a:ln>
                <a:solidFill>
                  <a:srgbClr val="3C4966"/>
                </a:solidFill>
              </a:rPr>
              <a:t>Coinvolgimento sindacale</a:t>
            </a:r>
            <a:endParaRPr lang="it-IT" sz="2400" dirty="0">
              <a:ln w="3175" cmpd="sng">
                <a:noFill/>
              </a:ln>
              <a:solidFill>
                <a:srgbClr val="3C4966"/>
              </a:solidFill>
            </a:endParaRPr>
          </a:p>
          <a:p>
            <a:pPr algn="l"/>
            <a:r>
              <a:rPr lang="it-IT" sz="2400" dirty="0">
                <a:ln w="3175" cmpd="sng">
                  <a:noFill/>
                </a:ln>
                <a:solidFill>
                  <a:srgbClr val="3C4966"/>
                </a:solidFill>
              </a:rPr>
              <a:t> </a:t>
            </a:r>
          </a:p>
        </p:txBody>
      </p:sp>
    </p:spTree>
    <p:extLst>
      <p:ext uri="{BB962C8B-B14F-4D97-AF65-F5344CB8AC3E}">
        <p14:creationId xmlns:p14="http://schemas.microsoft.com/office/powerpoint/2010/main" val="1636329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olo 10"/>
          <p:cNvSpPr>
            <a:spLocks noGrp="1"/>
          </p:cNvSpPr>
          <p:nvPr>
            <p:ph type="title"/>
          </p:nvPr>
        </p:nvSpPr>
        <p:spPr>
          <a:xfrm>
            <a:off x="1484312" y="110360"/>
            <a:ext cx="10018711" cy="1686910"/>
          </a:xfrm>
        </p:spPr>
        <p:txBody>
          <a:bodyPr>
            <a:normAutofit/>
          </a:bodyPr>
          <a:lstStyle/>
          <a:p>
            <a:r>
              <a:rPr lang="it-IT" dirty="0">
                <a:solidFill>
                  <a:schemeClr val="accent1">
                    <a:lumMod val="50000"/>
                  </a:schemeClr>
                </a:solidFill>
              </a:rPr>
              <a:t>Direttiva del </a:t>
            </a:r>
            <a:r>
              <a:rPr lang="it-IT" dirty="0" err="1">
                <a:solidFill>
                  <a:schemeClr val="accent1">
                    <a:lumMod val="50000"/>
                  </a:schemeClr>
                </a:solidFill>
              </a:rPr>
              <a:t>Pres</a:t>
            </a:r>
            <a:r>
              <a:rPr lang="it-IT" dirty="0">
                <a:solidFill>
                  <a:schemeClr val="accent1">
                    <a:lumMod val="50000"/>
                  </a:schemeClr>
                </a:solidFill>
              </a:rPr>
              <a:t>. </a:t>
            </a:r>
            <a:r>
              <a:rPr lang="it-IT" dirty="0" err="1">
                <a:solidFill>
                  <a:schemeClr val="accent1">
                    <a:lumMod val="50000"/>
                  </a:schemeClr>
                </a:solidFill>
              </a:rPr>
              <a:t>Cons</a:t>
            </a:r>
            <a:r>
              <a:rPr lang="it-IT" dirty="0">
                <a:solidFill>
                  <a:schemeClr val="accent1">
                    <a:lumMod val="50000"/>
                  </a:schemeClr>
                </a:solidFill>
              </a:rPr>
              <a:t>. Min. 24.5.2017</a:t>
            </a:r>
            <a:br>
              <a:rPr lang="it-IT" dirty="0">
                <a:solidFill>
                  <a:schemeClr val="accent1">
                    <a:lumMod val="50000"/>
                  </a:schemeClr>
                </a:solidFill>
              </a:rPr>
            </a:br>
            <a:r>
              <a:rPr lang="it-IT" dirty="0">
                <a:solidFill>
                  <a:schemeClr val="accent1">
                    <a:lumMod val="50000"/>
                  </a:schemeClr>
                </a:solidFill>
              </a:rPr>
              <a:t>c.d. “Lavoro agile</a:t>
            </a:r>
            <a:r>
              <a:rPr lang="it-IT" dirty="0" smtClean="0">
                <a:solidFill>
                  <a:schemeClr val="accent1">
                    <a:lumMod val="50000"/>
                  </a:schemeClr>
                </a:solidFill>
              </a:rPr>
              <a:t>”/8</a:t>
            </a:r>
            <a:endParaRPr lang="it-IT" dirty="0">
              <a:solidFill>
                <a:schemeClr val="accent1">
                  <a:lumMod val="50000"/>
                </a:schemeClr>
              </a:solidFill>
            </a:endParaRPr>
          </a:p>
        </p:txBody>
      </p:sp>
      <p:sp>
        <p:nvSpPr>
          <p:cNvPr id="12" name="Segnaposto testo 11"/>
          <p:cNvSpPr>
            <a:spLocks noGrp="1"/>
          </p:cNvSpPr>
          <p:nvPr>
            <p:ph type="body" idx="1"/>
          </p:nvPr>
        </p:nvSpPr>
        <p:spPr>
          <a:xfrm>
            <a:off x="1484311" y="1466194"/>
            <a:ext cx="9551552" cy="4792715"/>
          </a:xfrm>
        </p:spPr>
        <p:txBody>
          <a:bodyPr>
            <a:normAutofit fontScale="85000" lnSpcReduction="10000"/>
          </a:bodyPr>
          <a:lstStyle/>
          <a:p>
            <a:r>
              <a:rPr lang="it-IT" sz="2400" b="1" dirty="0" smtClean="0">
                <a:ln w="3175" cmpd="sng">
                  <a:noFill/>
                </a:ln>
                <a:solidFill>
                  <a:srgbClr val="00B0F0"/>
                </a:solidFill>
              </a:rPr>
              <a:t>Alcuni mezzi di attuazione delle nuove modalità organizzative</a:t>
            </a:r>
            <a:endParaRPr lang="it-IT" sz="2400" dirty="0">
              <a:ln w="3175" cmpd="sng">
                <a:noFill/>
              </a:ln>
              <a:solidFill>
                <a:srgbClr val="3C4966"/>
              </a:solidFill>
            </a:endParaRPr>
          </a:p>
          <a:p>
            <a:pPr marL="342900" indent="-342900" algn="l">
              <a:buFontTx/>
              <a:buChar char="-"/>
            </a:pPr>
            <a:r>
              <a:rPr lang="it-IT" sz="2400" dirty="0" smtClean="0">
                <a:ln w="3175" cmpd="sng">
                  <a:noFill/>
                </a:ln>
                <a:solidFill>
                  <a:srgbClr val="3C4966"/>
                </a:solidFill>
              </a:rPr>
              <a:t>fondare </a:t>
            </a:r>
            <a:r>
              <a:rPr lang="it-IT" sz="2400" dirty="0">
                <a:ln w="3175" cmpd="sng">
                  <a:noFill/>
                </a:ln>
                <a:solidFill>
                  <a:srgbClr val="3C4966"/>
                </a:solidFill>
              </a:rPr>
              <a:t>l’organizzazione non più sulla presenza fisica, ma su risultati obiettivamente misurati e sulle performance; </a:t>
            </a:r>
            <a:endParaRPr lang="it-IT" sz="2400" dirty="0" smtClean="0">
              <a:ln w="3175" cmpd="sng">
                <a:noFill/>
              </a:ln>
              <a:solidFill>
                <a:srgbClr val="3C4966"/>
              </a:solidFill>
            </a:endParaRPr>
          </a:p>
          <a:p>
            <a:pPr marL="342900" indent="-342900" algn="l">
              <a:buFontTx/>
              <a:buChar char="-"/>
            </a:pPr>
            <a:r>
              <a:rPr lang="it-IT" sz="2400" dirty="0" smtClean="0">
                <a:ln w="3175" cmpd="sng">
                  <a:noFill/>
                </a:ln>
                <a:solidFill>
                  <a:srgbClr val="3C4966"/>
                </a:solidFill>
              </a:rPr>
              <a:t>attribuire </a:t>
            </a:r>
            <a:r>
              <a:rPr lang="it-IT" sz="2400" dirty="0">
                <a:ln w="3175" cmpd="sng">
                  <a:noFill/>
                </a:ln>
                <a:solidFill>
                  <a:srgbClr val="3C4966"/>
                </a:solidFill>
              </a:rPr>
              <a:t>criteri di priorità per la fruizione a favore di soggetti </a:t>
            </a:r>
            <a:r>
              <a:rPr lang="it-IT" sz="2400" dirty="0" smtClean="0">
                <a:ln w="3175" cmpd="sng">
                  <a:noFill/>
                </a:ln>
                <a:solidFill>
                  <a:srgbClr val="3C4966"/>
                </a:solidFill>
              </a:rPr>
              <a:t>svantaggiati;</a:t>
            </a:r>
          </a:p>
          <a:p>
            <a:pPr marL="342900" indent="-342900" algn="l">
              <a:buFontTx/>
              <a:buChar char="-"/>
            </a:pPr>
            <a:r>
              <a:rPr lang="it-IT" sz="2400" dirty="0" smtClean="0">
                <a:ln w="3175" cmpd="sng">
                  <a:noFill/>
                </a:ln>
                <a:solidFill>
                  <a:srgbClr val="3C4966"/>
                </a:solidFill>
              </a:rPr>
              <a:t>individuare </a:t>
            </a:r>
            <a:r>
              <a:rPr lang="it-IT" sz="2400" dirty="0">
                <a:ln w="3175" cmpd="sng">
                  <a:noFill/>
                </a:ln>
                <a:solidFill>
                  <a:srgbClr val="3C4966"/>
                </a:solidFill>
              </a:rPr>
              <a:t>le attività incompatibili; </a:t>
            </a:r>
            <a:endParaRPr lang="it-IT" sz="2400" dirty="0" smtClean="0">
              <a:ln w="3175" cmpd="sng">
                <a:noFill/>
              </a:ln>
              <a:solidFill>
                <a:srgbClr val="3C4966"/>
              </a:solidFill>
            </a:endParaRPr>
          </a:p>
          <a:p>
            <a:pPr marL="342900" indent="-342900" algn="l">
              <a:buFontTx/>
              <a:buChar char="-"/>
            </a:pPr>
            <a:r>
              <a:rPr lang="it-IT" sz="2400" dirty="0" smtClean="0">
                <a:ln w="3175" cmpd="sng">
                  <a:noFill/>
                </a:ln>
                <a:solidFill>
                  <a:srgbClr val="3C4966"/>
                </a:solidFill>
              </a:rPr>
              <a:t>promuovere </a:t>
            </a:r>
            <a:r>
              <a:rPr lang="it-IT" sz="2400" dirty="0">
                <a:ln w="3175" cmpd="sng">
                  <a:noFill/>
                </a:ln>
                <a:solidFill>
                  <a:srgbClr val="3C4966"/>
                </a:solidFill>
              </a:rPr>
              <a:t>una specifica formazione attraverso la Scuola Nazionale di </a:t>
            </a:r>
            <a:r>
              <a:rPr lang="it-IT" sz="2400" dirty="0" smtClean="0">
                <a:ln w="3175" cmpd="sng">
                  <a:noFill/>
                </a:ln>
                <a:solidFill>
                  <a:srgbClr val="3C4966"/>
                </a:solidFill>
              </a:rPr>
              <a:t>Amministrazione;</a:t>
            </a:r>
          </a:p>
          <a:p>
            <a:pPr marL="342900" indent="-342900" algn="l">
              <a:buFontTx/>
              <a:buChar char="-"/>
            </a:pPr>
            <a:r>
              <a:rPr lang="it-IT" sz="2400" dirty="0" smtClean="0">
                <a:ln w="3175" cmpd="sng">
                  <a:noFill/>
                </a:ln>
                <a:solidFill>
                  <a:srgbClr val="3C4966"/>
                </a:solidFill>
              </a:rPr>
              <a:t>riprogettare </a:t>
            </a:r>
            <a:r>
              <a:rPr lang="it-IT" sz="2400" dirty="0">
                <a:ln w="3175" cmpd="sng">
                  <a:noFill/>
                </a:ln>
                <a:solidFill>
                  <a:srgbClr val="3C4966"/>
                </a:solidFill>
              </a:rPr>
              <a:t>gli ambienti di lavoro e creare spazi condivisi</a:t>
            </a:r>
            <a:r>
              <a:rPr lang="it-IT" sz="2400" dirty="0" smtClean="0">
                <a:ln w="3175" cmpd="sng">
                  <a:noFill/>
                </a:ln>
                <a:solidFill>
                  <a:srgbClr val="3C4966"/>
                </a:solidFill>
              </a:rPr>
              <a:t>;</a:t>
            </a:r>
          </a:p>
          <a:p>
            <a:pPr marL="342900" indent="-342900" algn="l">
              <a:buFontTx/>
              <a:buChar char="-"/>
            </a:pPr>
            <a:r>
              <a:rPr lang="it-IT" sz="2400" dirty="0" smtClean="0">
                <a:ln w="3175" cmpd="sng">
                  <a:noFill/>
                </a:ln>
                <a:solidFill>
                  <a:srgbClr val="3C4966"/>
                </a:solidFill>
              </a:rPr>
              <a:t>Verificare il risparmio di spesa conseguente</a:t>
            </a:r>
            <a:endParaRPr lang="it-IT" sz="2400" dirty="0">
              <a:ln w="3175" cmpd="sng">
                <a:noFill/>
              </a:ln>
              <a:solidFill>
                <a:srgbClr val="3C4966"/>
              </a:solidFill>
            </a:endParaRPr>
          </a:p>
          <a:p>
            <a:pPr marL="342900" indent="-342900" algn="l">
              <a:buFontTx/>
              <a:buChar char="-"/>
            </a:pPr>
            <a:r>
              <a:rPr lang="it-IT" sz="2400" dirty="0" smtClean="0">
                <a:ln w="3175" cmpd="sng">
                  <a:noFill/>
                </a:ln>
                <a:solidFill>
                  <a:srgbClr val="3C4966"/>
                </a:solidFill>
              </a:rPr>
              <a:t>promuovere </a:t>
            </a:r>
            <a:r>
              <a:rPr lang="it-IT" sz="2400" dirty="0">
                <a:ln w="3175" cmpd="sng">
                  <a:noFill/>
                </a:ln>
                <a:solidFill>
                  <a:srgbClr val="3C4966"/>
                </a:solidFill>
              </a:rPr>
              <a:t>l’uso delle tecnologie e la dematerializzazione dei </a:t>
            </a:r>
            <a:r>
              <a:rPr lang="it-IT" sz="2400" dirty="0" smtClean="0">
                <a:ln w="3175" cmpd="sng">
                  <a:noFill/>
                </a:ln>
                <a:solidFill>
                  <a:srgbClr val="3C4966"/>
                </a:solidFill>
              </a:rPr>
              <a:t>documenti</a:t>
            </a:r>
          </a:p>
          <a:p>
            <a:pPr marL="342900" indent="-342900" algn="l">
              <a:buFontTx/>
              <a:buChar char="-"/>
            </a:pPr>
            <a:r>
              <a:rPr lang="it-IT" sz="2400" dirty="0">
                <a:ln w="3175" cmpd="sng">
                  <a:noFill/>
                </a:ln>
                <a:solidFill>
                  <a:srgbClr val="3C4966"/>
                </a:solidFill>
              </a:rPr>
              <a:t>u</a:t>
            </a:r>
            <a:r>
              <a:rPr lang="it-IT" sz="2400" dirty="0" smtClean="0">
                <a:ln w="3175" cmpd="sng">
                  <a:noFill/>
                </a:ln>
                <a:solidFill>
                  <a:srgbClr val="3C4966"/>
                </a:solidFill>
              </a:rPr>
              <a:t>tilizzo dell’istituto  anche ai fini </a:t>
            </a:r>
            <a:r>
              <a:rPr lang="it-IT" sz="2400" dirty="0">
                <a:ln w="3175" cmpd="sng">
                  <a:noFill/>
                </a:ln>
                <a:solidFill>
                  <a:srgbClr val="3C4966"/>
                </a:solidFill>
              </a:rPr>
              <a:t>del bilancio di genere (l. 196/2009, art. 38-septies), che consenta la valutazione del diverso impatto sulla politica di bilancio sulle donne e sugli uomini, in termini di denaro, servizi, tempo e lavoro non </a:t>
            </a:r>
            <a:r>
              <a:rPr lang="it-IT" sz="2400" dirty="0" smtClean="0">
                <a:ln w="3175" cmpd="sng">
                  <a:noFill/>
                </a:ln>
                <a:solidFill>
                  <a:srgbClr val="3C4966"/>
                </a:solidFill>
              </a:rPr>
              <a:t>retribuito</a:t>
            </a:r>
            <a:endParaRPr lang="it-IT" sz="2400" dirty="0">
              <a:ln w="3175" cmpd="sng">
                <a:noFill/>
              </a:ln>
              <a:solidFill>
                <a:srgbClr val="3C4966"/>
              </a:solidFill>
            </a:endParaRPr>
          </a:p>
        </p:txBody>
      </p:sp>
    </p:spTree>
    <p:extLst>
      <p:ext uri="{BB962C8B-B14F-4D97-AF65-F5344CB8AC3E}">
        <p14:creationId xmlns:p14="http://schemas.microsoft.com/office/powerpoint/2010/main" val="108351356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olo 10"/>
          <p:cNvSpPr>
            <a:spLocks noGrp="1"/>
          </p:cNvSpPr>
          <p:nvPr>
            <p:ph type="title"/>
          </p:nvPr>
        </p:nvSpPr>
        <p:spPr>
          <a:xfrm>
            <a:off x="1484312" y="110360"/>
            <a:ext cx="10018711" cy="1686910"/>
          </a:xfrm>
        </p:spPr>
        <p:txBody>
          <a:bodyPr>
            <a:normAutofit/>
          </a:bodyPr>
          <a:lstStyle/>
          <a:p>
            <a:r>
              <a:rPr lang="it-IT" dirty="0">
                <a:solidFill>
                  <a:schemeClr val="accent1">
                    <a:lumMod val="50000"/>
                  </a:schemeClr>
                </a:solidFill>
              </a:rPr>
              <a:t>Direttiva del </a:t>
            </a:r>
            <a:r>
              <a:rPr lang="it-IT" dirty="0" err="1">
                <a:solidFill>
                  <a:schemeClr val="accent1">
                    <a:lumMod val="50000"/>
                  </a:schemeClr>
                </a:solidFill>
              </a:rPr>
              <a:t>Pres</a:t>
            </a:r>
            <a:r>
              <a:rPr lang="it-IT" dirty="0">
                <a:solidFill>
                  <a:schemeClr val="accent1">
                    <a:lumMod val="50000"/>
                  </a:schemeClr>
                </a:solidFill>
              </a:rPr>
              <a:t>. </a:t>
            </a:r>
            <a:r>
              <a:rPr lang="it-IT" dirty="0" err="1">
                <a:solidFill>
                  <a:schemeClr val="accent1">
                    <a:lumMod val="50000"/>
                  </a:schemeClr>
                </a:solidFill>
              </a:rPr>
              <a:t>Cons</a:t>
            </a:r>
            <a:r>
              <a:rPr lang="it-IT" dirty="0">
                <a:solidFill>
                  <a:schemeClr val="accent1">
                    <a:lumMod val="50000"/>
                  </a:schemeClr>
                </a:solidFill>
              </a:rPr>
              <a:t>. Min. 24.5.2017</a:t>
            </a:r>
            <a:br>
              <a:rPr lang="it-IT" dirty="0">
                <a:solidFill>
                  <a:schemeClr val="accent1">
                    <a:lumMod val="50000"/>
                  </a:schemeClr>
                </a:solidFill>
              </a:rPr>
            </a:br>
            <a:r>
              <a:rPr lang="it-IT" dirty="0">
                <a:solidFill>
                  <a:schemeClr val="accent1">
                    <a:lumMod val="50000"/>
                  </a:schemeClr>
                </a:solidFill>
              </a:rPr>
              <a:t>c.d. “Lavoro agile</a:t>
            </a:r>
            <a:r>
              <a:rPr lang="it-IT" dirty="0" smtClean="0">
                <a:solidFill>
                  <a:schemeClr val="accent1">
                    <a:lumMod val="50000"/>
                  </a:schemeClr>
                </a:solidFill>
              </a:rPr>
              <a:t>”/9</a:t>
            </a:r>
            <a:endParaRPr lang="it-IT" dirty="0">
              <a:solidFill>
                <a:schemeClr val="accent1">
                  <a:lumMod val="50000"/>
                </a:schemeClr>
              </a:solidFill>
            </a:endParaRPr>
          </a:p>
        </p:txBody>
      </p:sp>
      <p:sp>
        <p:nvSpPr>
          <p:cNvPr id="12" name="Segnaposto testo 11"/>
          <p:cNvSpPr>
            <a:spLocks noGrp="1"/>
          </p:cNvSpPr>
          <p:nvPr>
            <p:ph type="body" idx="1"/>
          </p:nvPr>
        </p:nvSpPr>
        <p:spPr>
          <a:xfrm>
            <a:off x="1484311" y="1466194"/>
            <a:ext cx="9551552" cy="4792715"/>
          </a:xfrm>
        </p:spPr>
        <p:txBody>
          <a:bodyPr>
            <a:normAutofit fontScale="92500" lnSpcReduction="10000"/>
          </a:bodyPr>
          <a:lstStyle/>
          <a:p>
            <a:r>
              <a:rPr lang="it-IT" sz="2400" b="1" dirty="0" smtClean="0">
                <a:ln w="3175" cmpd="sng">
                  <a:noFill/>
                </a:ln>
                <a:solidFill>
                  <a:srgbClr val="00B0F0"/>
                </a:solidFill>
              </a:rPr>
              <a:t>Alcune domande che dobbiamo porci:</a:t>
            </a:r>
            <a:endParaRPr lang="it-IT" sz="2400" dirty="0">
              <a:ln w="3175" cmpd="sng">
                <a:noFill/>
              </a:ln>
              <a:solidFill>
                <a:srgbClr val="3C4966"/>
              </a:solidFill>
            </a:endParaRPr>
          </a:p>
          <a:p>
            <a:pPr marL="342900" indent="-342900" algn="l">
              <a:buFontTx/>
              <a:buChar char="-"/>
            </a:pPr>
            <a:r>
              <a:rPr lang="it-IT" sz="2400" dirty="0" smtClean="0">
                <a:ln w="3175" cmpd="sng">
                  <a:noFill/>
                </a:ln>
                <a:solidFill>
                  <a:srgbClr val="3C4966"/>
                </a:solidFill>
              </a:rPr>
              <a:t>Quali sono i rischi di queste nuove modalità organizzative?</a:t>
            </a:r>
          </a:p>
          <a:p>
            <a:pPr marL="342900" indent="-342900" algn="l">
              <a:buFontTx/>
              <a:buChar char="-"/>
            </a:pPr>
            <a:r>
              <a:rPr lang="it-IT" sz="2400" dirty="0" smtClean="0">
                <a:ln w="3175" cmpd="sng">
                  <a:noFill/>
                </a:ln>
                <a:solidFill>
                  <a:srgbClr val="3C4966"/>
                </a:solidFill>
              </a:rPr>
              <a:t>Come organizzarle in modo tale da orientarle alle finalità virtuose previste dall’ordinamento? Come evitare fenomeni di segregazione?</a:t>
            </a:r>
          </a:p>
          <a:p>
            <a:pPr marL="342900" indent="-342900" algn="l">
              <a:buFontTx/>
              <a:buChar char="-"/>
            </a:pPr>
            <a:r>
              <a:rPr lang="it-IT" sz="2400" dirty="0" smtClean="0">
                <a:ln w="3175" cmpd="sng">
                  <a:noFill/>
                </a:ln>
                <a:solidFill>
                  <a:srgbClr val="3C4966"/>
                </a:solidFill>
              </a:rPr>
              <a:t>Quali le conseguenze sul controllo dei lavoratori, sul potere disciplinare, sulla salute e sicurezza e lo stress lavoro correlato?</a:t>
            </a:r>
          </a:p>
          <a:p>
            <a:pPr marL="342900" indent="-342900" algn="l">
              <a:buFontTx/>
              <a:buChar char="-"/>
            </a:pPr>
            <a:r>
              <a:rPr lang="it-IT" sz="2400" dirty="0" smtClean="0">
                <a:ln w="3175" cmpd="sng">
                  <a:noFill/>
                </a:ln>
                <a:solidFill>
                  <a:srgbClr val="3C4966"/>
                </a:solidFill>
              </a:rPr>
              <a:t>Quali informative rilasciare ai lavoratori?</a:t>
            </a:r>
          </a:p>
          <a:p>
            <a:pPr marL="342900" indent="-342900" algn="l">
              <a:buFontTx/>
              <a:buChar char="-"/>
            </a:pPr>
            <a:r>
              <a:rPr lang="it-IT" sz="2400" dirty="0" smtClean="0">
                <a:ln w="3175" cmpd="sng">
                  <a:noFill/>
                </a:ln>
                <a:solidFill>
                  <a:srgbClr val="3C4966"/>
                </a:solidFill>
              </a:rPr>
              <a:t>Quali modifiche della prestazione sono legittime, e in quali limiti (es.: variazione geografica della sede di svolgimento della prestazione)</a:t>
            </a:r>
          </a:p>
          <a:p>
            <a:pPr marL="342900" indent="-342900" algn="l">
              <a:buFontTx/>
              <a:buChar char="-"/>
            </a:pPr>
            <a:r>
              <a:rPr lang="it-IT" sz="2400" dirty="0" smtClean="0">
                <a:ln w="3175" cmpd="sng">
                  <a:noFill/>
                </a:ln>
                <a:solidFill>
                  <a:srgbClr val="3C4966"/>
                </a:solidFill>
              </a:rPr>
              <a:t>Come controllare l’abuso?</a:t>
            </a:r>
          </a:p>
          <a:p>
            <a:pPr marL="342900" indent="-342900" algn="l">
              <a:buFontTx/>
              <a:buChar char="-"/>
            </a:pPr>
            <a:r>
              <a:rPr lang="it-IT" sz="2400" dirty="0" smtClean="0">
                <a:ln w="3175" cmpd="sng">
                  <a:noFill/>
                </a:ln>
                <a:solidFill>
                  <a:srgbClr val="3C4966"/>
                </a:solidFill>
              </a:rPr>
              <a:t>Quali riverberi sul piano delle performance?</a:t>
            </a:r>
          </a:p>
          <a:p>
            <a:pPr marL="342900" indent="-342900" algn="l">
              <a:buFontTx/>
              <a:buChar char="-"/>
            </a:pPr>
            <a:endParaRPr lang="it-IT" sz="2400" dirty="0" smtClean="0">
              <a:ln w="3175" cmpd="sng">
                <a:noFill/>
              </a:ln>
              <a:solidFill>
                <a:srgbClr val="3C4966"/>
              </a:solidFill>
            </a:endParaRPr>
          </a:p>
        </p:txBody>
      </p:sp>
    </p:spTree>
    <p:extLst>
      <p:ext uri="{BB962C8B-B14F-4D97-AF65-F5344CB8AC3E}">
        <p14:creationId xmlns:p14="http://schemas.microsoft.com/office/powerpoint/2010/main" val="17238348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olo 10"/>
          <p:cNvSpPr>
            <a:spLocks noGrp="1"/>
          </p:cNvSpPr>
          <p:nvPr>
            <p:ph type="title"/>
          </p:nvPr>
        </p:nvSpPr>
        <p:spPr>
          <a:xfrm>
            <a:off x="1153237" y="528145"/>
            <a:ext cx="10018711" cy="1244600"/>
          </a:xfrm>
        </p:spPr>
        <p:txBody>
          <a:bodyPr>
            <a:normAutofit fontScale="90000"/>
          </a:bodyPr>
          <a:lstStyle/>
          <a:p>
            <a:r>
              <a:rPr lang="it-IT" dirty="0" smtClean="0">
                <a:solidFill>
                  <a:schemeClr val="accent1">
                    <a:lumMod val="50000"/>
                  </a:schemeClr>
                </a:solidFill>
              </a:rPr>
              <a:t>Riforma </a:t>
            </a:r>
            <a:r>
              <a:rPr lang="it-IT" dirty="0">
                <a:solidFill>
                  <a:schemeClr val="accent1">
                    <a:lumMod val="50000"/>
                  </a:schemeClr>
                </a:solidFill>
              </a:rPr>
              <a:t>della </a:t>
            </a:r>
            <a:r>
              <a:rPr lang="it-IT" dirty="0" err="1">
                <a:solidFill>
                  <a:schemeClr val="accent1">
                    <a:lumMod val="50000"/>
                  </a:schemeClr>
                </a:solidFill>
              </a:rPr>
              <a:t>Pa</a:t>
            </a:r>
            <a:r>
              <a:rPr lang="it-IT" dirty="0">
                <a:solidFill>
                  <a:schemeClr val="accent1">
                    <a:lumMod val="50000"/>
                  </a:schemeClr>
                </a:solidFill>
              </a:rPr>
              <a:t>: le modifiche al testo unico del pubblico impiego e la valutazione delle </a:t>
            </a:r>
            <a:r>
              <a:rPr lang="it-IT" dirty="0" smtClean="0">
                <a:solidFill>
                  <a:schemeClr val="accent1">
                    <a:lumMod val="50000"/>
                  </a:schemeClr>
                </a:solidFill>
              </a:rPr>
              <a:t>performance/1</a:t>
            </a:r>
            <a:r>
              <a:rPr lang="it-IT" dirty="0">
                <a:solidFill>
                  <a:srgbClr val="3C4966"/>
                </a:solidFill>
              </a:rPr>
              <a:t/>
            </a:r>
            <a:br>
              <a:rPr lang="it-IT" dirty="0">
                <a:solidFill>
                  <a:srgbClr val="3C4966"/>
                </a:solidFill>
              </a:rPr>
            </a:br>
            <a:endParaRPr lang="it-IT" dirty="0"/>
          </a:p>
        </p:txBody>
      </p:sp>
      <p:sp>
        <p:nvSpPr>
          <p:cNvPr id="12" name="Segnaposto testo 11"/>
          <p:cNvSpPr>
            <a:spLocks noGrp="1"/>
          </p:cNvSpPr>
          <p:nvPr>
            <p:ph type="body" idx="1"/>
          </p:nvPr>
        </p:nvSpPr>
        <p:spPr>
          <a:xfrm>
            <a:off x="1484312" y="1930399"/>
            <a:ext cx="10018713" cy="4312745"/>
          </a:xfrm>
        </p:spPr>
        <p:txBody>
          <a:bodyPr>
            <a:normAutofit/>
          </a:bodyPr>
          <a:lstStyle/>
          <a:p>
            <a:pPr algn="l"/>
            <a:r>
              <a:rPr lang="it-IT" sz="2400" dirty="0" smtClean="0">
                <a:ln w="3175" cmpd="sng">
                  <a:noFill/>
                </a:ln>
                <a:solidFill>
                  <a:srgbClr val="3C4966"/>
                </a:solidFill>
              </a:rPr>
              <a:t>Presidenza del Consiglio </a:t>
            </a:r>
            <a:r>
              <a:rPr lang="it-IT" sz="2400" dirty="0">
                <a:ln w="3175" cmpd="sng">
                  <a:noFill/>
                </a:ln>
                <a:solidFill>
                  <a:srgbClr val="3C4966"/>
                </a:solidFill>
              </a:rPr>
              <a:t>dei Ministri, comunicato del 19.5.2017</a:t>
            </a:r>
          </a:p>
          <a:p>
            <a:pPr algn="l"/>
            <a:r>
              <a:rPr lang="it-IT" sz="2400" dirty="0">
                <a:ln w="3175" cmpd="sng">
                  <a:noFill/>
                </a:ln>
                <a:solidFill>
                  <a:srgbClr val="3C4966"/>
                </a:solidFill>
              </a:rPr>
              <a:t>Il Consiglio dei ministri, ha approvato, in esame definitivo, due decreti legislativi contenenti disposizioni di attuazione della riforma della pubblica amministrazione (</a:t>
            </a:r>
            <a:r>
              <a:rPr lang="it-IT" sz="2400" dirty="0" smtClean="0">
                <a:ln w="3175" cmpd="sng">
                  <a:noFill/>
                </a:ln>
                <a:solidFill>
                  <a:srgbClr val="3C4966"/>
                </a:solidFill>
              </a:rPr>
              <a:t>l. n</a:t>
            </a:r>
            <a:r>
              <a:rPr lang="it-IT" sz="2400" dirty="0">
                <a:ln w="3175" cmpd="sng">
                  <a:noFill/>
                </a:ln>
                <a:solidFill>
                  <a:srgbClr val="3C4966"/>
                </a:solidFill>
              </a:rPr>
              <a:t>. </a:t>
            </a:r>
            <a:r>
              <a:rPr lang="it-IT" sz="2400" dirty="0" smtClean="0">
                <a:ln w="3175" cmpd="sng">
                  <a:noFill/>
                </a:ln>
                <a:solidFill>
                  <a:srgbClr val="3C4966"/>
                </a:solidFill>
              </a:rPr>
              <a:t>124/2015):</a:t>
            </a:r>
            <a:endParaRPr lang="it-IT" sz="2400" dirty="0">
              <a:ln w="3175" cmpd="sng">
                <a:noFill/>
              </a:ln>
              <a:solidFill>
                <a:srgbClr val="3C4966"/>
              </a:solidFill>
            </a:endParaRPr>
          </a:p>
          <a:p>
            <a:pPr algn="l"/>
            <a:r>
              <a:rPr lang="it-IT" sz="2400" b="1" dirty="0">
                <a:ln w="3175" cmpd="sng">
                  <a:noFill/>
                </a:ln>
                <a:solidFill>
                  <a:srgbClr val="00B0F0"/>
                </a:solidFill>
              </a:rPr>
              <a:t>1. Testo unico del pubblico impiego</a:t>
            </a:r>
          </a:p>
          <a:p>
            <a:pPr algn="l"/>
            <a:r>
              <a:rPr lang="it-IT" sz="2400" dirty="0">
                <a:ln w="3175" cmpd="sng">
                  <a:noFill/>
                </a:ln>
                <a:solidFill>
                  <a:srgbClr val="3C4966"/>
                </a:solidFill>
              </a:rPr>
              <a:t>Modifiche e integrazioni al “</a:t>
            </a:r>
            <a:r>
              <a:rPr lang="it-IT" sz="2400" i="1" dirty="0">
                <a:ln w="3175" cmpd="sng">
                  <a:noFill/>
                </a:ln>
                <a:solidFill>
                  <a:srgbClr val="3C4966"/>
                </a:solidFill>
              </a:rPr>
              <a:t>Testo unico del pubblico impiego</a:t>
            </a:r>
            <a:r>
              <a:rPr lang="it-IT" sz="2400" dirty="0">
                <a:ln w="3175" cmpd="sng">
                  <a:noFill/>
                </a:ln>
                <a:solidFill>
                  <a:srgbClr val="3C4966"/>
                </a:solidFill>
              </a:rPr>
              <a:t>”, di cui al </a:t>
            </a:r>
            <a:r>
              <a:rPr lang="it-IT" sz="2400" dirty="0" smtClean="0">
                <a:ln w="3175" cmpd="sng">
                  <a:noFill/>
                </a:ln>
                <a:solidFill>
                  <a:srgbClr val="3C4966"/>
                </a:solidFill>
              </a:rPr>
              <a:t>d.lgs. n</a:t>
            </a:r>
            <a:r>
              <a:rPr lang="it-IT" sz="2400" dirty="0">
                <a:ln w="3175" cmpd="sng">
                  <a:noFill/>
                </a:ln>
                <a:solidFill>
                  <a:srgbClr val="3C4966"/>
                </a:solidFill>
              </a:rPr>
              <a:t>. </a:t>
            </a:r>
            <a:r>
              <a:rPr lang="it-IT" sz="2400" dirty="0" smtClean="0">
                <a:ln w="3175" cmpd="sng">
                  <a:noFill/>
                </a:ln>
                <a:solidFill>
                  <a:srgbClr val="3C4966"/>
                </a:solidFill>
              </a:rPr>
              <a:t>165/2001, </a:t>
            </a:r>
            <a:r>
              <a:rPr lang="it-IT" sz="2400" dirty="0">
                <a:ln w="3175" cmpd="sng">
                  <a:noFill/>
                </a:ln>
                <a:solidFill>
                  <a:srgbClr val="3C4966"/>
                </a:solidFill>
              </a:rPr>
              <a:t>ai sensi degli articoli 16, commi 1, lettera a), e 2, lettere b), c), d) ed e) e 17, comma 1, lettere a), c), e), </a:t>
            </a:r>
            <a:r>
              <a:rPr lang="it-IT" sz="2400" dirty="0" err="1">
                <a:ln w="3175" cmpd="sng">
                  <a:noFill/>
                </a:ln>
                <a:solidFill>
                  <a:srgbClr val="3C4966"/>
                </a:solidFill>
              </a:rPr>
              <a:t>f</a:t>
            </a:r>
            <a:r>
              <a:rPr lang="it-IT" sz="2400" dirty="0">
                <a:ln w="3175" cmpd="sng">
                  <a:noFill/>
                </a:ln>
                <a:solidFill>
                  <a:srgbClr val="3C4966"/>
                </a:solidFill>
              </a:rPr>
              <a:t>), g), h), l), m), </a:t>
            </a:r>
            <a:r>
              <a:rPr lang="it-IT" sz="2400" dirty="0" err="1">
                <a:ln w="3175" cmpd="sng">
                  <a:noFill/>
                </a:ln>
                <a:solidFill>
                  <a:srgbClr val="3C4966"/>
                </a:solidFill>
              </a:rPr>
              <a:t>n</a:t>
            </a:r>
            <a:r>
              <a:rPr lang="it-IT" sz="2400" dirty="0">
                <a:ln w="3175" cmpd="sng">
                  <a:noFill/>
                </a:ln>
                <a:solidFill>
                  <a:srgbClr val="3C4966"/>
                </a:solidFill>
              </a:rPr>
              <a:t>), o), </a:t>
            </a:r>
            <a:r>
              <a:rPr lang="it-IT" sz="2400" dirty="0" err="1">
                <a:ln w="3175" cmpd="sng">
                  <a:noFill/>
                </a:ln>
                <a:solidFill>
                  <a:srgbClr val="3C4966"/>
                </a:solidFill>
              </a:rPr>
              <a:t>q</a:t>
            </a:r>
            <a:r>
              <a:rPr lang="it-IT" sz="2400" dirty="0">
                <a:ln w="3175" cmpd="sng">
                  <a:noFill/>
                </a:ln>
                <a:solidFill>
                  <a:srgbClr val="3C4966"/>
                </a:solidFill>
              </a:rPr>
              <a:t>), </a:t>
            </a:r>
            <a:r>
              <a:rPr lang="it-IT" sz="2400" dirty="0" err="1">
                <a:ln w="3175" cmpd="sng">
                  <a:noFill/>
                </a:ln>
                <a:solidFill>
                  <a:srgbClr val="3C4966"/>
                </a:solidFill>
              </a:rPr>
              <a:t>r</a:t>
            </a:r>
            <a:r>
              <a:rPr lang="it-IT" sz="2400" dirty="0">
                <a:ln w="3175" cmpd="sng">
                  <a:noFill/>
                </a:ln>
                <a:solidFill>
                  <a:srgbClr val="3C4966"/>
                </a:solidFill>
              </a:rPr>
              <a:t>), </a:t>
            </a:r>
            <a:r>
              <a:rPr lang="it-IT" sz="2400" dirty="0" err="1">
                <a:ln w="3175" cmpd="sng">
                  <a:noFill/>
                </a:ln>
                <a:solidFill>
                  <a:srgbClr val="3C4966"/>
                </a:solidFill>
              </a:rPr>
              <a:t>s</a:t>
            </a:r>
            <a:r>
              <a:rPr lang="it-IT" sz="2400" dirty="0">
                <a:ln w="3175" cmpd="sng">
                  <a:noFill/>
                </a:ln>
                <a:solidFill>
                  <a:srgbClr val="3C4966"/>
                </a:solidFill>
              </a:rPr>
              <a:t>) e </a:t>
            </a:r>
            <a:r>
              <a:rPr lang="it-IT" sz="2400" dirty="0" err="1">
                <a:ln w="3175" cmpd="sng">
                  <a:noFill/>
                </a:ln>
                <a:solidFill>
                  <a:srgbClr val="3C4966"/>
                </a:solidFill>
              </a:rPr>
              <a:t>z</a:t>
            </a:r>
            <a:r>
              <a:rPr lang="it-IT" sz="2400" dirty="0">
                <a:ln w="3175" cmpd="sng">
                  <a:noFill/>
                </a:ln>
                <a:solidFill>
                  <a:srgbClr val="3C4966"/>
                </a:solidFill>
              </a:rPr>
              <a:t>) della </a:t>
            </a:r>
            <a:r>
              <a:rPr lang="it-IT" sz="2400" dirty="0" smtClean="0">
                <a:ln w="3175" cmpd="sng">
                  <a:noFill/>
                </a:ln>
                <a:solidFill>
                  <a:srgbClr val="3C4966"/>
                </a:solidFill>
              </a:rPr>
              <a:t>l. n.124/2015, </a:t>
            </a:r>
            <a:r>
              <a:rPr lang="it-IT" sz="2400" dirty="0">
                <a:ln w="3175" cmpd="sng">
                  <a:noFill/>
                </a:ln>
                <a:solidFill>
                  <a:srgbClr val="3C4966"/>
                </a:solidFill>
              </a:rPr>
              <a:t>in materia di riorganizzazione delle amministrazioni </a:t>
            </a:r>
            <a:r>
              <a:rPr lang="it-IT" sz="2400" dirty="0" smtClean="0">
                <a:ln w="3175" cmpd="sng">
                  <a:noFill/>
                </a:ln>
                <a:solidFill>
                  <a:srgbClr val="3C4966"/>
                </a:solidFill>
              </a:rPr>
              <a:t>pubbliche</a:t>
            </a:r>
            <a:endParaRPr lang="it-IT" sz="2400" dirty="0">
              <a:ln w="3175" cmpd="sng">
                <a:noFill/>
              </a:ln>
              <a:solidFill>
                <a:srgbClr val="3C4966"/>
              </a:solidFill>
            </a:endParaRPr>
          </a:p>
        </p:txBody>
      </p:sp>
    </p:spTree>
    <p:extLst>
      <p:ext uri="{BB962C8B-B14F-4D97-AF65-F5344CB8AC3E}">
        <p14:creationId xmlns:p14="http://schemas.microsoft.com/office/powerpoint/2010/main" val="17996522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olo 10"/>
          <p:cNvSpPr>
            <a:spLocks noGrp="1"/>
          </p:cNvSpPr>
          <p:nvPr>
            <p:ph type="title"/>
          </p:nvPr>
        </p:nvSpPr>
        <p:spPr>
          <a:xfrm>
            <a:off x="1484312" y="685800"/>
            <a:ext cx="10018711" cy="1244600"/>
          </a:xfrm>
        </p:spPr>
        <p:txBody>
          <a:bodyPr>
            <a:normAutofit fontScale="90000"/>
          </a:bodyPr>
          <a:lstStyle/>
          <a:p>
            <a:r>
              <a:rPr lang="it-IT" dirty="0">
                <a:solidFill>
                  <a:schemeClr val="accent1">
                    <a:lumMod val="50000"/>
                  </a:schemeClr>
                </a:solidFill>
              </a:rPr>
              <a:t>Riforma della </a:t>
            </a:r>
            <a:r>
              <a:rPr lang="it-IT" dirty="0" err="1">
                <a:solidFill>
                  <a:schemeClr val="accent1">
                    <a:lumMod val="50000"/>
                  </a:schemeClr>
                </a:solidFill>
              </a:rPr>
              <a:t>Pa</a:t>
            </a:r>
            <a:r>
              <a:rPr lang="it-IT" dirty="0">
                <a:solidFill>
                  <a:schemeClr val="accent1">
                    <a:lumMod val="50000"/>
                  </a:schemeClr>
                </a:solidFill>
              </a:rPr>
              <a:t>: le modifiche al testo unico del pubblico impiego e la valutazione delle </a:t>
            </a:r>
            <a:r>
              <a:rPr lang="it-IT" dirty="0" smtClean="0">
                <a:solidFill>
                  <a:schemeClr val="accent1">
                    <a:lumMod val="50000"/>
                  </a:schemeClr>
                </a:solidFill>
              </a:rPr>
              <a:t>performance/2</a:t>
            </a:r>
            <a:r>
              <a:rPr lang="it-IT" dirty="0">
                <a:solidFill>
                  <a:srgbClr val="3C4966"/>
                </a:solidFill>
              </a:rPr>
              <a:t/>
            </a:r>
            <a:br>
              <a:rPr lang="it-IT" dirty="0">
                <a:solidFill>
                  <a:srgbClr val="3C4966"/>
                </a:solidFill>
              </a:rPr>
            </a:br>
            <a:endParaRPr lang="it-IT" dirty="0"/>
          </a:p>
        </p:txBody>
      </p:sp>
      <p:sp>
        <p:nvSpPr>
          <p:cNvPr id="12" name="Segnaposto testo 11"/>
          <p:cNvSpPr>
            <a:spLocks noGrp="1"/>
          </p:cNvSpPr>
          <p:nvPr>
            <p:ph type="body" idx="1"/>
          </p:nvPr>
        </p:nvSpPr>
        <p:spPr>
          <a:xfrm>
            <a:off x="1484312" y="1930399"/>
            <a:ext cx="10018713" cy="4312745"/>
          </a:xfrm>
        </p:spPr>
        <p:txBody>
          <a:bodyPr>
            <a:normAutofit lnSpcReduction="10000"/>
          </a:bodyPr>
          <a:lstStyle/>
          <a:p>
            <a:pPr algn="l"/>
            <a:r>
              <a:rPr lang="it-IT" sz="2400" b="1" dirty="0" smtClean="0">
                <a:ln w="3175" cmpd="sng">
                  <a:noFill/>
                </a:ln>
                <a:solidFill>
                  <a:srgbClr val="00B0F0"/>
                </a:solidFill>
              </a:rPr>
              <a:t>2</a:t>
            </a:r>
            <a:r>
              <a:rPr lang="it-IT" sz="2400" b="1" dirty="0">
                <a:ln w="3175" cmpd="sng">
                  <a:noFill/>
                </a:ln>
                <a:solidFill>
                  <a:srgbClr val="00B0F0"/>
                </a:solidFill>
              </a:rPr>
              <a:t>. Valutazione della performance dei dipendenti pubblici</a:t>
            </a:r>
          </a:p>
          <a:p>
            <a:pPr algn="l"/>
            <a:r>
              <a:rPr lang="it-IT" sz="2400" dirty="0">
                <a:ln w="3175" cmpd="sng">
                  <a:noFill/>
                </a:ln>
                <a:solidFill>
                  <a:srgbClr val="3C4966"/>
                </a:solidFill>
              </a:rPr>
              <a:t>Modifiche al decreto legislativo </a:t>
            </a:r>
            <a:r>
              <a:rPr lang="it-IT" sz="2400" dirty="0" smtClean="0">
                <a:ln w="3175" cmpd="sng">
                  <a:noFill/>
                </a:ln>
                <a:solidFill>
                  <a:srgbClr val="3C4966"/>
                </a:solidFill>
              </a:rPr>
              <a:t>n. 150/2009, </a:t>
            </a:r>
            <a:r>
              <a:rPr lang="it-IT" sz="2400" dirty="0">
                <a:ln w="3175" cmpd="sng">
                  <a:noFill/>
                </a:ln>
                <a:solidFill>
                  <a:srgbClr val="3C4966"/>
                </a:solidFill>
              </a:rPr>
              <a:t>in attuazione dell’articolo 17, comma 1, lettera </a:t>
            </a:r>
            <a:r>
              <a:rPr lang="it-IT" sz="2400" dirty="0" err="1">
                <a:ln w="3175" cmpd="sng">
                  <a:noFill/>
                </a:ln>
                <a:solidFill>
                  <a:srgbClr val="3C4966"/>
                </a:solidFill>
              </a:rPr>
              <a:t>r</a:t>
            </a:r>
            <a:r>
              <a:rPr lang="it-IT" sz="2400" dirty="0" smtClean="0">
                <a:ln w="3175" cmpd="sng">
                  <a:noFill/>
                </a:ln>
                <a:solidFill>
                  <a:srgbClr val="3C4966"/>
                </a:solidFill>
              </a:rPr>
              <a:t>), l. </a:t>
            </a:r>
            <a:r>
              <a:rPr lang="it-IT" sz="2400" dirty="0">
                <a:ln w="3175" cmpd="sng">
                  <a:noFill/>
                </a:ln>
                <a:solidFill>
                  <a:srgbClr val="3C4966"/>
                </a:solidFill>
              </a:rPr>
              <a:t>n. </a:t>
            </a:r>
            <a:r>
              <a:rPr lang="it-IT" sz="2400" dirty="0" smtClean="0">
                <a:ln w="3175" cmpd="sng">
                  <a:noFill/>
                </a:ln>
                <a:solidFill>
                  <a:srgbClr val="3C4966"/>
                </a:solidFill>
              </a:rPr>
              <a:t>124/2015</a:t>
            </a:r>
            <a:endParaRPr lang="it-IT" sz="2400" dirty="0">
              <a:ln w="3175" cmpd="sng">
                <a:noFill/>
              </a:ln>
              <a:solidFill>
                <a:srgbClr val="3C4966"/>
              </a:solidFill>
            </a:endParaRPr>
          </a:p>
          <a:p>
            <a:pPr algn="l"/>
            <a:r>
              <a:rPr lang="it-IT" sz="2400" dirty="0">
                <a:ln w="3175" cmpd="sng">
                  <a:noFill/>
                </a:ln>
                <a:solidFill>
                  <a:srgbClr val="3C4966"/>
                </a:solidFill>
              </a:rPr>
              <a:t>Il provvedimento persegue l’obiettivo generale di ottimizzare la produttività del lavoro pubblico e di garantire l’efficienza e la trasparenza delle pubbliche amministrazioni. Con il decreto, ispirato ai principi di semplificazione delle norme in materia di valutazione dei dipendenti pubblici, di riconoscimento del merito e della </a:t>
            </a:r>
            <a:r>
              <a:rPr lang="it-IT" sz="2400" dirty="0" err="1">
                <a:ln w="3175" cmpd="sng">
                  <a:noFill/>
                </a:ln>
                <a:solidFill>
                  <a:srgbClr val="3C4966"/>
                </a:solidFill>
              </a:rPr>
              <a:t>premialità</a:t>
            </a:r>
            <a:r>
              <a:rPr lang="it-IT" sz="2400" dirty="0">
                <a:ln w="3175" cmpd="sng">
                  <a:noFill/>
                </a:ln>
                <a:solidFill>
                  <a:srgbClr val="3C4966"/>
                </a:solidFill>
              </a:rPr>
              <a:t>, di razionalizzazione e integrazione dei sistemi di valutazione, di riduzione degli adempimenti in materia di programmazione e di coordinamento della disciplina in materia di valutazione e controlli interni, si introducono, tra le altre, le seguenti novità:</a:t>
            </a:r>
          </a:p>
          <a:p>
            <a:pPr algn="l"/>
            <a:endParaRPr lang="it-IT" sz="2400" dirty="0">
              <a:ln w="3175" cmpd="sng">
                <a:noFill/>
              </a:ln>
              <a:solidFill>
                <a:srgbClr val="3C4966"/>
              </a:solidFill>
            </a:endParaRPr>
          </a:p>
        </p:txBody>
      </p:sp>
    </p:spTree>
    <p:extLst>
      <p:ext uri="{BB962C8B-B14F-4D97-AF65-F5344CB8AC3E}">
        <p14:creationId xmlns:p14="http://schemas.microsoft.com/office/powerpoint/2010/main" val="10308699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olo 10"/>
          <p:cNvSpPr>
            <a:spLocks noGrp="1"/>
          </p:cNvSpPr>
          <p:nvPr>
            <p:ph type="title"/>
          </p:nvPr>
        </p:nvSpPr>
        <p:spPr>
          <a:xfrm>
            <a:off x="1484312" y="685800"/>
            <a:ext cx="10018711" cy="1244600"/>
          </a:xfrm>
        </p:spPr>
        <p:txBody>
          <a:bodyPr>
            <a:normAutofit fontScale="90000"/>
          </a:bodyPr>
          <a:lstStyle/>
          <a:p>
            <a:r>
              <a:rPr lang="it-IT" dirty="0">
                <a:solidFill>
                  <a:schemeClr val="accent1">
                    <a:lumMod val="50000"/>
                  </a:schemeClr>
                </a:solidFill>
              </a:rPr>
              <a:t>Riforma della </a:t>
            </a:r>
            <a:r>
              <a:rPr lang="it-IT" dirty="0" err="1">
                <a:solidFill>
                  <a:schemeClr val="accent1">
                    <a:lumMod val="50000"/>
                  </a:schemeClr>
                </a:solidFill>
              </a:rPr>
              <a:t>Pa</a:t>
            </a:r>
            <a:r>
              <a:rPr lang="it-IT" dirty="0">
                <a:solidFill>
                  <a:schemeClr val="accent1">
                    <a:lumMod val="50000"/>
                  </a:schemeClr>
                </a:solidFill>
              </a:rPr>
              <a:t>: le modifiche al testo unico del pubblico impiego e la valutazione delle </a:t>
            </a:r>
            <a:r>
              <a:rPr lang="it-IT" dirty="0" smtClean="0">
                <a:solidFill>
                  <a:schemeClr val="accent1">
                    <a:lumMod val="50000"/>
                  </a:schemeClr>
                </a:solidFill>
              </a:rPr>
              <a:t>performance/3</a:t>
            </a:r>
            <a:r>
              <a:rPr lang="it-IT" dirty="0">
                <a:solidFill>
                  <a:srgbClr val="3C4966"/>
                </a:solidFill>
              </a:rPr>
              <a:t/>
            </a:r>
            <a:br>
              <a:rPr lang="it-IT" dirty="0">
                <a:solidFill>
                  <a:srgbClr val="3C4966"/>
                </a:solidFill>
              </a:rPr>
            </a:br>
            <a:endParaRPr lang="it-IT" dirty="0"/>
          </a:p>
        </p:txBody>
      </p:sp>
      <p:sp>
        <p:nvSpPr>
          <p:cNvPr id="12" name="Segnaposto testo 11"/>
          <p:cNvSpPr>
            <a:spLocks noGrp="1"/>
          </p:cNvSpPr>
          <p:nvPr>
            <p:ph type="body" idx="1"/>
          </p:nvPr>
        </p:nvSpPr>
        <p:spPr>
          <a:xfrm>
            <a:off x="1484312" y="1930399"/>
            <a:ext cx="10018713" cy="4312745"/>
          </a:xfrm>
        </p:spPr>
        <p:txBody>
          <a:bodyPr>
            <a:normAutofit/>
          </a:bodyPr>
          <a:lstStyle/>
          <a:p>
            <a:pPr marL="342900" lvl="0" indent="-342900" algn="l">
              <a:buFontTx/>
              <a:buChar char="-"/>
            </a:pPr>
            <a:r>
              <a:rPr lang="it-IT" sz="2400" dirty="0" smtClean="0">
                <a:ln w="3175" cmpd="sng">
                  <a:noFill/>
                </a:ln>
                <a:solidFill>
                  <a:srgbClr val="3C4966"/>
                </a:solidFill>
              </a:rPr>
              <a:t>il </a:t>
            </a:r>
            <a:r>
              <a:rPr lang="it-IT" sz="2400" dirty="0">
                <a:ln w="3175" cmpd="sng">
                  <a:noFill/>
                </a:ln>
                <a:solidFill>
                  <a:srgbClr val="3C4966"/>
                </a:solidFill>
              </a:rPr>
              <a:t>rispetto delle disposizioni in materia di valutazione costituisce non solo condizione necessaria per l’erogazione di premi, ma rileva anche ai fini del riconoscimento delle progressioni economiche, dell’attribuzione di incarichi di responsabilità al personale e del conferimento degli incarichi dirigenziali; </a:t>
            </a:r>
          </a:p>
          <a:p>
            <a:pPr marL="342900" lvl="0" indent="-342900" algn="l">
              <a:buFontTx/>
              <a:buChar char="-"/>
            </a:pPr>
            <a:r>
              <a:rPr lang="it-IT" sz="2400" dirty="0" smtClean="0">
                <a:ln w="3175" cmpd="sng">
                  <a:noFill/>
                </a:ln>
                <a:solidFill>
                  <a:srgbClr val="3C4966"/>
                </a:solidFill>
              </a:rPr>
              <a:t>la </a:t>
            </a:r>
            <a:r>
              <a:rPr lang="it-IT" sz="2400" dirty="0">
                <a:ln w="3175" cmpd="sng">
                  <a:noFill/>
                </a:ln>
                <a:solidFill>
                  <a:srgbClr val="3C4966"/>
                </a:solidFill>
              </a:rPr>
              <a:t>valutazione negativa delle performance, come specificamente disciplinata nell’ambito del sistema di misurazione, rileva ai fini dell’accertamento della responsabilità dirigenziale e, in casi specifici e determinati, a fini disciplinari;</a:t>
            </a:r>
          </a:p>
          <a:p>
            <a:pPr algn="l"/>
            <a:endParaRPr lang="it-IT" sz="2400" dirty="0">
              <a:ln w="3175" cmpd="sng">
                <a:noFill/>
              </a:ln>
              <a:solidFill>
                <a:srgbClr val="3C4966"/>
              </a:solidFill>
            </a:endParaRPr>
          </a:p>
        </p:txBody>
      </p:sp>
    </p:spTree>
    <p:extLst>
      <p:ext uri="{BB962C8B-B14F-4D97-AF65-F5344CB8AC3E}">
        <p14:creationId xmlns:p14="http://schemas.microsoft.com/office/powerpoint/2010/main" val="17396574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olo 10"/>
          <p:cNvSpPr>
            <a:spLocks noGrp="1"/>
          </p:cNvSpPr>
          <p:nvPr>
            <p:ph type="title"/>
          </p:nvPr>
        </p:nvSpPr>
        <p:spPr>
          <a:xfrm>
            <a:off x="1484312" y="685800"/>
            <a:ext cx="10018711" cy="1244600"/>
          </a:xfrm>
        </p:spPr>
        <p:txBody>
          <a:bodyPr>
            <a:normAutofit fontScale="90000"/>
          </a:bodyPr>
          <a:lstStyle/>
          <a:p>
            <a:r>
              <a:rPr lang="it-IT" dirty="0">
                <a:solidFill>
                  <a:schemeClr val="accent1">
                    <a:lumMod val="50000"/>
                  </a:schemeClr>
                </a:solidFill>
              </a:rPr>
              <a:t>Riforma della </a:t>
            </a:r>
            <a:r>
              <a:rPr lang="it-IT" dirty="0" err="1">
                <a:solidFill>
                  <a:schemeClr val="accent1">
                    <a:lumMod val="50000"/>
                  </a:schemeClr>
                </a:solidFill>
              </a:rPr>
              <a:t>Pa</a:t>
            </a:r>
            <a:r>
              <a:rPr lang="it-IT" dirty="0">
                <a:solidFill>
                  <a:schemeClr val="accent1">
                    <a:lumMod val="50000"/>
                  </a:schemeClr>
                </a:solidFill>
              </a:rPr>
              <a:t>: le modifiche al testo unico del pubblico impiego e la valutazione delle </a:t>
            </a:r>
            <a:r>
              <a:rPr lang="it-IT" dirty="0" smtClean="0">
                <a:solidFill>
                  <a:schemeClr val="accent1">
                    <a:lumMod val="50000"/>
                  </a:schemeClr>
                </a:solidFill>
              </a:rPr>
              <a:t>performance/4</a:t>
            </a:r>
            <a:r>
              <a:rPr lang="it-IT" dirty="0">
                <a:solidFill>
                  <a:srgbClr val="3C4966"/>
                </a:solidFill>
              </a:rPr>
              <a:t/>
            </a:r>
            <a:br>
              <a:rPr lang="it-IT" dirty="0">
                <a:solidFill>
                  <a:srgbClr val="3C4966"/>
                </a:solidFill>
              </a:rPr>
            </a:br>
            <a:endParaRPr lang="it-IT" dirty="0"/>
          </a:p>
        </p:txBody>
      </p:sp>
      <p:sp>
        <p:nvSpPr>
          <p:cNvPr id="12" name="Segnaposto testo 11"/>
          <p:cNvSpPr>
            <a:spLocks noGrp="1"/>
          </p:cNvSpPr>
          <p:nvPr>
            <p:ph type="body" idx="1"/>
          </p:nvPr>
        </p:nvSpPr>
        <p:spPr>
          <a:xfrm>
            <a:off x="1484312" y="1930399"/>
            <a:ext cx="10018713" cy="4312745"/>
          </a:xfrm>
        </p:spPr>
        <p:txBody>
          <a:bodyPr>
            <a:normAutofit/>
          </a:bodyPr>
          <a:lstStyle/>
          <a:p>
            <a:pPr marL="342900" indent="-342900" algn="l">
              <a:buFontTx/>
              <a:buChar char="-"/>
            </a:pPr>
            <a:r>
              <a:rPr lang="it-IT" sz="2400" dirty="0" smtClean="0">
                <a:ln w="3175" cmpd="sng">
                  <a:noFill/>
                </a:ln>
                <a:solidFill>
                  <a:srgbClr val="3C4966"/>
                </a:solidFill>
              </a:rPr>
              <a:t>ogni </a:t>
            </a:r>
            <a:r>
              <a:rPr lang="it-IT" sz="2400" dirty="0">
                <a:ln w="3175" cmpd="sng">
                  <a:noFill/>
                </a:ln>
                <a:solidFill>
                  <a:srgbClr val="3C4966"/>
                </a:solidFill>
              </a:rPr>
              <a:t>amministrazione pubblica è tenuta a misurare e a valutare la performance con riferimento all’amministrazione nel suo complesso, alle unità organizzative o aree di responsabilità in cui si articola e ai singoli dipendenti o gruppi di dipendenti</a:t>
            </a:r>
            <a:r>
              <a:rPr lang="it-IT" sz="2400" dirty="0" smtClean="0">
                <a:ln w="3175" cmpd="sng">
                  <a:noFill/>
                </a:ln>
                <a:solidFill>
                  <a:srgbClr val="3C4966"/>
                </a:solidFill>
              </a:rPr>
              <a:t>;</a:t>
            </a:r>
          </a:p>
          <a:p>
            <a:pPr marL="342900" lvl="0" indent="-342900" algn="l">
              <a:buFontTx/>
              <a:buChar char="-"/>
            </a:pPr>
            <a:r>
              <a:rPr lang="it-IT" sz="2400" dirty="0">
                <a:ln w="3175" cmpd="sng">
                  <a:noFill/>
                </a:ln>
                <a:solidFill>
                  <a:srgbClr val="3C4966"/>
                </a:solidFill>
              </a:rPr>
              <a:t>oltre agli obiettivi specifici di ogni amministrazione, è stata introdotta la categoria degli obiettivi generali, che identificano le priorità in termini di attività delle pubbliche amministrazioni coerentemente con le politiche nazionali, definiti tenendo conto del comparto di contrattazione collettiva di appartenenza</a:t>
            </a:r>
            <a:r>
              <a:rPr lang="it-IT" sz="2400" dirty="0" smtClean="0">
                <a:ln w="3175" cmpd="sng">
                  <a:noFill/>
                </a:ln>
                <a:solidFill>
                  <a:srgbClr val="3C4966"/>
                </a:solidFill>
              </a:rPr>
              <a:t>;</a:t>
            </a:r>
            <a:endParaRPr lang="it-IT" sz="2400" dirty="0">
              <a:ln w="3175" cmpd="sng">
                <a:noFill/>
              </a:ln>
              <a:solidFill>
                <a:srgbClr val="3C4966"/>
              </a:solidFill>
            </a:endParaRPr>
          </a:p>
        </p:txBody>
      </p:sp>
    </p:spTree>
    <p:extLst>
      <p:ext uri="{BB962C8B-B14F-4D97-AF65-F5344CB8AC3E}">
        <p14:creationId xmlns:p14="http://schemas.microsoft.com/office/powerpoint/2010/main" val="11464480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olo 10"/>
          <p:cNvSpPr>
            <a:spLocks noGrp="1"/>
          </p:cNvSpPr>
          <p:nvPr>
            <p:ph type="title"/>
          </p:nvPr>
        </p:nvSpPr>
        <p:spPr>
          <a:xfrm>
            <a:off x="1484312" y="685800"/>
            <a:ext cx="10018711" cy="1244600"/>
          </a:xfrm>
        </p:spPr>
        <p:txBody>
          <a:bodyPr>
            <a:normAutofit fontScale="90000"/>
          </a:bodyPr>
          <a:lstStyle/>
          <a:p>
            <a:r>
              <a:rPr lang="it-IT" dirty="0">
                <a:solidFill>
                  <a:schemeClr val="accent1">
                    <a:lumMod val="50000"/>
                  </a:schemeClr>
                </a:solidFill>
              </a:rPr>
              <a:t>Riforma della </a:t>
            </a:r>
            <a:r>
              <a:rPr lang="it-IT" dirty="0" err="1">
                <a:solidFill>
                  <a:schemeClr val="accent1">
                    <a:lumMod val="50000"/>
                  </a:schemeClr>
                </a:solidFill>
              </a:rPr>
              <a:t>Pa</a:t>
            </a:r>
            <a:r>
              <a:rPr lang="it-IT" dirty="0">
                <a:solidFill>
                  <a:schemeClr val="accent1">
                    <a:lumMod val="50000"/>
                  </a:schemeClr>
                </a:solidFill>
              </a:rPr>
              <a:t>: le modifiche al testo unico del pubblico impiego e la valutazione delle </a:t>
            </a:r>
            <a:r>
              <a:rPr lang="it-IT" dirty="0" smtClean="0">
                <a:solidFill>
                  <a:schemeClr val="accent1">
                    <a:lumMod val="50000"/>
                  </a:schemeClr>
                </a:solidFill>
              </a:rPr>
              <a:t>performance/5</a:t>
            </a:r>
            <a:r>
              <a:rPr lang="it-IT" dirty="0">
                <a:solidFill>
                  <a:srgbClr val="3C4966"/>
                </a:solidFill>
              </a:rPr>
              <a:t/>
            </a:r>
            <a:br>
              <a:rPr lang="it-IT" dirty="0">
                <a:solidFill>
                  <a:srgbClr val="3C4966"/>
                </a:solidFill>
              </a:rPr>
            </a:br>
            <a:endParaRPr lang="it-IT" dirty="0"/>
          </a:p>
        </p:txBody>
      </p:sp>
      <p:sp>
        <p:nvSpPr>
          <p:cNvPr id="12" name="Segnaposto testo 11"/>
          <p:cNvSpPr>
            <a:spLocks noGrp="1"/>
          </p:cNvSpPr>
          <p:nvPr>
            <p:ph type="body" idx="1"/>
          </p:nvPr>
        </p:nvSpPr>
        <p:spPr>
          <a:xfrm>
            <a:off x="1484312" y="1930399"/>
            <a:ext cx="10018713" cy="4312745"/>
          </a:xfrm>
        </p:spPr>
        <p:txBody>
          <a:bodyPr>
            <a:normAutofit lnSpcReduction="10000"/>
          </a:bodyPr>
          <a:lstStyle/>
          <a:p>
            <a:pPr marL="342900" indent="-342900" algn="l">
              <a:buFontTx/>
              <a:buChar char="-"/>
            </a:pPr>
            <a:r>
              <a:rPr lang="it-IT" sz="2400" dirty="0" smtClean="0">
                <a:ln w="3175" cmpd="sng">
                  <a:noFill/>
                </a:ln>
                <a:solidFill>
                  <a:srgbClr val="3C4966"/>
                </a:solidFill>
              </a:rPr>
              <a:t>gli </a:t>
            </a:r>
            <a:r>
              <a:rPr lang="it-IT" sz="2400" dirty="0">
                <a:ln w="3175" cmpd="sng">
                  <a:noFill/>
                </a:ln>
                <a:solidFill>
                  <a:srgbClr val="3C4966"/>
                </a:solidFill>
              </a:rPr>
              <a:t>Organismi indipendenti di valutazione (OIV), tenendo conto delle risultanze dei sistemi di controllo strategico e di gestione presenti nell’amministrazione, dovranno verificare l’andamento delle performance rispetto agli obiettivi programmati durante il periodo di riferimento e segnalare eventuali necessità di interventi correttivi. A tal proposito, sono previsti strumenti e poteri incisivi per garantire il ruolo degli OIV, specie con riferimento al potere ispettivo, al diritto di accesso al sistema informatico e agli atti e documenti degli uffici;</a:t>
            </a:r>
          </a:p>
          <a:p>
            <a:pPr marL="342900" indent="-342900" algn="l">
              <a:buFontTx/>
              <a:buChar char="-"/>
            </a:pPr>
            <a:r>
              <a:rPr lang="it-IT" sz="2400" dirty="0">
                <a:ln w="3175" cmpd="sng">
                  <a:noFill/>
                </a:ln>
                <a:solidFill>
                  <a:srgbClr val="3C4966"/>
                </a:solidFill>
              </a:rPr>
              <a:t>viene riconosciuto, per la prima volta, un ruolo attivo dei cittadini ai fini della valutazione della performance organizzativa, mediante la definizione di sistemi di rilevamento della soddisfazione degli utenti in merito alla qualità dei servizi resi</a:t>
            </a:r>
            <a:r>
              <a:rPr lang="it-IT" sz="2400" dirty="0" smtClean="0">
                <a:ln w="3175" cmpd="sng">
                  <a:noFill/>
                </a:ln>
                <a:solidFill>
                  <a:srgbClr val="3C4966"/>
                </a:solidFill>
              </a:rPr>
              <a:t>;</a:t>
            </a:r>
            <a:endParaRPr lang="it-IT" sz="2400" dirty="0">
              <a:ln w="3175" cmpd="sng">
                <a:noFill/>
              </a:ln>
              <a:solidFill>
                <a:srgbClr val="3C4966"/>
              </a:solidFill>
            </a:endParaRPr>
          </a:p>
        </p:txBody>
      </p:sp>
    </p:spTree>
    <p:extLst>
      <p:ext uri="{BB962C8B-B14F-4D97-AF65-F5344CB8AC3E}">
        <p14:creationId xmlns:p14="http://schemas.microsoft.com/office/powerpoint/2010/main" val="75719060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olo 10"/>
          <p:cNvSpPr>
            <a:spLocks noGrp="1"/>
          </p:cNvSpPr>
          <p:nvPr>
            <p:ph type="title"/>
          </p:nvPr>
        </p:nvSpPr>
        <p:spPr>
          <a:xfrm>
            <a:off x="1484312" y="685800"/>
            <a:ext cx="10018711" cy="1244600"/>
          </a:xfrm>
        </p:spPr>
        <p:txBody>
          <a:bodyPr>
            <a:normAutofit fontScale="90000"/>
          </a:bodyPr>
          <a:lstStyle/>
          <a:p>
            <a:r>
              <a:rPr lang="it-IT" dirty="0">
                <a:solidFill>
                  <a:schemeClr val="accent1">
                    <a:lumMod val="50000"/>
                  </a:schemeClr>
                </a:solidFill>
              </a:rPr>
              <a:t>Riforma della </a:t>
            </a:r>
            <a:r>
              <a:rPr lang="it-IT" dirty="0" err="1">
                <a:solidFill>
                  <a:schemeClr val="accent1">
                    <a:lumMod val="50000"/>
                  </a:schemeClr>
                </a:solidFill>
              </a:rPr>
              <a:t>Pa</a:t>
            </a:r>
            <a:r>
              <a:rPr lang="it-IT" dirty="0">
                <a:solidFill>
                  <a:schemeClr val="accent1">
                    <a:lumMod val="50000"/>
                  </a:schemeClr>
                </a:solidFill>
              </a:rPr>
              <a:t>: le modifiche al testo unico del pubblico impiego e la valutazione delle </a:t>
            </a:r>
            <a:r>
              <a:rPr lang="it-IT" dirty="0" smtClean="0">
                <a:solidFill>
                  <a:schemeClr val="accent1">
                    <a:lumMod val="50000"/>
                  </a:schemeClr>
                </a:solidFill>
              </a:rPr>
              <a:t>performance/6</a:t>
            </a:r>
            <a:r>
              <a:rPr lang="it-IT" dirty="0">
                <a:solidFill>
                  <a:srgbClr val="3C4966"/>
                </a:solidFill>
              </a:rPr>
              <a:t/>
            </a:r>
            <a:br>
              <a:rPr lang="it-IT" dirty="0">
                <a:solidFill>
                  <a:srgbClr val="3C4966"/>
                </a:solidFill>
              </a:rPr>
            </a:br>
            <a:endParaRPr lang="it-IT" dirty="0"/>
          </a:p>
        </p:txBody>
      </p:sp>
      <p:sp>
        <p:nvSpPr>
          <p:cNvPr id="12" name="Segnaposto testo 11"/>
          <p:cNvSpPr>
            <a:spLocks noGrp="1"/>
          </p:cNvSpPr>
          <p:nvPr>
            <p:ph type="body" idx="1"/>
          </p:nvPr>
        </p:nvSpPr>
        <p:spPr>
          <a:xfrm>
            <a:off x="1484312" y="2065283"/>
            <a:ext cx="10018713" cy="4177861"/>
          </a:xfrm>
        </p:spPr>
        <p:txBody>
          <a:bodyPr>
            <a:normAutofit fontScale="85000" lnSpcReduction="10000"/>
          </a:bodyPr>
          <a:lstStyle/>
          <a:p>
            <a:pPr marL="342900" indent="-342900" algn="l">
              <a:buFontTx/>
              <a:buChar char="-"/>
            </a:pPr>
            <a:endParaRPr lang="it-IT" sz="2400" dirty="0">
              <a:ln w="3175" cmpd="sng">
                <a:noFill/>
              </a:ln>
              <a:solidFill>
                <a:srgbClr val="3C4966"/>
              </a:solidFill>
            </a:endParaRPr>
          </a:p>
          <a:p>
            <a:pPr marL="342900" indent="-342900" algn="l">
              <a:buFontTx/>
              <a:buChar char="-"/>
            </a:pPr>
            <a:r>
              <a:rPr lang="it-IT" sz="2400" dirty="0">
                <a:ln w="3175" cmpd="sng">
                  <a:noFill/>
                </a:ln>
                <a:solidFill>
                  <a:srgbClr val="3C4966"/>
                </a:solidFill>
              </a:rPr>
              <a:t>nella misurazione delle performance individuale del personale dirigente, è attribuito un peso prevalente ai risultati della misurazione e valutazione della performance dell’ambito organizzativo di cui hanno essi diretta responsabilità;</a:t>
            </a:r>
          </a:p>
          <a:p>
            <a:pPr marL="342900" indent="-342900" algn="l">
              <a:buFontTx/>
              <a:buChar char="-"/>
            </a:pPr>
            <a:r>
              <a:rPr lang="it-IT" sz="2400" dirty="0">
                <a:ln w="3175" cmpd="sng">
                  <a:noFill/>
                </a:ln>
                <a:solidFill>
                  <a:srgbClr val="3C4966"/>
                </a:solidFill>
              </a:rPr>
              <a:t>è definito un coordinamento temporale tra l’adozione del Piano della performance e della Relazione e il ciclo di programmazione economico-finanziaria, introducendo sanzioni più incisive in caso di mancata adozione del Piano;</a:t>
            </a:r>
          </a:p>
          <a:p>
            <a:pPr marL="342900" indent="-342900" algn="l">
              <a:buFontTx/>
              <a:buChar char="-"/>
            </a:pPr>
            <a:r>
              <a:rPr lang="it-IT" sz="2400" dirty="0">
                <a:ln w="3175" cmpd="sng">
                  <a:noFill/>
                </a:ln>
                <a:solidFill>
                  <a:srgbClr val="3C4966"/>
                </a:solidFill>
              </a:rPr>
              <a:t>sono introdotti nuovi meccanismi di distribuzione delle risorse destinate a remunerare la performance, affidati al contratto collettivo nazionale, che stabilirà la quota delle risorse destinate a remunerare, rispettivamente, la performance organizzativa e quella individuale e i criteri idonei a garantire che alla significativa differenziazione dei giudizi corrisponda un’effettiva diversificazione dei trattamenti economici correlati.</a:t>
            </a:r>
          </a:p>
          <a:p>
            <a:pPr lvl="0"/>
            <a:endParaRPr lang="it-IT" sz="2400" dirty="0"/>
          </a:p>
        </p:txBody>
      </p:sp>
    </p:spTree>
    <p:extLst>
      <p:ext uri="{BB962C8B-B14F-4D97-AF65-F5344CB8AC3E}">
        <p14:creationId xmlns:p14="http://schemas.microsoft.com/office/powerpoint/2010/main" val="1311776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olo 10"/>
          <p:cNvSpPr>
            <a:spLocks noGrp="1"/>
          </p:cNvSpPr>
          <p:nvPr>
            <p:ph type="title"/>
          </p:nvPr>
        </p:nvSpPr>
        <p:spPr>
          <a:xfrm>
            <a:off x="1484312" y="457200"/>
            <a:ext cx="9562917" cy="5580993"/>
          </a:xfrm>
        </p:spPr>
        <p:txBody>
          <a:bodyPr>
            <a:normAutofit fontScale="90000"/>
          </a:bodyPr>
          <a:lstStyle/>
          <a:p>
            <a:pPr algn="l"/>
            <a:r>
              <a:rPr lang="it-IT" sz="2800" b="1" dirty="0" smtClean="0">
                <a:solidFill>
                  <a:srgbClr val="3C4966"/>
                </a:solidFill>
              </a:rPr>
              <a:t/>
            </a:r>
            <a:br>
              <a:rPr lang="it-IT" sz="2800" b="1" dirty="0" smtClean="0">
                <a:solidFill>
                  <a:srgbClr val="3C4966"/>
                </a:solidFill>
              </a:rPr>
            </a:br>
            <a:r>
              <a:rPr lang="it-IT" sz="2800" dirty="0">
                <a:solidFill>
                  <a:srgbClr val="3C4966"/>
                </a:solidFill>
              </a:rPr>
              <a:t/>
            </a:r>
            <a:br>
              <a:rPr lang="it-IT" sz="2800" dirty="0">
                <a:solidFill>
                  <a:srgbClr val="3C4966"/>
                </a:solidFill>
              </a:rPr>
            </a:br>
            <a:r>
              <a:rPr lang="it-IT" sz="2800" dirty="0" smtClean="0">
                <a:solidFill>
                  <a:srgbClr val="3C4966"/>
                </a:solidFill>
              </a:rPr>
              <a:t/>
            </a:r>
            <a:br>
              <a:rPr lang="it-IT" sz="2800" dirty="0" smtClean="0">
                <a:solidFill>
                  <a:srgbClr val="3C4966"/>
                </a:solidFill>
              </a:rPr>
            </a:br>
            <a:r>
              <a:rPr lang="it-IT" sz="2800" dirty="0">
                <a:solidFill>
                  <a:srgbClr val="3C4966"/>
                </a:solidFill>
              </a:rPr>
              <a:t/>
            </a:r>
            <a:br>
              <a:rPr lang="it-IT" sz="2800" dirty="0">
                <a:solidFill>
                  <a:srgbClr val="3C4966"/>
                </a:solidFill>
              </a:rPr>
            </a:br>
            <a:r>
              <a:rPr lang="it-IT" sz="2800" dirty="0" smtClean="0">
                <a:solidFill>
                  <a:srgbClr val="3C4966"/>
                </a:solidFill>
              </a:rPr>
              <a:t/>
            </a:r>
            <a:br>
              <a:rPr lang="it-IT" sz="2800" dirty="0" smtClean="0">
                <a:solidFill>
                  <a:srgbClr val="3C4966"/>
                </a:solidFill>
              </a:rPr>
            </a:br>
            <a:r>
              <a:rPr lang="it-IT" sz="2800" dirty="0">
                <a:solidFill>
                  <a:srgbClr val="3C4966"/>
                </a:solidFill>
              </a:rPr>
              <a:t/>
            </a:r>
            <a:br>
              <a:rPr lang="it-IT" sz="2800" dirty="0">
                <a:solidFill>
                  <a:srgbClr val="3C4966"/>
                </a:solidFill>
              </a:rPr>
            </a:br>
            <a:r>
              <a:rPr lang="it-IT" sz="2800" b="1" dirty="0" smtClean="0">
                <a:solidFill>
                  <a:srgbClr val="3C4966"/>
                </a:solidFill>
              </a:rPr>
              <a:t>3</a:t>
            </a:r>
            <a:r>
              <a:rPr lang="it-IT" sz="2800" b="1" dirty="0">
                <a:solidFill>
                  <a:srgbClr val="3C4966"/>
                </a:solidFill>
              </a:rPr>
              <a:t>. Il Comitato Unico di Garanzia </a:t>
            </a:r>
            <a:r>
              <a:rPr lang="mr-IN" sz="2800" b="1" dirty="0">
                <a:solidFill>
                  <a:srgbClr val="3C4966"/>
                </a:solidFill>
              </a:rPr>
              <a:t>–</a:t>
            </a:r>
            <a:r>
              <a:rPr lang="it-IT" sz="2800" b="1" dirty="0">
                <a:solidFill>
                  <a:srgbClr val="3C4966"/>
                </a:solidFill>
              </a:rPr>
              <a:t> Le </a:t>
            </a:r>
            <a:r>
              <a:rPr lang="it-IT" sz="2800" b="1" dirty="0" smtClean="0">
                <a:solidFill>
                  <a:srgbClr val="3C4966"/>
                </a:solidFill>
              </a:rPr>
              <a:t>funzioni/1 </a:t>
            </a:r>
            <a:r>
              <a:rPr lang="it-IT" sz="2800" dirty="0">
                <a:solidFill>
                  <a:srgbClr val="3C4966"/>
                </a:solidFill>
              </a:rPr>
              <a:t/>
            </a:r>
            <a:br>
              <a:rPr lang="it-IT" sz="2800" dirty="0">
                <a:solidFill>
                  <a:srgbClr val="3C4966"/>
                </a:solidFill>
              </a:rPr>
            </a:br>
            <a:r>
              <a:rPr lang="it-IT" sz="2800" dirty="0" smtClean="0">
                <a:solidFill>
                  <a:srgbClr val="3C4966"/>
                </a:solidFill>
              </a:rPr>
              <a:t/>
            </a:r>
            <a:br>
              <a:rPr lang="it-IT" sz="2800" dirty="0" smtClean="0">
                <a:solidFill>
                  <a:srgbClr val="3C4966"/>
                </a:solidFill>
              </a:rPr>
            </a:br>
            <a:r>
              <a:rPr lang="it-IT" sz="2800" dirty="0" smtClean="0">
                <a:solidFill>
                  <a:srgbClr val="3C4966"/>
                </a:solidFill>
              </a:rPr>
              <a:t>a</a:t>
            </a:r>
            <a:r>
              <a:rPr lang="it-IT" sz="2800" dirty="0">
                <a:solidFill>
                  <a:srgbClr val="3C4966"/>
                </a:solidFill>
              </a:rPr>
              <a:t>) Assicurare, nell'ambito del lavoro pubblico, </a:t>
            </a:r>
            <a:r>
              <a:rPr lang="it-IT" sz="2800" dirty="0" err="1">
                <a:solidFill>
                  <a:srgbClr val="3C4966"/>
                </a:solidFill>
              </a:rPr>
              <a:t>parita</a:t>
            </a:r>
            <a:r>
              <a:rPr lang="it-IT" sz="2800" dirty="0">
                <a:solidFill>
                  <a:srgbClr val="3C4966"/>
                </a:solidFill>
              </a:rPr>
              <a:t>̀ e pari </a:t>
            </a:r>
            <a:r>
              <a:rPr lang="it-IT" sz="2800" dirty="0" err="1">
                <a:solidFill>
                  <a:srgbClr val="3C4966"/>
                </a:solidFill>
              </a:rPr>
              <a:t>opportunita</a:t>
            </a:r>
            <a:r>
              <a:rPr lang="it-IT" sz="2800" dirty="0">
                <a:solidFill>
                  <a:srgbClr val="3C4966"/>
                </a:solidFill>
              </a:rPr>
              <a:t>̀ di genere, rafforzando la tutela dei lavoratori e delle lavoratrici e garantendo l'assenza di qualunque forma di violenza morale o psicologica e di </a:t>
            </a:r>
            <a:r>
              <a:rPr lang="it-IT" sz="2800" dirty="0">
                <a:solidFill>
                  <a:schemeClr val="accent1"/>
                </a:solidFill>
              </a:rPr>
              <a:t>discriminazione</a:t>
            </a:r>
            <a:r>
              <a:rPr lang="it-IT" sz="2800" dirty="0">
                <a:solidFill>
                  <a:srgbClr val="3C4966"/>
                </a:solidFill>
              </a:rPr>
              <a:t>, diretta e indiretta, relativa al genere, all'</a:t>
            </a:r>
            <a:r>
              <a:rPr lang="it-IT" sz="2800" dirty="0" err="1">
                <a:solidFill>
                  <a:srgbClr val="3C4966"/>
                </a:solidFill>
              </a:rPr>
              <a:t>eta</a:t>
            </a:r>
            <a:r>
              <a:rPr lang="it-IT" sz="2800" dirty="0">
                <a:solidFill>
                  <a:srgbClr val="3C4966"/>
                </a:solidFill>
              </a:rPr>
              <a:t>̀, all'orientamento sessuale, alla razza, all'origine etnica, alla disabilità, alla religione e alla lingua. Senza diminuire l'attenzione nei confronti delle discriminazioni di genere, l'ampliamento ad una tutela espressa nei confronti di ulteriori fattori di rischio, sempre </a:t>
            </a:r>
            <a:r>
              <a:rPr lang="it-IT" sz="2800" dirty="0" err="1">
                <a:solidFill>
                  <a:srgbClr val="3C4966"/>
                </a:solidFill>
              </a:rPr>
              <a:t>piu</a:t>
            </a:r>
            <a:r>
              <a:rPr lang="it-IT" sz="2800" dirty="0">
                <a:solidFill>
                  <a:srgbClr val="3C4966"/>
                </a:solidFill>
              </a:rPr>
              <a:t>̀ spesso coesistenti, intende adeguare il comportamento del datore di lavoro pubblico alle indicazioni della Unione Europea. </a:t>
            </a:r>
            <a:br>
              <a:rPr lang="it-IT" sz="2800" dirty="0">
                <a:solidFill>
                  <a:srgbClr val="3C4966"/>
                </a:solidFill>
              </a:rPr>
            </a:br>
            <a:r>
              <a:rPr lang="it-IT" sz="2800" dirty="0">
                <a:solidFill>
                  <a:srgbClr val="3C4966"/>
                </a:solidFill>
              </a:rPr>
              <a:t/>
            </a:r>
            <a:br>
              <a:rPr lang="it-IT" sz="2800" dirty="0">
                <a:solidFill>
                  <a:srgbClr val="3C4966"/>
                </a:solidFill>
              </a:rPr>
            </a:br>
            <a:r>
              <a:rPr lang="it-IT" sz="2800" dirty="0" smtClean="0">
                <a:solidFill>
                  <a:srgbClr val="3C4966"/>
                </a:solidFill>
              </a:rPr>
              <a:t/>
            </a:r>
            <a:br>
              <a:rPr lang="it-IT" sz="2800" dirty="0" smtClean="0">
                <a:solidFill>
                  <a:srgbClr val="3C4966"/>
                </a:solidFill>
              </a:rPr>
            </a:br>
            <a:r>
              <a:rPr lang="it-IT" sz="2800" dirty="0" smtClean="0">
                <a:solidFill>
                  <a:srgbClr val="3C4966"/>
                </a:solidFill>
              </a:rPr>
              <a:t/>
            </a:r>
            <a:br>
              <a:rPr lang="it-IT" sz="2800" dirty="0" smtClean="0">
                <a:solidFill>
                  <a:srgbClr val="3C4966"/>
                </a:solidFill>
              </a:rPr>
            </a:br>
            <a:r>
              <a:rPr lang="it-IT" sz="2800" dirty="0" smtClean="0">
                <a:solidFill>
                  <a:srgbClr val="3C4966"/>
                </a:solidFill>
              </a:rPr>
              <a:t/>
            </a:r>
            <a:br>
              <a:rPr lang="it-IT" sz="2800" dirty="0" smtClean="0">
                <a:solidFill>
                  <a:srgbClr val="3C4966"/>
                </a:solidFill>
              </a:rPr>
            </a:br>
            <a:r>
              <a:rPr lang="it-IT" sz="2800" dirty="0">
                <a:solidFill>
                  <a:srgbClr val="3C4966"/>
                </a:solidFill>
              </a:rPr>
              <a:t/>
            </a:r>
            <a:br>
              <a:rPr lang="it-IT" sz="2800" dirty="0">
                <a:solidFill>
                  <a:srgbClr val="3C4966"/>
                </a:solidFill>
              </a:rPr>
            </a:br>
            <a:r>
              <a:rPr lang="it-IT" sz="2800" dirty="0">
                <a:solidFill>
                  <a:srgbClr val="3C4966"/>
                </a:solidFill>
              </a:rPr>
              <a:t/>
            </a:r>
            <a:br>
              <a:rPr lang="it-IT" sz="2800" dirty="0">
                <a:solidFill>
                  <a:srgbClr val="3C4966"/>
                </a:solidFill>
              </a:rPr>
            </a:br>
            <a:r>
              <a:rPr lang="it-IT" sz="2800" dirty="0">
                <a:solidFill>
                  <a:srgbClr val="3C4966"/>
                </a:solidFill>
              </a:rPr>
              <a:t/>
            </a:r>
            <a:br>
              <a:rPr lang="it-IT" sz="2800" dirty="0">
                <a:solidFill>
                  <a:srgbClr val="3C4966"/>
                </a:solidFill>
              </a:rPr>
            </a:br>
            <a:endParaRPr lang="it-IT" sz="2700" b="1" dirty="0" smtClean="0">
              <a:solidFill>
                <a:srgbClr val="3C4966"/>
              </a:solidFill>
              <a:latin typeface="+mn-lt"/>
              <a:ea typeface="+mn-ea"/>
              <a:cs typeface="+mn-cs"/>
            </a:endParaRPr>
          </a:p>
        </p:txBody>
      </p:sp>
    </p:spTree>
    <p:extLst>
      <p:ext uri="{BB962C8B-B14F-4D97-AF65-F5344CB8AC3E}">
        <p14:creationId xmlns:p14="http://schemas.microsoft.com/office/powerpoint/2010/main" val="2043370897"/>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84312" y="1576552"/>
            <a:ext cx="10018711" cy="2648606"/>
          </a:xfrm>
        </p:spPr>
        <p:txBody>
          <a:bodyPr>
            <a:normAutofit/>
          </a:bodyPr>
          <a:lstStyle/>
          <a:p>
            <a:r>
              <a:rPr lang="it-IT" sz="4400" dirty="0" smtClean="0">
                <a:solidFill>
                  <a:srgbClr val="00B0F0"/>
                </a:solidFill>
              </a:rPr>
              <a:t>Grazie per l’attenzione!</a:t>
            </a:r>
            <a:endParaRPr lang="it-IT" sz="4400" dirty="0">
              <a:solidFill>
                <a:srgbClr val="00B0F0"/>
              </a:solidFill>
            </a:endParaRPr>
          </a:p>
        </p:txBody>
      </p:sp>
      <p:sp>
        <p:nvSpPr>
          <p:cNvPr id="3" name="Segnaposto testo 2"/>
          <p:cNvSpPr>
            <a:spLocks noGrp="1"/>
          </p:cNvSpPr>
          <p:nvPr>
            <p:ph type="body" idx="1"/>
          </p:nvPr>
        </p:nvSpPr>
        <p:spPr/>
        <p:txBody>
          <a:bodyPr>
            <a:normAutofit/>
          </a:bodyPr>
          <a:lstStyle/>
          <a:p>
            <a:r>
              <a:rPr lang="it-IT" sz="4400" dirty="0" smtClean="0">
                <a:solidFill>
                  <a:schemeClr val="accent1">
                    <a:lumMod val="50000"/>
                  </a:schemeClr>
                </a:solidFill>
              </a:rPr>
              <a:t>Avv. Lisa Amoriello</a:t>
            </a:r>
            <a:endParaRPr lang="it-IT" sz="4400" dirty="0">
              <a:solidFill>
                <a:schemeClr val="accent1">
                  <a:lumMod val="50000"/>
                </a:schemeClr>
              </a:solidFill>
            </a:endParaRPr>
          </a:p>
        </p:txBody>
      </p:sp>
    </p:spTree>
    <p:extLst>
      <p:ext uri="{BB962C8B-B14F-4D97-AF65-F5344CB8AC3E}">
        <p14:creationId xmlns:p14="http://schemas.microsoft.com/office/powerpoint/2010/main" val="2050378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olo 10"/>
          <p:cNvSpPr>
            <a:spLocks noGrp="1"/>
          </p:cNvSpPr>
          <p:nvPr>
            <p:ph type="title"/>
          </p:nvPr>
        </p:nvSpPr>
        <p:spPr>
          <a:xfrm>
            <a:off x="1484312" y="457200"/>
            <a:ext cx="9562917" cy="5580993"/>
          </a:xfrm>
        </p:spPr>
        <p:txBody>
          <a:bodyPr>
            <a:normAutofit fontScale="90000"/>
          </a:bodyPr>
          <a:lstStyle/>
          <a:p>
            <a:pPr algn="l"/>
            <a:r>
              <a:rPr lang="it-IT" sz="2800" b="1" dirty="0" smtClean="0">
                <a:solidFill>
                  <a:srgbClr val="3C4966"/>
                </a:solidFill>
              </a:rPr>
              <a:t/>
            </a:r>
            <a:br>
              <a:rPr lang="it-IT" sz="2800" b="1" dirty="0" smtClean="0">
                <a:solidFill>
                  <a:srgbClr val="3C4966"/>
                </a:solidFill>
              </a:rPr>
            </a:br>
            <a:r>
              <a:rPr lang="it-IT" sz="2800" dirty="0">
                <a:solidFill>
                  <a:srgbClr val="3C4966"/>
                </a:solidFill>
              </a:rPr>
              <a:t/>
            </a:r>
            <a:br>
              <a:rPr lang="it-IT" sz="2800" dirty="0">
                <a:solidFill>
                  <a:srgbClr val="3C4966"/>
                </a:solidFill>
              </a:rPr>
            </a:br>
            <a:r>
              <a:rPr lang="it-IT" sz="2800" dirty="0" smtClean="0">
                <a:solidFill>
                  <a:srgbClr val="3C4966"/>
                </a:solidFill>
              </a:rPr>
              <a:t/>
            </a:r>
            <a:br>
              <a:rPr lang="it-IT" sz="2800" dirty="0" smtClean="0">
                <a:solidFill>
                  <a:srgbClr val="3C4966"/>
                </a:solidFill>
              </a:rPr>
            </a:br>
            <a:r>
              <a:rPr lang="it-IT" sz="2800" dirty="0">
                <a:solidFill>
                  <a:srgbClr val="3C4966"/>
                </a:solidFill>
              </a:rPr>
              <a:t/>
            </a:r>
            <a:br>
              <a:rPr lang="it-IT" sz="2800" dirty="0">
                <a:solidFill>
                  <a:srgbClr val="3C4966"/>
                </a:solidFill>
              </a:rPr>
            </a:br>
            <a:r>
              <a:rPr lang="it-IT" sz="2800" dirty="0" smtClean="0">
                <a:solidFill>
                  <a:srgbClr val="3C4966"/>
                </a:solidFill>
              </a:rPr>
              <a:t/>
            </a:r>
            <a:br>
              <a:rPr lang="it-IT" sz="2800" dirty="0" smtClean="0">
                <a:solidFill>
                  <a:srgbClr val="3C4966"/>
                </a:solidFill>
              </a:rPr>
            </a:br>
            <a:r>
              <a:rPr lang="it-IT" sz="2800" dirty="0">
                <a:solidFill>
                  <a:srgbClr val="3C4966"/>
                </a:solidFill>
              </a:rPr>
              <a:t/>
            </a:r>
            <a:br>
              <a:rPr lang="it-IT" sz="2800" dirty="0">
                <a:solidFill>
                  <a:srgbClr val="3C4966"/>
                </a:solidFill>
              </a:rPr>
            </a:br>
            <a:r>
              <a:rPr lang="it-IT" sz="2800" b="1" dirty="0" smtClean="0">
                <a:solidFill>
                  <a:srgbClr val="3C4966"/>
                </a:solidFill>
              </a:rPr>
              <a:t>3</a:t>
            </a:r>
            <a:r>
              <a:rPr lang="it-IT" sz="2800" b="1" dirty="0">
                <a:solidFill>
                  <a:srgbClr val="3C4966"/>
                </a:solidFill>
              </a:rPr>
              <a:t>. Il Comitato Unico di Garanzia </a:t>
            </a:r>
            <a:r>
              <a:rPr lang="mr-IN" sz="2800" b="1" dirty="0">
                <a:solidFill>
                  <a:srgbClr val="3C4966"/>
                </a:solidFill>
              </a:rPr>
              <a:t>–</a:t>
            </a:r>
            <a:r>
              <a:rPr lang="it-IT" sz="2800" b="1" dirty="0">
                <a:solidFill>
                  <a:srgbClr val="3C4966"/>
                </a:solidFill>
              </a:rPr>
              <a:t> Le </a:t>
            </a:r>
            <a:r>
              <a:rPr lang="it-IT" sz="2800" b="1" dirty="0" smtClean="0">
                <a:solidFill>
                  <a:srgbClr val="3C4966"/>
                </a:solidFill>
              </a:rPr>
              <a:t>funzioni/2 </a:t>
            </a:r>
            <a:r>
              <a:rPr lang="it-IT" sz="2800" dirty="0">
                <a:solidFill>
                  <a:srgbClr val="3C4966"/>
                </a:solidFill>
              </a:rPr>
              <a:t/>
            </a:r>
            <a:br>
              <a:rPr lang="it-IT" sz="2800" dirty="0">
                <a:solidFill>
                  <a:srgbClr val="3C4966"/>
                </a:solidFill>
              </a:rPr>
            </a:br>
            <a:r>
              <a:rPr lang="it-IT" sz="2800" dirty="0" smtClean="0">
                <a:solidFill>
                  <a:srgbClr val="3C4966"/>
                </a:solidFill>
              </a:rPr>
              <a:t/>
            </a:r>
            <a:br>
              <a:rPr lang="it-IT" sz="2800" dirty="0" smtClean="0">
                <a:solidFill>
                  <a:srgbClr val="3C4966"/>
                </a:solidFill>
              </a:rPr>
            </a:br>
            <a:r>
              <a:rPr lang="it-IT" sz="2800" dirty="0" smtClean="0">
                <a:solidFill>
                  <a:srgbClr val="3C4966"/>
                </a:solidFill>
              </a:rPr>
              <a:t>b</a:t>
            </a:r>
            <a:r>
              <a:rPr lang="it-IT" sz="2800" dirty="0">
                <a:solidFill>
                  <a:srgbClr val="3C4966"/>
                </a:solidFill>
              </a:rPr>
              <a:t>) Favorire l'ottimizzazione della </a:t>
            </a:r>
            <a:r>
              <a:rPr lang="it-IT" sz="2800" dirty="0" err="1">
                <a:solidFill>
                  <a:srgbClr val="3C4966"/>
                </a:solidFill>
              </a:rPr>
              <a:t>produttivita</a:t>
            </a:r>
            <a:r>
              <a:rPr lang="it-IT" sz="2800" dirty="0">
                <a:solidFill>
                  <a:srgbClr val="3C4966"/>
                </a:solidFill>
              </a:rPr>
              <a:t>̀ del lavoro pubblico, migliorando l'efficienza delle prestazioni lavorative, anche attraverso la realizzazione di un ambiente di lavoro caratterizzato dal rispetto dei principi di pari </a:t>
            </a:r>
            <a:r>
              <a:rPr lang="it-IT" sz="2800" dirty="0" err="1">
                <a:solidFill>
                  <a:srgbClr val="3C4966"/>
                </a:solidFill>
              </a:rPr>
              <a:t>opportunita</a:t>
            </a:r>
            <a:r>
              <a:rPr lang="it-IT" sz="2800" dirty="0">
                <a:solidFill>
                  <a:srgbClr val="3C4966"/>
                </a:solidFill>
              </a:rPr>
              <a:t>̀, di </a:t>
            </a:r>
            <a:r>
              <a:rPr lang="it-IT" sz="2800" dirty="0">
                <a:solidFill>
                  <a:schemeClr val="accent1"/>
                </a:solidFill>
              </a:rPr>
              <a:t>benessere organizzativo </a:t>
            </a:r>
            <a:r>
              <a:rPr lang="it-IT" sz="2800" dirty="0">
                <a:solidFill>
                  <a:srgbClr val="3C4966"/>
                </a:solidFill>
              </a:rPr>
              <a:t>e di contrasto di qualsiasi </a:t>
            </a:r>
            <a:r>
              <a:rPr lang="it-IT" sz="2800" dirty="0" smtClean="0">
                <a:solidFill>
                  <a:srgbClr val="3C4966"/>
                </a:solidFill>
              </a:rPr>
              <a:t>forma</a:t>
            </a:r>
            <a:br>
              <a:rPr lang="it-IT" sz="2800" dirty="0" smtClean="0">
                <a:solidFill>
                  <a:srgbClr val="3C4966"/>
                </a:solidFill>
              </a:rPr>
            </a:br>
            <a:r>
              <a:rPr lang="it-IT" sz="2800" dirty="0" smtClean="0">
                <a:solidFill>
                  <a:srgbClr val="3C4966"/>
                </a:solidFill>
              </a:rPr>
              <a:t>di </a:t>
            </a:r>
            <a:r>
              <a:rPr lang="it-IT" sz="2800" dirty="0">
                <a:solidFill>
                  <a:srgbClr val="3C4966"/>
                </a:solidFill>
              </a:rPr>
              <a:t>discriminazione e di violenza morale o </a:t>
            </a:r>
            <a:r>
              <a:rPr lang="it-IT" sz="2800" dirty="0" smtClean="0">
                <a:solidFill>
                  <a:srgbClr val="3C4966"/>
                </a:solidFill>
              </a:rPr>
              <a:t/>
            </a:r>
            <a:br>
              <a:rPr lang="it-IT" sz="2800" dirty="0" smtClean="0">
                <a:solidFill>
                  <a:srgbClr val="3C4966"/>
                </a:solidFill>
              </a:rPr>
            </a:br>
            <a:r>
              <a:rPr lang="it-IT" sz="2800" dirty="0" smtClean="0">
                <a:solidFill>
                  <a:srgbClr val="3C4966"/>
                </a:solidFill>
              </a:rPr>
              <a:t>psichica </a:t>
            </a:r>
            <a:r>
              <a:rPr lang="it-IT" sz="2800" dirty="0">
                <a:solidFill>
                  <a:srgbClr val="3C4966"/>
                </a:solidFill>
              </a:rPr>
              <a:t>nei confronti dei lavoratori e delle lavoratrici. </a:t>
            </a:r>
            <a:br>
              <a:rPr lang="it-IT" sz="2800" dirty="0">
                <a:solidFill>
                  <a:srgbClr val="3C4966"/>
                </a:solidFill>
              </a:rPr>
            </a:br>
            <a:r>
              <a:rPr lang="it-IT" sz="2800" dirty="0">
                <a:solidFill>
                  <a:srgbClr val="3C4966"/>
                </a:solidFill>
              </a:rPr>
              <a:t/>
            </a:r>
            <a:br>
              <a:rPr lang="it-IT" sz="2800" dirty="0">
                <a:solidFill>
                  <a:srgbClr val="3C4966"/>
                </a:solidFill>
              </a:rPr>
            </a:br>
            <a:r>
              <a:rPr lang="it-IT" sz="2800" dirty="0">
                <a:solidFill>
                  <a:srgbClr val="3C4966"/>
                </a:solidFill>
              </a:rPr>
              <a:t/>
            </a:r>
            <a:br>
              <a:rPr lang="it-IT" sz="2800" dirty="0">
                <a:solidFill>
                  <a:srgbClr val="3C4966"/>
                </a:solidFill>
              </a:rPr>
            </a:br>
            <a:r>
              <a:rPr lang="it-IT" sz="2800" dirty="0" smtClean="0">
                <a:solidFill>
                  <a:srgbClr val="3C4966"/>
                </a:solidFill>
              </a:rPr>
              <a:t/>
            </a:r>
            <a:br>
              <a:rPr lang="it-IT" sz="2800" dirty="0" smtClean="0">
                <a:solidFill>
                  <a:srgbClr val="3C4966"/>
                </a:solidFill>
              </a:rPr>
            </a:br>
            <a:r>
              <a:rPr lang="it-IT" sz="2800" dirty="0" smtClean="0">
                <a:solidFill>
                  <a:srgbClr val="3C4966"/>
                </a:solidFill>
              </a:rPr>
              <a:t/>
            </a:r>
            <a:br>
              <a:rPr lang="it-IT" sz="2800" dirty="0" smtClean="0">
                <a:solidFill>
                  <a:srgbClr val="3C4966"/>
                </a:solidFill>
              </a:rPr>
            </a:br>
            <a:r>
              <a:rPr lang="it-IT" sz="2800" dirty="0" smtClean="0">
                <a:solidFill>
                  <a:srgbClr val="3C4966"/>
                </a:solidFill>
              </a:rPr>
              <a:t/>
            </a:r>
            <a:br>
              <a:rPr lang="it-IT" sz="2800" dirty="0" smtClean="0">
                <a:solidFill>
                  <a:srgbClr val="3C4966"/>
                </a:solidFill>
              </a:rPr>
            </a:br>
            <a:r>
              <a:rPr lang="it-IT" sz="2800" dirty="0">
                <a:solidFill>
                  <a:srgbClr val="3C4966"/>
                </a:solidFill>
              </a:rPr>
              <a:t/>
            </a:r>
            <a:br>
              <a:rPr lang="it-IT" sz="2800" dirty="0">
                <a:solidFill>
                  <a:srgbClr val="3C4966"/>
                </a:solidFill>
              </a:rPr>
            </a:br>
            <a:r>
              <a:rPr lang="it-IT" sz="2800" dirty="0">
                <a:solidFill>
                  <a:srgbClr val="3C4966"/>
                </a:solidFill>
              </a:rPr>
              <a:t/>
            </a:r>
            <a:br>
              <a:rPr lang="it-IT" sz="2800" dirty="0">
                <a:solidFill>
                  <a:srgbClr val="3C4966"/>
                </a:solidFill>
              </a:rPr>
            </a:br>
            <a:r>
              <a:rPr lang="it-IT" sz="2800" dirty="0">
                <a:solidFill>
                  <a:srgbClr val="3C4966"/>
                </a:solidFill>
              </a:rPr>
              <a:t/>
            </a:r>
            <a:br>
              <a:rPr lang="it-IT" sz="2800" dirty="0">
                <a:solidFill>
                  <a:srgbClr val="3C4966"/>
                </a:solidFill>
              </a:rPr>
            </a:br>
            <a:endParaRPr lang="it-IT" sz="2700" b="1" dirty="0" smtClean="0">
              <a:solidFill>
                <a:srgbClr val="3C4966"/>
              </a:solidFill>
              <a:latin typeface="+mn-lt"/>
              <a:ea typeface="+mn-ea"/>
              <a:cs typeface="+mn-cs"/>
            </a:endParaRPr>
          </a:p>
        </p:txBody>
      </p:sp>
    </p:spTree>
    <p:extLst>
      <p:ext uri="{BB962C8B-B14F-4D97-AF65-F5344CB8AC3E}">
        <p14:creationId xmlns:p14="http://schemas.microsoft.com/office/powerpoint/2010/main" val="178998329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olo 10"/>
          <p:cNvSpPr>
            <a:spLocks noGrp="1"/>
          </p:cNvSpPr>
          <p:nvPr>
            <p:ph type="title"/>
          </p:nvPr>
        </p:nvSpPr>
        <p:spPr>
          <a:xfrm>
            <a:off x="1484312" y="457200"/>
            <a:ext cx="9562917" cy="5580993"/>
          </a:xfrm>
        </p:spPr>
        <p:txBody>
          <a:bodyPr>
            <a:normAutofit fontScale="90000"/>
          </a:bodyPr>
          <a:lstStyle/>
          <a:p>
            <a:pPr algn="l"/>
            <a:r>
              <a:rPr lang="it-IT" sz="2800" b="1" dirty="0" smtClean="0">
                <a:solidFill>
                  <a:srgbClr val="3C4966"/>
                </a:solidFill>
              </a:rPr>
              <a:t/>
            </a:r>
            <a:br>
              <a:rPr lang="it-IT" sz="2800" b="1" dirty="0" smtClean="0">
                <a:solidFill>
                  <a:srgbClr val="3C4966"/>
                </a:solidFill>
              </a:rPr>
            </a:br>
            <a:r>
              <a:rPr lang="it-IT" sz="2800" dirty="0">
                <a:solidFill>
                  <a:srgbClr val="3C4966"/>
                </a:solidFill>
              </a:rPr>
              <a:t/>
            </a:r>
            <a:br>
              <a:rPr lang="it-IT" sz="2800" dirty="0">
                <a:solidFill>
                  <a:srgbClr val="3C4966"/>
                </a:solidFill>
              </a:rPr>
            </a:br>
            <a:r>
              <a:rPr lang="it-IT" sz="2800" dirty="0" smtClean="0">
                <a:solidFill>
                  <a:srgbClr val="3C4966"/>
                </a:solidFill>
              </a:rPr>
              <a:t/>
            </a:r>
            <a:br>
              <a:rPr lang="it-IT" sz="2800" dirty="0" smtClean="0">
                <a:solidFill>
                  <a:srgbClr val="3C4966"/>
                </a:solidFill>
              </a:rPr>
            </a:br>
            <a:r>
              <a:rPr lang="it-IT" sz="2800" dirty="0">
                <a:solidFill>
                  <a:srgbClr val="3C4966"/>
                </a:solidFill>
              </a:rPr>
              <a:t/>
            </a:r>
            <a:br>
              <a:rPr lang="it-IT" sz="2800" dirty="0">
                <a:solidFill>
                  <a:srgbClr val="3C4966"/>
                </a:solidFill>
              </a:rPr>
            </a:br>
            <a:r>
              <a:rPr lang="it-IT" sz="2800" dirty="0" smtClean="0">
                <a:solidFill>
                  <a:srgbClr val="3C4966"/>
                </a:solidFill>
              </a:rPr>
              <a:t/>
            </a:r>
            <a:br>
              <a:rPr lang="it-IT" sz="2800" dirty="0" smtClean="0">
                <a:solidFill>
                  <a:srgbClr val="3C4966"/>
                </a:solidFill>
              </a:rPr>
            </a:br>
            <a:r>
              <a:rPr lang="it-IT" sz="2800" dirty="0">
                <a:solidFill>
                  <a:srgbClr val="3C4966"/>
                </a:solidFill>
              </a:rPr>
              <a:t/>
            </a:r>
            <a:br>
              <a:rPr lang="it-IT" sz="2800" dirty="0">
                <a:solidFill>
                  <a:srgbClr val="3C4966"/>
                </a:solidFill>
              </a:rPr>
            </a:br>
            <a:r>
              <a:rPr lang="it-IT" sz="2800" dirty="0" smtClean="0">
                <a:solidFill>
                  <a:srgbClr val="3C4966"/>
                </a:solidFill>
              </a:rPr>
              <a:t/>
            </a:r>
            <a:br>
              <a:rPr lang="it-IT" sz="2800" dirty="0" smtClean="0">
                <a:solidFill>
                  <a:srgbClr val="3C4966"/>
                </a:solidFill>
              </a:rPr>
            </a:br>
            <a:r>
              <a:rPr lang="it-IT" sz="2800" b="1" dirty="0" smtClean="0">
                <a:solidFill>
                  <a:srgbClr val="3C4966"/>
                </a:solidFill>
              </a:rPr>
              <a:t>3</a:t>
            </a:r>
            <a:r>
              <a:rPr lang="it-IT" sz="2800" b="1" dirty="0">
                <a:solidFill>
                  <a:srgbClr val="3C4966"/>
                </a:solidFill>
              </a:rPr>
              <a:t>. Il Comitato Unico di Garanzia </a:t>
            </a:r>
            <a:r>
              <a:rPr lang="mr-IN" sz="2800" b="1" dirty="0">
                <a:solidFill>
                  <a:srgbClr val="3C4966"/>
                </a:solidFill>
              </a:rPr>
              <a:t>–</a:t>
            </a:r>
            <a:r>
              <a:rPr lang="it-IT" sz="2800" b="1" dirty="0">
                <a:solidFill>
                  <a:srgbClr val="3C4966"/>
                </a:solidFill>
              </a:rPr>
              <a:t> Le </a:t>
            </a:r>
            <a:r>
              <a:rPr lang="it-IT" sz="2800" b="1" dirty="0" smtClean="0">
                <a:solidFill>
                  <a:srgbClr val="3C4966"/>
                </a:solidFill>
              </a:rPr>
              <a:t>funzioni/3 </a:t>
            </a:r>
            <a:r>
              <a:rPr lang="it-IT" sz="2800" dirty="0">
                <a:solidFill>
                  <a:srgbClr val="3C4966"/>
                </a:solidFill>
              </a:rPr>
              <a:t/>
            </a:r>
            <a:br>
              <a:rPr lang="it-IT" sz="2800" dirty="0">
                <a:solidFill>
                  <a:srgbClr val="3C4966"/>
                </a:solidFill>
              </a:rPr>
            </a:br>
            <a:r>
              <a:rPr lang="it-IT" sz="2800" dirty="0" smtClean="0">
                <a:solidFill>
                  <a:srgbClr val="3C4966"/>
                </a:solidFill>
              </a:rPr>
              <a:t/>
            </a:r>
            <a:br>
              <a:rPr lang="it-IT" sz="2800" dirty="0" smtClean="0">
                <a:solidFill>
                  <a:srgbClr val="3C4966"/>
                </a:solidFill>
              </a:rPr>
            </a:br>
            <a:r>
              <a:rPr lang="it-IT" sz="2800" dirty="0" smtClean="0">
                <a:solidFill>
                  <a:srgbClr val="3C4966"/>
                </a:solidFill>
              </a:rPr>
              <a:t>c) </a:t>
            </a:r>
            <a:r>
              <a:rPr lang="it-IT" sz="2800" dirty="0">
                <a:solidFill>
                  <a:srgbClr val="3C4966"/>
                </a:solidFill>
              </a:rPr>
              <a:t>Razionalizzare e </a:t>
            </a:r>
            <a:r>
              <a:rPr lang="it-IT" sz="2800" dirty="0">
                <a:solidFill>
                  <a:schemeClr val="accent1"/>
                </a:solidFill>
              </a:rPr>
              <a:t>rendere efficiente </a:t>
            </a:r>
            <a:r>
              <a:rPr lang="it-IT" sz="2800" dirty="0">
                <a:solidFill>
                  <a:srgbClr val="3C4966"/>
                </a:solidFill>
              </a:rPr>
              <a:t>ed efficace l'organizzazione della Pubblica Amministrazione anche in materia di pari </a:t>
            </a:r>
            <a:r>
              <a:rPr lang="it-IT" sz="2800" dirty="0" err="1">
                <a:solidFill>
                  <a:srgbClr val="3C4966"/>
                </a:solidFill>
              </a:rPr>
              <a:t>opportunita</a:t>
            </a:r>
            <a:r>
              <a:rPr lang="it-IT" sz="2800" dirty="0">
                <a:solidFill>
                  <a:srgbClr val="3C4966"/>
                </a:solidFill>
              </a:rPr>
              <a:t>̀, contrasto alle discriminazioni e benessere dei lavoratori e delle lavoratrici, tenendo conto delle </a:t>
            </a:r>
            <a:r>
              <a:rPr lang="it-IT" sz="2800" dirty="0" err="1">
                <a:solidFill>
                  <a:srgbClr val="3C4966"/>
                </a:solidFill>
              </a:rPr>
              <a:t>novita</a:t>
            </a:r>
            <a:r>
              <a:rPr lang="it-IT" sz="2800" dirty="0">
                <a:solidFill>
                  <a:srgbClr val="3C4966"/>
                </a:solidFill>
              </a:rPr>
              <a:t>̀ introdotte dal </a:t>
            </a:r>
            <a:r>
              <a:rPr lang="it-IT" sz="2800" dirty="0" err="1">
                <a:solidFill>
                  <a:srgbClr val="3C4966"/>
                </a:solidFill>
              </a:rPr>
              <a:t>d.lgs</a:t>
            </a:r>
            <a:r>
              <a:rPr lang="it-IT" sz="2800" dirty="0">
                <a:solidFill>
                  <a:srgbClr val="3C4966"/>
                </a:solidFill>
              </a:rPr>
              <a:t> 150/2009 e delle indicazioni derivanti dal decreto legislativo 9 aprile 2008, n.81 (T.U. in materia della salute e della sicurezza nei luoghi di lavoro), come integrato dal decreto legislativo 3 agosto 2009, n.106 (Disposizioni integrative e correttive del d.lgs. 81/2008 ) e dal decreto legislativo 11 aprile 2006, n.198 come modificato dal decreto legislativo 25 gennaio 2010, n.5 (Attuazione della direttiva 2006/54/CE relativa al principio delle pari </a:t>
            </a:r>
            <a:r>
              <a:rPr lang="it-IT" sz="2800" dirty="0" err="1">
                <a:solidFill>
                  <a:srgbClr val="3C4966"/>
                </a:solidFill>
              </a:rPr>
              <a:t>opportunita</a:t>
            </a:r>
            <a:r>
              <a:rPr lang="it-IT" sz="2800" dirty="0">
                <a:solidFill>
                  <a:srgbClr val="3C4966"/>
                </a:solidFill>
              </a:rPr>
              <a:t>̀ e </a:t>
            </a:r>
            <a:r>
              <a:rPr lang="it-IT" sz="2800" dirty="0" smtClean="0">
                <a:solidFill>
                  <a:srgbClr val="3C4966"/>
                </a:solidFill>
              </a:rPr>
              <a:t>della </a:t>
            </a:r>
            <a:r>
              <a:rPr lang="it-IT" sz="2800" dirty="0" err="1">
                <a:solidFill>
                  <a:srgbClr val="3C4966"/>
                </a:solidFill>
              </a:rPr>
              <a:t>parita</a:t>
            </a:r>
            <a:r>
              <a:rPr lang="it-IT" sz="2800" dirty="0">
                <a:solidFill>
                  <a:srgbClr val="3C4966"/>
                </a:solidFill>
              </a:rPr>
              <a:t>̀ di trattamento fra uomini e donne in materia di occupazione e impiego). </a:t>
            </a:r>
            <a:br>
              <a:rPr lang="it-IT" sz="2800" dirty="0">
                <a:solidFill>
                  <a:srgbClr val="3C4966"/>
                </a:solidFill>
              </a:rPr>
            </a:br>
            <a:r>
              <a:rPr lang="it-IT" sz="2800" dirty="0">
                <a:solidFill>
                  <a:srgbClr val="3C4966"/>
                </a:solidFill>
              </a:rPr>
              <a:t/>
            </a:r>
            <a:br>
              <a:rPr lang="it-IT" sz="2800" dirty="0">
                <a:solidFill>
                  <a:srgbClr val="3C4966"/>
                </a:solidFill>
              </a:rPr>
            </a:br>
            <a:r>
              <a:rPr lang="it-IT" sz="2800" dirty="0" smtClean="0">
                <a:solidFill>
                  <a:srgbClr val="3C4966"/>
                </a:solidFill>
              </a:rPr>
              <a:t/>
            </a:r>
            <a:br>
              <a:rPr lang="it-IT" sz="2800" dirty="0" smtClean="0">
                <a:solidFill>
                  <a:srgbClr val="3C4966"/>
                </a:solidFill>
              </a:rPr>
            </a:br>
            <a:r>
              <a:rPr lang="it-IT" sz="2800" dirty="0" smtClean="0">
                <a:solidFill>
                  <a:srgbClr val="3C4966"/>
                </a:solidFill>
              </a:rPr>
              <a:t/>
            </a:r>
            <a:br>
              <a:rPr lang="it-IT" sz="2800" dirty="0" smtClean="0">
                <a:solidFill>
                  <a:srgbClr val="3C4966"/>
                </a:solidFill>
              </a:rPr>
            </a:br>
            <a:r>
              <a:rPr lang="it-IT" sz="2800" dirty="0" smtClean="0">
                <a:solidFill>
                  <a:srgbClr val="3C4966"/>
                </a:solidFill>
              </a:rPr>
              <a:t/>
            </a:r>
            <a:br>
              <a:rPr lang="it-IT" sz="2800" dirty="0" smtClean="0">
                <a:solidFill>
                  <a:srgbClr val="3C4966"/>
                </a:solidFill>
              </a:rPr>
            </a:br>
            <a:r>
              <a:rPr lang="it-IT" sz="2800" dirty="0">
                <a:solidFill>
                  <a:srgbClr val="3C4966"/>
                </a:solidFill>
              </a:rPr>
              <a:t/>
            </a:r>
            <a:br>
              <a:rPr lang="it-IT" sz="2800" dirty="0">
                <a:solidFill>
                  <a:srgbClr val="3C4966"/>
                </a:solidFill>
              </a:rPr>
            </a:br>
            <a:r>
              <a:rPr lang="it-IT" sz="2800" dirty="0">
                <a:solidFill>
                  <a:srgbClr val="3C4966"/>
                </a:solidFill>
              </a:rPr>
              <a:t/>
            </a:r>
            <a:br>
              <a:rPr lang="it-IT" sz="2800" dirty="0">
                <a:solidFill>
                  <a:srgbClr val="3C4966"/>
                </a:solidFill>
              </a:rPr>
            </a:br>
            <a:r>
              <a:rPr lang="it-IT" sz="2800" dirty="0">
                <a:solidFill>
                  <a:srgbClr val="3C4966"/>
                </a:solidFill>
              </a:rPr>
              <a:t/>
            </a:r>
            <a:br>
              <a:rPr lang="it-IT" sz="2800" dirty="0">
                <a:solidFill>
                  <a:srgbClr val="3C4966"/>
                </a:solidFill>
              </a:rPr>
            </a:br>
            <a:endParaRPr lang="it-IT" sz="2700" b="1" dirty="0" smtClean="0">
              <a:solidFill>
                <a:srgbClr val="3C4966"/>
              </a:solidFill>
              <a:latin typeface="+mn-lt"/>
              <a:ea typeface="+mn-ea"/>
              <a:cs typeface="+mn-cs"/>
            </a:endParaRPr>
          </a:p>
        </p:txBody>
      </p:sp>
    </p:spTree>
    <p:extLst>
      <p:ext uri="{BB962C8B-B14F-4D97-AF65-F5344CB8AC3E}">
        <p14:creationId xmlns:p14="http://schemas.microsoft.com/office/powerpoint/2010/main" val="167385857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olo 10"/>
          <p:cNvSpPr>
            <a:spLocks noGrp="1"/>
          </p:cNvSpPr>
          <p:nvPr>
            <p:ph type="title"/>
          </p:nvPr>
        </p:nvSpPr>
        <p:spPr>
          <a:xfrm>
            <a:off x="1484312" y="457200"/>
            <a:ext cx="9562917" cy="5580993"/>
          </a:xfrm>
        </p:spPr>
        <p:txBody>
          <a:bodyPr>
            <a:normAutofit fontScale="90000"/>
          </a:bodyPr>
          <a:lstStyle/>
          <a:p>
            <a:pPr algn="l"/>
            <a:r>
              <a:rPr lang="it-IT" sz="2800" b="1" dirty="0" smtClean="0">
                <a:solidFill>
                  <a:srgbClr val="3C4966"/>
                </a:solidFill>
              </a:rPr>
              <a:t/>
            </a:r>
            <a:br>
              <a:rPr lang="it-IT" sz="2800" b="1" dirty="0" smtClean="0">
                <a:solidFill>
                  <a:srgbClr val="3C4966"/>
                </a:solidFill>
              </a:rPr>
            </a:br>
            <a:r>
              <a:rPr lang="it-IT" sz="2800" dirty="0">
                <a:solidFill>
                  <a:srgbClr val="3C4966"/>
                </a:solidFill>
              </a:rPr>
              <a:t/>
            </a:r>
            <a:br>
              <a:rPr lang="it-IT" sz="2800" dirty="0">
                <a:solidFill>
                  <a:srgbClr val="3C4966"/>
                </a:solidFill>
              </a:rPr>
            </a:br>
            <a:r>
              <a:rPr lang="it-IT" sz="2800" dirty="0" smtClean="0">
                <a:solidFill>
                  <a:srgbClr val="3C4966"/>
                </a:solidFill>
              </a:rPr>
              <a:t/>
            </a:r>
            <a:br>
              <a:rPr lang="it-IT" sz="2800" dirty="0" smtClean="0">
                <a:solidFill>
                  <a:srgbClr val="3C4966"/>
                </a:solidFill>
              </a:rPr>
            </a:br>
            <a:r>
              <a:rPr lang="it-IT" sz="2800" dirty="0">
                <a:solidFill>
                  <a:srgbClr val="3C4966"/>
                </a:solidFill>
              </a:rPr>
              <a:t/>
            </a:r>
            <a:br>
              <a:rPr lang="it-IT" sz="2800" dirty="0">
                <a:solidFill>
                  <a:srgbClr val="3C4966"/>
                </a:solidFill>
              </a:rPr>
            </a:br>
            <a:r>
              <a:rPr lang="it-IT" sz="2800" dirty="0" smtClean="0">
                <a:solidFill>
                  <a:srgbClr val="3C4966"/>
                </a:solidFill>
              </a:rPr>
              <a:t/>
            </a:r>
            <a:br>
              <a:rPr lang="it-IT" sz="2800" dirty="0" smtClean="0">
                <a:solidFill>
                  <a:srgbClr val="3C4966"/>
                </a:solidFill>
              </a:rPr>
            </a:br>
            <a:r>
              <a:rPr lang="it-IT" sz="2800" dirty="0">
                <a:solidFill>
                  <a:srgbClr val="3C4966"/>
                </a:solidFill>
              </a:rPr>
              <a:t/>
            </a:r>
            <a:br>
              <a:rPr lang="it-IT" sz="2800" dirty="0">
                <a:solidFill>
                  <a:srgbClr val="3C4966"/>
                </a:solidFill>
              </a:rPr>
            </a:br>
            <a:r>
              <a:rPr lang="it-IT" sz="2800" dirty="0" smtClean="0">
                <a:solidFill>
                  <a:srgbClr val="3C4966"/>
                </a:solidFill>
              </a:rPr>
              <a:t/>
            </a:r>
            <a:br>
              <a:rPr lang="it-IT" sz="2800" dirty="0" smtClean="0">
                <a:solidFill>
                  <a:srgbClr val="3C4966"/>
                </a:solidFill>
              </a:rPr>
            </a:br>
            <a:r>
              <a:rPr lang="it-IT" sz="2800" b="1" dirty="0" smtClean="0">
                <a:solidFill>
                  <a:srgbClr val="3C4966"/>
                </a:solidFill>
              </a:rPr>
              <a:t>3</a:t>
            </a:r>
            <a:r>
              <a:rPr lang="it-IT" sz="2800" b="1" dirty="0">
                <a:solidFill>
                  <a:srgbClr val="3C4966"/>
                </a:solidFill>
              </a:rPr>
              <a:t>. Il Comitato Unico di Garanzia </a:t>
            </a:r>
            <a:r>
              <a:rPr lang="mr-IN" sz="2800" b="1" dirty="0" smtClean="0">
                <a:solidFill>
                  <a:srgbClr val="3C4966"/>
                </a:solidFill>
              </a:rPr>
              <a:t>–</a:t>
            </a:r>
            <a:r>
              <a:rPr lang="it-IT" sz="2800" b="1" dirty="0" smtClean="0">
                <a:solidFill>
                  <a:srgbClr val="3C4966"/>
                </a:solidFill>
              </a:rPr>
              <a:t> I compiti “propositivi”/1</a:t>
            </a:r>
            <a:r>
              <a:rPr lang="it-IT" sz="2800" dirty="0">
                <a:solidFill>
                  <a:srgbClr val="3C4966"/>
                </a:solidFill>
              </a:rPr>
              <a:t/>
            </a:r>
            <a:br>
              <a:rPr lang="it-IT" sz="2800" dirty="0">
                <a:solidFill>
                  <a:srgbClr val="3C4966"/>
                </a:solidFill>
              </a:rPr>
            </a:br>
            <a:r>
              <a:rPr lang="it-IT" sz="2800" dirty="0">
                <a:solidFill>
                  <a:srgbClr val="3C4966"/>
                </a:solidFill>
              </a:rPr>
              <a:t/>
            </a:r>
            <a:br>
              <a:rPr lang="it-IT" sz="2800" dirty="0">
                <a:solidFill>
                  <a:srgbClr val="3C4966"/>
                </a:solidFill>
              </a:rPr>
            </a:br>
            <a:r>
              <a:rPr lang="it-IT" sz="2800" dirty="0">
                <a:solidFill>
                  <a:srgbClr val="3C4966"/>
                </a:solidFill>
              </a:rPr>
              <a:t>- predisposizione di piani di </a:t>
            </a:r>
            <a:r>
              <a:rPr lang="it-IT" sz="2800" dirty="0">
                <a:solidFill>
                  <a:schemeClr val="accent1"/>
                </a:solidFill>
              </a:rPr>
              <a:t>azioni positive</a:t>
            </a:r>
            <a:r>
              <a:rPr lang="it-IT" sz="2800" dirty="0">
                <a:solidFill>
                  <a:srgbClr val="3C4966"/>
                </a:solidFill>
              </a:rPr>
              <a:t>, per favorire l'uguaglianza sostanziale sul lavoro tra uomini e donne; </a:t>
            </a:r>
            <a:br>
              <a:rPr lang="it-IT" sz="2800" dirty="0">
                <a:solidFill>
                  <a:srgbClr val="3C4966"/>
                </a:solidFill>
              </a:rPr>
            </a:br>
            <a:r>
              <a:rPr lang="it-IT" sz="2800" dirty="0">
                <a:solidFill>
                  <a:srgbClr val="3C4966"/>
                </a:solidFill>
              </a:rPr>
              <a:t>- promozione e/o potenziamento di ogni iniziativa diretta ad attuare politiche di </a:t>
            </a:r>
            <a:r>
              <a:rPr lang="it-IT" sz="2800" dirty="0">
                <a:solidFill>
                  <a:schemeClr val="accent1"/>
                </a:solidFill>
              </a:rPr>
              <a:t>conciliazione vita privata/lavoro </a:t>
            </a:r>
            <a:r>
              <a:rPr lang="it-IT" sz="2800" dirty="0">
                <a:solidFill>
                  <a:srgbClr val="3C4966"/>
                </a:solidFill>
              </a:rPr>
              <a:t>e quanto necessario per consentire la diffusione della cultura delle pari </a:t>
            </a:r>
            <a:r>
              <a:rPr lang="it-IT" sz="2800" dirty="0" err="1">
                <a:solidFill>
                  <a:srgbClr val="3C4966"/>
                </a:solidFill>
              </a:rPr>
              <a:t>opportunita</a:t>
            </a:r>
            <a:r>
              <a:rPr lang="it-IT" sz="2800" dirty="0">
                <a:solidFill>
                  <a:srgbClr val="3C4966"/>
                </a:solidFill>
              </a:rPr>
              <a:t>̀; </a:t>
            </a:r>
            <a:br>
              <a:rPr lang="it-IT" sz="2800" dirty="0">
                <a:solidFill>
                  <a:srgbClr val="3C4966"/>
                </a:solidFill>
              </a:rPr>
            </a:br>
            <a:r>
              <a:rPr lang="it-IT" sz="2800" dirty="0">
                <a:solidFill>
                  <a:srgbClr val="3C4966"/>
                </a:solidFill>
              </a:rPr>
              <a:t>- temi che rientrano nella propria competenza ai fini della </a:t>
            </a:r>
            <a:r>
              <a:rPr lang="it-IT" sz="2800" dirty="0">
                <a:solidFill>
                  <a:schemeClr val="accent1"/>
                </a:solidFill>
              </a:rPr>
              <a:t>contrattazione integrativa</a:t>
            </a:r>
            <a:r>
              <a:rPr lang="it-IT" sz="2800" dirty="0">
                <a:solidFill>
                  <a:srgbClr val="3C4966"/>
                </a:solidFill>
              </a:rPr>
              <a:t>; </a:t>
            </a:r>
            <a:br>
              <a:rPr lang="it-IT" sz="2800" dirty="0">
                <a:solidFill>
                  <a:srgbClr val="3C4966"/>
                </a:solidFill>
              </a:rPr>
            </a:br>
            <a:r>
              <a:rPr lang="it-IT" sz="2800" dirty="0">
                <a:solidFill>
                  <a:srgbClr val="3C4966"/>
                </a:solidFill>
              </a:rPr>
              <a:t>- iniziative volte ad attuare le </a:t>
            </a:r>
            <a:r>
              <a:rPr lang="it-IT" sz="2800" dirty="0">
                <a:solidFill>
                  <a:schemeClr val="accent1"/>
                </a:solidFill>
              </a:rPr>
              <a:t>direttive comunitarie </a:t>
            </a:r>
            <a:r>
              <a:rPr lang="it-IT" sz="2800" dirty="0">
                <a:solidFill>
                  <a:srgbClr val="3C4966"/>
                </a:solidFill>
              </a:rPr>
              <a:t>per l'affermazione sul lavoro della pari </a:t>
            </a:r>
            <a:r>
              <a:rPr lang="it-IT" sz="2800" dirty="0" err="1">
                <a:solidFill>
                  <a:srgbClr val="3C4966"/>
                </a:solidFill>
              </a:rPr>
              <a:t>dignita</a:t>
            </a:r>
            <a:r>
              <a:rPr lang="it-IT" sz="2800" dirty="0">
                <a:solidFill>
                  <a:srgbClr val="3C4966"/>
                </a:solidFill>
              </a:rPr>
              <a:t>̀ delle persone </a:t>
            </a:r>
            <a:r>
              <a:rPr lang="it-IT" sz="2800" dirty="0" err="1">
                <a:solidFill>
                  <a:srgbClr val="3C4966"/>
                </a:solidFill>
              </a:rPr>
              <a:t>nonche</a:t>
            </a:r>
            <a:r>
              <a:rPr lang="it-IT" sz="2800" dirty="0">
                <a:solidFill>
                  <a:srgbClr val="3C4966"/>
                </a:solidFill>
              </a:rPr>
              <a:t>́ azioni positive al riguardo; </a:t>
            </a:r>
            <a:br>
              <a:rPr lang="it-IT" sz="2800" dirty="0">
                <a:solidFill>
                  <a:srgbClr val="3C4966"/>
                </a:solidFill>
              </a:rPr>
            </a:br>
            <a:r>
              <a:rPr lang="it-IT" sz="2800" dirty="0">
                <a:solidFill>
                  <a:srgbClr val="3C4966"/>
                </a:solidFill>
              </a:rPr>
              <a:t/>
            </a:r>
            <a:br>
              <a:rPr lang="it-IT" sz="2800" dirty="0">
                <a:solidFill>
                  <a:srgbClr val="3C4966"/>
                </a:solidFill>
              </a:rPr>
            </a:br>
            <a:r>
              <a:rPr lang="it-IT" sz="2800" dirty="0" smtClean="0">
                <a:solidFill>
                  <a:srgbClr val="3C4966"/>
                </a:solidFill>
              </a:rPr>
              <a:t/>
            </a:r>
            <a:br>
              <a:rPr lang="it-IT" sz="2800" dirty="0" smtClean="0">
                <a:solidFill>
                  <a:srgbClr val="3C4966"/>
                </a:solidFill>
              </a:rPr>
            </a:br>
            <a:r>
              <a:rPr lang="it-IT" sz="2800" dirty="0" smtClean="0">
                <a:solidFill>
                  <a:srgbClr val="3C4966"/>
                </a:solidFill>
              </a:rPr>
              <a:t/>
            </a:r>
            <a:br>
              <a:rPr lang="it-IT" sz="2800" dirty="0" smtClean="0">
                <a:solidFill>
                  <a:srgbClr val="3C4966"/>
                </a:solidFill>
              </a:rPr>
            </a:br>
            <a:r>
              <a:rPr lang="it-IT" sz="2800" dirty="0" smtClean="0">
                <a:solidFill>
                  <a:srgbClr val="3C4966"/>
                </a:solidFill>
              </a:rPr>
              <a:t/>
            </a:r>
            <a:br>
              <a:rPr lang="it-IT" sz="2800" dirty="0" smtClean="0">
                <a:solidFill>
                  <a:srgbClr val="3C4966"/>
                </a:solidFill>
              </a:rPr>
            </a:br>
            <a:r>
              <a:rPr lang="it-IT" sz="2800" dirty="0">
                <a:solidFill>
                  <a:srgbClr val="3C4966"/>
                </a:solidFill>
              </a:rPr>
              <a:t/>
            </a:r>
            <a:br>
              <a:rPr lang="it-IT" sz="2800" dirty="0">
                <a:solidFill>
                  <a:srgbClr val="3C4966"/>
                </a:solidFill>
              </a:rPr>
            </a:br>
            <a:r>
              <a:rPr lang="it-IT" sz="2800" dirty="0">
                <a:solidFill>
                  <a:srgbClr val="3C4966"/>
                </a:solidFill>
              </a:rPr>
              <a:t/>
            </a:r>
            <a:br>
              <a:rPr lang="it-IT" sz="2800" dirty="0">
                <a:solidFill>
                  <a:srgbClr val="3C4966"/>
                </a:solidFill>
              </a:rPr>
            </a:br>
            <a:r>
              <a:rPr lang="it-IT" sz="2800" dirty="0">
                <a:solidFill>
                  <a:srgbClr val="3C4966"/>
                </a:solidFill>
              </a:rPr>
              <a:t/>
            </a:r>
            <a:br>
              <a:rPr lang="it-IT" sz="2800" dirty="0">
                <a:solidFill>
                  <a:srgbClr val="3C4966"/>
                </a:solidFill>
              </a:rPr>
            </a:br>
            <a:endParaRPr lang="it-IT" sz="2700" b="1" dirty="0" smtClean="0">
              <a:solidFill>
                <a:srgbClr val="3C4966"/>
              </a:solidFill>
              <a:latin typeface="+mn-lt"/>
              <a:ea typeface="+mn-ea"/>
              <a:cs typeface="+mn-cs"/>
            </a:endParaRPr>
          </a:p>
        </p:txBody>
      </p:sp>
    </p:spTree>
    <p:extLst>
      <p:ext uri="{BB962C8B-B14F-4D97-AF65-F5344CB8AC3E}">
        <p14:creationId xmlns:p14="http://schemas.microsoft.com/office/powerpoint/2010/main" val="195105854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olo 10"/>
          <p:cNvSpPr>
            <a:spLocks noGrp="1"/>
          </p:cNvSpPr>
          <p:nvPr>
            <p:ph type="title"/>
          </p:nvPr>
        </p:nvSpPr>
        <p:spPr>
          <a:xfrm>
            <a:off x="1484312" y="457200"/>
            <a:ext cx="9562917" cy="5580993"/>
          </a:xfrm>
        </p:spPr>
        <p:txBody>
          <a:bodyPr>
            <a:normAutofit fontScale="90000"/>
          </a:bodyPr>
          <a:lstStyle/>
          <a:p>
            <a:pPr algn="l"/>
            <a:r>
              <a:rPr lang="it-IT" sz="2800" b="1" dirty="0" smtClean="0">
                <a:solidFill>
                  <a:srgbClr val="3C4966"/>
                </a:solidFill>
              </a:rPr>
              <a:t/>
            </a:r>
            <a:br>
              <a:rPr lang="it-IT" sz="2800" b="1" dirty="0" smtClean="0">
                <a:solidFill>
                  <a:srgbClr val="3C4966"/>
                </a:solidFill>
              </a:rPr>
            </a:br>
            <a:r>
              <a:rPr lang="it-IT" sz="2800" dirty="0">
                <a:solidFill>
                  <a:srgbClr val="3C4966"/>
                </a:solidFill>
              </a:rPr>
              <a:t/>
            </a:r>
            <a:br>
              <a:rPr lang="it-IT" sz="2800" dirty="0">
                <a:solidFill>
                  <a:srgbClr val="3C4966"/>
                </a:solidFill>
              </a:rPr>
            </a:br>
            <a:r>
              <a:rPr lang="it-IT" sz="2800" dirty="0" smtClean="0">
                <a:solidFill>
                  <a:srgbClr val="3C4966"/>
                </a:solidFill>
              </a:rPr>
              <a:t/>
            </a:r>
            <a:br>
              <a:rPr lang="it-IT" sz="2800" dirty="0" smtClean="0">
                <a:solidFill>
                  <a:srgbClr val="3C4966"/>
                </a:solidFill>
              </a:rPr>
            </a:br>
            <a:r>
              <a:rPr lang="it-IT" sz="2800" dirty="0">
                <a:solidFill>
                  <a:srgbClr val="3C4966"/>
                </a:solidFill>
              </a:rPr>
              <a:t/>
            </a:r>
            <a:br>
              <a:rPr lang="it-IT" sz="2800" dirty="0">
                <a:solidFill>
                  <a:srgbClr val="3C4966"/>
                </a:solidFill>
              </a:rPr>
            </a:br>
            <a:r>
              <a:rPr lang="it-IT" sz="2800" dirty="0" smtClean="0">
                <a:solidFill>
                  <a:srgbClr val="3C4966"/>
                </a:solidFill>
              </a:rPr>
              <a:t/>
            </a:r>
            <a:br>
              <a:rPr lang="it-IT" sz="2800" dirty="0" smtClean="0">
                <a:solidFill>
                  <a:srgbClr val="3C4966"/>
                </a:solidFill>
              </a:rPr>
            </a:br>
            <a:r>
              <a:rPr lang="it-IT" sz="2800" dirty="0">
                <a:solidFill>
                  <a:srgbClr val="3C4966"/>
                </a:solidFill>
              </a:rPr>
              <a:t/>
            </a:r>
            <a:br>
              <a:rPr lang="it-IT" sz="2800" dirty="0">
                <a:solidFill>
                  <a:srgbClr val="3C4966"/>
                </a:solidFill>
              </a:rPr>
            </a:br>
            <a:r>
              <a:rPr lang="it-IT" sz="2800" dirty="0" smtClean="0">
                <a:solidFill>
                  <a:srgbClr val="3C4966"/>
                </a:solidFill>
              </a:rPr>
              <a:t/>
            </a:r>
            <a:br>
              <a:rPr lang="it-IT" sz="2800" dirty="0" smtClean="0">
                <a:solidFill>
                  <a:srgbClr val="3C4966"/>
                </a:solidFill>
              </a:rPr>
            </a:br>
            <a:r>
              <a:rPr lang="it-IT" sz="2800" b="1" dirty="0" smtClean="0">
                <a:solidFill>
                  <a:srgbClr val="3C4966"/>
                </a:solidFill>
              </a:rPr>
              <a:t>3</a:t>
            </a:r>
            <a:r>
              <a:rPr lang="it-IT" sz="2800" b="1" dirty="0">
                <a:solidFill>
                  <a:srgbClr val="3C4966"/>
                </a:solidFill>
              </a:rPr>
              <a:t>. Il Comitato Unico di Garanzia </a:t>
            </a:r>
            <a:r>
              <a:rPr lang="mr-IN" sz="2800" b="1" dirty="0" smtClean="0">
                <a:solidFill>
                  <a:srgbClr val="3C4966"/>
                </a:solidFill>
              </a:rPr>
              <a:t>–</a:t>
            </a:r>
            <a:r>
              <a:rPr lang="it-IT" sz="2800" b="1" dirty="0" smtClean="0">
                <a:solidFill>
                  <a:srgbClr val="3C4966"/>
                </a:solidFill>
              </a:rPr>
              <a:t> I compiti “propositivi”/2</a:t>
            </a:r>
            <a:r>
              <a:rPr lang="it-IT" sz="2800" dirty="0">
                <a:solidFill>
                  <a:srgbClr val="3C4966"/>
                </a:solidFill>
              </a:rPr>
              <a:t/>
            </a:r>
            <a:br>
              <a:rPr lang="it-IT" sz="2800" dirty="0">
                <a:solidFill>
                  <a:srgbClr val="3C4966"/>
                </a:solidFill>
              </a:rPr>
            </a:br>
            <a:r>
              <a:rPr lang="it-IT" sz="2800" dirty="0" smtClean="0">
                <a:solidFill>
                  <a:srgbClr val="3C4966"/>
                </a:solidFill>
              </a:rPr>
              <a:t/>
            </a:r>
            <a:br>
              <a:rPr lang="it-IT" sz="2800" dirty="0" smtClean="0">
                <a:solidFill>
                  <a:srgbClr val="3C4966"/>
                </a:solidFill>
              </a:rPr>
            </a:br>
            <a:r>
              <a:rPr lang="it-IT" sz="2800" dirty="0" smtClean="0">
                <a:solidFill>
                  <a:srgbClr val="3C4966"/>
                </a:solidFill>
              </a:rPr>
              <a:t> </a:t>
            </a:r>
            <a:r>
              <a:rPr lang="it-IT" sz="2800" dirty="0">
                <a:solidFill>
                  <a:srgbClr val="3C4966"/>
                </a:solidFill>
              </a:rPr>
              <a:t>- analisi e programmazione di genere che considerino le esigenze delle donne e quelle degli uomini (es. </a:t>
            </a:r>
            <a:r>
              <a:rPr lang="it-IT" sz="2800" dirty="0">
                <a:solidFill>
                  <a:schemeClr val="accent1"/>
                </a:solidFill>
              </a:rPr>
              <a:t>bilancio di genere</a:t>
            </a:r>
            <a:r>
              <a:rPr lang="it-IT" sz="2800" dirty="0">
                <a:solidFill>
                  <a:srgbClr val="3C4966"/>
                </a:solidFill>
              </a:rPr>
              <a:t>); </a:t>
            </a:r>
            <a:br>
              <a:rPr lang="it-IT" sz="2800" dirty="0">
                <a:solidFill>
                  <a:srgbClr val="3C4966"/>
                </a:solidFill>
              </a:rPr>
            </a:br>
            <a:r>
              <a:rPr lang="it-IT" sz="2800" dirty="0">
                <a:solidFill>
                  <a:srgbClr val="3C4966"/>
                </a:solidFill>
              </a:rPr>
              <a:t>- diffusione delle conoscenze ed esperienze, </a:t>
            </a:r>
            <a:r>
              <a:rPr lang="it-IT" sz="2800" dirty="0" err="1">
                <a:solidFill>
                  <a:srgbClr val="3C4966"/>
                </a:solidFill>
              </a:rPr>
              <a:t>nonche</a:t>
            </a:r>
            <a:r>
              <a:rPr lang="it-IT" sz="2800" dirty="0">
                <a:solidFill>
                  <a:srgbClr val="3C4966"/>
                </a:solidFill>
              </a:rPr>
              <a:t>́ di altri elementi informativi, documentali, tecnici e statistici sui problemi delle pari </a:t>
            </a:r>
            <a:r>
              <a:rPr lang="it-IT" sz="2800" dirty="0" err="1">
                <a:solidFill>
                  <a:srgbClr val="3C4966"/>
                </a:solidFill>
              </a:rPr>
              <a:t>opportunita</a:t>
            </a:r>
            <a:r>
              <a:rPr lang="it-IT" sz="2800" dirty="0">
                <a:solidFill>
                  <a:srgbClr val="3C4966"/>
                </a:solidFill>
              </a:rPr>
              <a:t>̀ e sulle possibili soluzioni adottate da altre </a:t>
            </a:r>
            <a:br>
              <a:rPr lang="it-IT" sz="2800" dirty="0">
                <a:solidFill>
                  <a:srgbClr val="3C4966"/>
                </a:solidFill>
              </a:rPr>
            </a:br>
            <a:r>
              <a:rPr lang="it-IT" sz="2800" dirty="0">
                <a:solidFill>
                  <a:srgbClr val="3C4966"/>
                </a:solidFill>
              </a:rPr>
              <a:t>amministrazioni o enti, anche in collaborazione con la Consigliera di </a:t>
            </a:r>
            <a:r>
              <a:rPr lang="it-IT" sz="2800" dirty="0" err="1">
                <a:solidFill>
                  <a:srgbClr val="3C4966"/>
                </a:solidFill>
              </a:rPr>
              <a:t>parita</a:t>
            </a:r>
            <a:r>
              <a:rPr lang="it-IT" sz="2800" dirty="0">
                <a:solidFill>
                  <a:srgbClr val="3C4966"/>
                </a:solidFill>
              </a:rPr>
              <a:t>̀ del territorio di riferimento; </a:t>
            </a:r>
            <a:br>
              <a:rPr lang="it-IT" sz="2800" dirty="0">
                <a:solidFill>
                  <a:srgbClr val="3C4966"/>
                </a:solidFill>
              </a:rPr>
            </a:br>
            <a:r>
              <a:rPr lang="it-IT" sz="2800" dirty="0">
                <a:solidFill>
                  <a:srgbClr val="3C4966"/>
                </a:solidFill>
              </a:rPr>
              <a:t>-  azioni atte a favorire condizioni di benessere lavorativo; </a:t>
            </a:r>
            <a:br>
              <a:rPr lang="it-IT" sz="2800" dirty="0">
                <a:solidFill>
                  <a:srgbClr val="3C4966"/>
                </a:solidFill>
              </a:rPr>
            </a:br>
            <a:r>
              <a:rPr lang="it-IT" sz="2800" dirty="0">
                <a:solidFill>
                  <a:srgbClr val="3C4966"/>
                </a:solidFill>
              </a:rPr>
              <a:t>-  azioni positive, interventi e progetti, quali indagini di clima, codici etici e di condotta, idonei a prevenire o rimuovere situazioni di discriminazioni o violenze sessuali, morali o psicologiche - mobbing - nell'amministrazione pubblica di appartenenza. </a:t>
            </a:r>
            <a:br>
              <a:rPr lang="it-IT" sz="2800" dirty="0">
                <a:solidFill>
                  <a:srgbClr val="3C4966"/>
                </a:solidFill>
              </a:rPr>
            </a:br>
            <a:r>
              <a:rPr lang="it-IT" sz="2800" dirty="0" smtClean="0">
                <a:solidFill>
                  <a:srgbClr val="3C4966"/>
                </a:solidFill>
              </a:rPr>
              <a:t/>
            </a:r>
            <a:br>
              <a:rPr lang="it-IT" sz="2800" dirty="0" smtClean="0">
                <a:solidFill>
                  <a:srgbClr val="3C4966"/>
                </a:solidFill>
              </a:rPr>
            </a:br>
            <a:r>
              <a:rPr lang="it-IT" sz="2800" dirty="0" smtClean="0">
                <a:solidFill>
                  <a:srgbClr val="3C4966"/>
                </a:solidFill>
              </a:rPr>
              <a:t/>
            </a:r>
            <a:br>
              <a:rPr lang="it-IT" sz="2800" dirty="0" smtClean="0">
                <a:solidFill>
                  <a:srgbClr val="3C4966"/>
                </a:solidFill>
              </a:rPr>
            </a:br>
            <a:r>
              <a:rPr lang="it-IT" sz="2800" dirty="0" smtClean="0">
                <a:solidFill>
                  <a:srgbClr val="3C4966"/>
                </a:solidFill>
              </a:rPr>
              <a:t/>
            </a:r>
            <a:br>
              <a:rPr lang="it-IT" sz="2800" dirty="0" smtClean="0">
                <a:solidFill>
                  <a:srgbClr val="3C4966"/>
                </a:solidFill>
              </a:rPr>
            </a:br>
            <a:r>
              <a:rPr lang="it-IT" sz="2800" dirty="0">
                <a:solidFill>
                  <a:srgbClr val="3C4966"/>
                </a:solidFill>
              </a:rPr>
              <a:t/>
            </a:r>
            <a:br>
              <a:rPr lang="it-IT" sz="2800" dirty="0">
                <a:solidFill>
                  <a:srgbClr val="3C4966"/>
                </a:solidFill>
              </a:rPr>
            </a:br>
            <a:r>
              <a:rPr lang="it-IT" sz="2800" dirty="0">
                <a:solidFill>
                  <a:srgbClr val="3C4966"/>
                </a:solidFill>
              </a:rPr>
              <a:t/>
            </a:r>
            <a:br>
              <a:rPr lang="it-IT" sz="2800" dirty="0">
                <a:solidFill>
                  <a:srgbClr val="3C4966"/>
                </a:solidFill>
              </a:rPr>
            </a:br>
            <a:r>
              <a:rPr lang="it-IT" sz="2800" dirty="0">
                <a:solidFill>
                  <a:srgbClr val="3C4966"/>
                </a:solidFill>
              </a:rPr>
              <a:t/>
            </a:r>
            <a:br>
              <a:rPr lang="it-IT" sz="2800" dirty="0">
                <a:solidFill>
                  <a:srgbClr val="3C4966"/>
                </a:solidFill>
              </a:rPr>
            </a:br>
            <a:endParaRPr lang="it-IT" sz="2700" b="1" dirty="0" smtClean="0">
              <a:solidFill>
                <a:srgbClr val="3C4966"/>
              </a:solidFill>
              <a:latin typeface="+mn-lt"/>
              <a:ea typeface="+mn-ea"/>
              <a:cs typeface="+mn-cs"/>
            </a:endParaRPr>
          </a:p>
        </p:txBody>
      </p:sp>
    </p:spTree>
    <p:extLst>
      <p:ext uri="{BB962C8B-B14F-4D97-AF65-F5344CB8AC3E}">
        <p14:creationId xmlns:p14="http://schemas.microsoft.com/office/powerpoint/2010/main" val="387283088"/>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sse">
  <a:themeElements>
    <a:clrScheme name="Parallasse">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ss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sse">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xmlns=""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Parallax</Template>
  <TotalTime>773</TotalTime>
  <Words>2498</Words>
  <Application>Microsoft Macintosh PowerPoint</Application>
  <PresentationFormat>Personalizzato</PresentationFormat>
  <Paragraphs>198</Paragraphs>
  <Slides>50</Slides>
  <Notes>0</Notes>
  <HiddenSlides>0</HiddenSlides>
  <MMClips>0</MMClips>
  <ScaleCrop>false</ScaleCrop>
  <HeadingPairs>
    <vt:vector size="4" baseType="variant">
      <vt:variant>
        <vt:lpstr>Tema</vt:lpstr>
      </vt:variant>
      <vt:variant>
        <vt:i4>1</vt:i4>
      </vt:variant>
      <vt:variant>
        <vt:lpstr>Titoli diapositive</vt:lpstr>
      </vt:variant>
      <vt:variant>
        <vt:i4>50</vt:i4>
      </vt:variant>
    </vt:vector>
  </HeadingPairs>
  <TitlesOfParts>
    <vt:vector size="51" baseType="lpstr">
      <vt:lpstr>Parallasse</vt:lpstr>
      <vt:lpstr>Metodologie di intervento nei regolamenti della Pubblica Amministrazione</vt:lpstr>
      <vt:lpstr> Direttiva  Dipartimento della Funzione Pubblica  Dipartimento per le Pari Opportunità  della Presidenza del Consiglio dei Ministri   4.3.2011  </vt:lpstr>
      <vt:lpstr>Elementi di novità  a. La previsione normativa di un organismo che assume, unificandole, tutte le funzioni che la legge, i contratti collettivi e altre disposizioni attribuiscono ai Comitati per le Pari Opportunità e ai Comitati paritetici sul fenomeno del mobbing da tempo operanti nella Pubblica Amministrazione   b. Per la prima volta la questione della parità e delle pari opportunità entra a pieno titolo in una normativa di carattere generale tra i fattori che condizionano il funzionamento organizzativo.    </vt:lpstr>
      <vt:lpstr>      1. Finalità  Le linee guida hanno carattere generale e contengono le indicazioni alle quali le amministrazioni in indirizzo devono attenersi, tenuto conto delle specificità dei rispettivi ordinamenti e dei singoli contratti collettivi.   2. Il contesto di riferimento  La moltiplicazione dei comitati anche all'interno di una stessa amministrazione ha causato, negli anni, una frammentazione delle competenze in quanto al CPO erano attribuite quelle relative al contrasto alle discriminazioni di genere e alle molestie sessuali, e ai Comitati antimobbing erano attribuite competenze relative alla tutela del benessere dei lavoratori e delle lavoratrici e alla sfera della molestia/violenza di carattere psicologico.       </vt:lpstr>
      <vt:lpstr>      3. Il Comitato Unico di Garanzia – Le funzioni/1   a) Assicurare, nell'ambito del lavoro pubblico, parità e pari opportunità di genere, rafforzando la tutela dei lavoratori e delle lavoratrici e garantendo l'assenza di qualunque forma di violenza morale o psicologica e di discriminazione, diretta e indiretta, relativa al genere, all'età, all'orientamento sessuale, alla razza, all'origine etnica, alla disabilità, alla religione e alla lingua. Senza diminuire l'attenzione nei confronti delle discriminazioni di genere, l'ampliamento ad una tutela espressa nei confronti di ulteriori fattori di rischio, sempre più spesso coesistenti, intende adeguare il comportamento del datore di lavoro pubblico alle indicazioni della Unione Europea.         </vt:lpstr>
      <vt:lpstr>      3. Il Comitato Unico di Garanzia – Le funzioni/2   b) Favorire l'ottimizzazione della produttività del lavoro pubblico, migliorando l'efficienza delle prestazioni lavorative, anche attraverso la realizzazione di un ambiente di lavoro caratterizzato dal rispetto dei principi di pari opportunità, di benessere organizzativo e di contrasto di qualsiasi forma di discriminazione e di violenza morale o  psichica nei confronti dei lavoratori e delle lavoratrici.          </vt:lpstr>
      <vt:lpstr>       3. Il Comitato Unico di Garanzia – Le funzioni/3   c) Razionalizzare e rendere efficiente ed efficace l'organizzazione della Pubblica Amministrazione anche in materia di pari opportunità, contrasto alle discriminazioni e benessere dei lavoratori e delle lavoratrici, tenendo conto delle novità introdotte dal d.lgs 150/2009 e delle indicazioni derivanti dal decreto legislativo 9 aprile 2008, n.81 (T.U. in materia della salute e della sicurezza nei luoghi di lavoro), come integrato dal decreto legislativo 3 agosto 2009, n.106 (Disposizioni integrative e correttive del d.lgs. 81/2008 ) e dal decreto legislativo 11 aprile 2006, n.198 come modificato dal decreto legislativo 25 gennaio 2010, n.5 (Attuazione della direttiva 2006/54/CE relativa al principio delle pari opportunità e della parità di trattamento fra uomini e donne in materia di occupazione e impiego).         </vt:lpstr>
      <vt:lpstr>       3. Il Comitato Unico di Garanzia – I compiti “propositivi”/1  - predisposizione di piani di azioni positive, per favorire l'uguaglianza sostanziale sul lavoro tra uomini e donne;  - promozione e/o potenziamento di ogni iniziativa diretta ad attuare politiche di conciliazione vita privata/lavoro e quanto necessario per consentire la diffusione della cultura delle pari opportunità;  - temi che rientrano nella propria competenza ai fini della contrattazione integrativa;  - iniziative volte ad attuare le direttive comunitarie per l'affermazione sul lavoro della pari dignità delle persone nonché azioni positive al riguardo;         </vt:lpstr>
      <vt:lpstr>       3. Il Comitato Unico di Garanzia – I compiti “propositivi”/2   - analisi e programmazione di genere che considerino le esigenze delle donne e quelle degli uomini (es. bilancio di genere);  - diffusione delle conoscenze ed esperienze, nonché di altri elementi informativi, documentali, tecnici e statistici sui problemi delle pari opportunità e sulle possibili soluzioni adottate da altre  amministrazioni o enti, anche in collaborazione con la Consigliera di parità del territorio di riferimento;  -  azioni atte a favorire condizioni di benessere lavorativo;  -  azioni positive, interventi e progetti, quali indagini di clima, codici etici e di condotta, idonei a prevenire o rimuovere situazioni di discriminazioni o violenze sessuali, morali o psicologiche - mobbing - nell'amministrazione pubblica di appartenenza.        </vt:lpstr>
      <vt:lpstr>       3. Il Comitato Unico di Garanzia – I compiti “consultivi”   Pareri su:  -  progetti di riorganizzazione dell'amministrazione di appartenenza;  -  piani di formazione del personale;  -  orari di lavoro, forme di flessibilità lavorativa e interventi di conciliazione;  -  criteri di valutazione del personale,  -  contrattazione integrativa sui temi che rientrano nelle proprie competenze.          </vt:lpstr>
      <vt:lpstr>           3. Il Comitato Unico di Garanzia – I compiti “di verifica”/1  Su: - risultati delle azioni positive, dei progetti e delle buone pratiche in materia di pari opportunità;  - esiti delle azioni di promozione del benessere organizzativo e prevenzione del disagio lavorativo;  - esiti delle azioni di contrasto alle violenze morali e psicologiche nei luoghi di lavoro - mobbing;  - assenza di ogni forma di discriminazione, diretta e indiretta, relativa al genere, all'età, all'orientamento sessuale, alla razza, all'origine etnica, alla disabilità, alla religione o alla lingua, nell'accesso, nel trattamento e nelle condizioni di lavoro, nella formazione professionale, promozione negli avanzamenti di carriera, nella sicurezza sul lavoro.          </vt:lpstr>
      <vt:lpstr>    3. Il Comitato Unico di Garanzia – I compiti “di verifica”/2  IMPORTANTE!!  Le amministrazioni forniscono ai CUG tutti i dati e le informazioni necessarie a garantirne l'effettiva operatività.           </vt:lpstr>
      <vt:lpstr> 3. Il Comitato Unico di Garanzia – Atti/1  Relazioni Redige, entro il 30 marzo di ogni anno, una dettagliata relazione sulla situazione del personale nell'amministrazione pubblica di appartenenza, riferita all'anno precedente, riguardante l'attuazione dei principi di parità, pari opportunità, benessere organizzativo e di contrasto alle discriminazioni e alle violenze morali e psicologiche nei luoghi di lavoro - mobbing.  La relazione tiene conto anche dei dati e delle informazioni forniti:  - dall'amministrazione e dal datore di lavoro ai sensi del del d. lgs. 81/2009;  - dalla relazione redatta dall'amministrazione ai sensi della direttiva 23 maggio 2007 della Pres. Cons. Min. - Dipartimenti Funz. Pubbl. e PP.OO. recante "misure per realizzare parità e pari opportunità tra uomini e donne nelle amministrazioni pubbliche";  </vt:lpstr>
      <vt:lpstr>3. Il Comitato Unico di Garanzia – Atti/2  Regolamento interno Adotta, entro 60 giorni dalla sua costituzione, un regolamento per la disciplina delle modalità di funzionamento recante, in particolare, disposizioni relative a: convocazioni; periodicità delle riunioni, validità delle stesse (quorum strutturale e funzionale); verbali; rapporto/i sulle attività; diffusione delle informazioni; accesso ai dati; casi di dimissioni, decadenza e  cessazione della/del Presidente e dei/delle componenti; audizione di esperti, modalità di consultazione con altri organismi etc. </vt:lpstr>
      <vt:lpstr>3. Il Comitato Unico di Garanzia – Collaborazioni  I.  Consigliere/a nazionale di parità   II. UNAR - Ufficio Nazionale Antidiscriminazioni Razziali, istituito presso il Dipartimento per le Pari Opportunità della Presidenza del Consiglio dei Ministri   III. Organismi Indipendenti di Valutazione, previsti dall'art. 14 del d.lgs. 150/2009, per rafforzare, attraverso l'introduzione dei temi delle pari opportunità e del benessere lavorativo, la valutazione delle performance  </vt:lpstr>
      <vt:lpstr>Direttiva Pres. Cons. – Dip. Funz. Pubbl. 24.3.2004  “MISURE FINALIZZATE AL MIGLIORAMENTO DEL BENESSERE ORGANIZZATIVO NELLE PUBBLICHE AMMINISTRAZIONI”  c.d.“Direttiva benessere”</vt:lpstr>
      <vt:lpstr>Definizione di Benessere Organizzativo nella letteratura scientifica</vt:lpstr>
      <vt:lpstr>FINALITÀ DELLA DIRETTIVA  a.  le motivazioni per l’adozione di misure finalizzate ad accrescere il benessere organizzativo </vt:lpstr>
      <vt:lpstr>b. le indicazioni da seguire per accrescere il benessere organizzativo </vt:lpstr>
      <vt:lpstr>b.II. L’attenzione alle variabili critiche/1  </vt:lpstr>
      <vt:lpstr>b.II. L’attenzione alle variabili critiche/2</vt:lpstr>
      <vt:lpstr>b.III. Il processo per la rilevazione e il miglioramento del benessere organizzativo  </vt:lpstr>
      <vt:lpstr>b.IV. Contenuti e strumenti del piano di miglioramento </vt:lpstr>
      <vt:lpstr> c. strumenti per l’attuazione della direttiva </vt:lpstr>
      <vt:lpstr>I modelli di riferimento, ai sensi dell’art. 14, comma 5, d. lgs. 150/2009 (ormai abrogato)/1</vt:lpstr>
      <vt:lpstr>  I modelli di riferimento, ai sensi dell’art. 14, comma 5, d. lgs. 150/2009 (ormai abrogato)/2  </vt:lpstr>
      <vt:lpstr>  I modelli di riferimento, ai sensi dell’art. 14, comma 5, d. lgs. 150/2009 (ormai abrogato)/3 </vt:lpstr>
      <vt:lpstr>  I modelli di riferimento, ai sensi dell’art. 14, comma 5, d. lgs. 150/2009 (ormai abrogato)/4 </vt:lpstr>
      <vt:lpstr>I modelli di riferimento, ai sensi dell’art. 14, comma 5, d. lgs. 150/2009 (ormai abrogato)/5</vt:lpstr>
      <vt:lpstr>Recenti evoluzioni (o involuzioni?!)  nella disciplina del b.o./1</vt:lpstr>
      <vt:lpstr>Recenti evoluzioni (o involuzioni?!)  nella disciplina del b.o./2</vt:lpstr>
      <vt:lpstr>Recenti evoluzioni (o involuzioni?!)  nella disciplina del b.o./3</vt:lpstr>
      <vt:lpstr>Recenti evoluzioni (o involuzioni?!)  nella disciplina del b.o./4</vt:lpstr>
      <vt:lpstr>Recenti evoluzioni (o involuzioni?!)  nella disciplina del b.o./5</vt:lpstr>
      <vt:lpstr>Direttiva del Pres. Cons. Min. 24.5.2017 c.d. “Lavoro agile”/1 </vt:lpstr>
      <vt:lpstr>Direttiva del Pres. Cons. Min. 24.5.2017 c.d. “Lavoro agile”/2</vt:lpstr>
      <vt:lpstr>Direttiva del Pres. Cons. Min. 24.5.2017 c.d. “Lavoro agile”/3</vt:lpstr>
      <vt:lpstr>Direttiva del Pres. Cons. Min. 24.5.2017 c.d. “Lavoro agile”/4</vt:lpstr>
      <vt:lpstr>Direttiva del Pres. Cons. Min. 24.5.2017 c.d. “Lavoro agile”/5</vt:lpstr>
      <vt:lpstr>Direttiva del Pres. Cons. Min. 24.5.2017 c.d. “Lavoro agile”/6</vt:lpstr>
      <vt:lpstr>Direttiva del Pres. Cons. Min. 24.5.2017 c.d. “Lavoro agile”/7</vt:lpstr>
      <vt:lpstr>Direttiva del Pres. Cons. Min. 24.5.2017 c.d. “Lavoro agile”/8</vt:lpstr>
      <vt:lpstr>Direttiva del Pres. Cons. Min. 24.5.2017 c.d. “Lavoro agile”/9</vt:lpstr>
      <vt:lpstr>Riforma della Pa: le modifiche al testo unico del pubblico impiego e la valutazione delle performance/1 </vt:lpstr>
      <vt:lpstr>Riforma della Pa: le modifiche al testo unico del pubblico impiego e la valutazione delle performance/2 </vt:lpstr>
      <vt:lpstr>Riforma della Pa: le modifiche al testo unico del pubblico impiego e la valutazione delle performance/3 </vt:lpstr>
      <vt:lpstr>Riforma della Pa: le modifiche al testo unico del pubblico impiego e la valutazione delle performance/4 </vt:lpstr>
      <vt:lpstr>Riforma della Pa: le modifiche al testo unico del pubblico impiego e la valutazione delle performance/5 </vt:lpstr>
      <vt:lpstr>Riforma della Pa: le modifiche al testo unico del pubblico impiego e la valutazione delle performance/6 </vt:lpstr>
      <vt:lpstr>Grazie per l’attenzione!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Avv. Lisa Amoriello</dc:creator>
  <cp:lastModifiedBy>Prsidenza INFN</cp:lastModifiedBy>
  <cp:revision>64</cp:revision>
  <dcterms:created xsi:type="dcterms:W3CDTF">2017-06-06T20:12:14Z</dcterms:created>
  <dcterms:modified xsi:type="dcterms:W3CDTF">2017-06-08T13:04:29Z</dcterms:modified>
</cp:coreProperties>
</file>