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3" r:id="rId1"/>
  </p:sldMasterIdLst>
  <p:notesMasterIdLst>
    <p:notesMasterId r:id="rId42"/>
  </p:notesMasterIdLst>
  <p:handoutMasterIdLst>
    <p:handoutMasterId r:id="rId43"/>
  </p:handoutMasterIdLst>
  <p:sldIdLst>
    <p:sldId id="261" r:id="rId2"/>
    <p:sldId id="259" r:id="rId3"/>
    <p:sldId id="309" r:id="rId4"/>
    <p:sldId id="287" r:id="rId5"/>
    <p:sldId id="310" r:id="rId6"/>
    <p:sldId id="311" r:id="rId7"/>
    <p:sldId id="312" r:id="rId8"/>
    <p:sldId id="317" r:id="rId9"/>
    <p:sldId id="333" r:id="rId10"/>
    <p:sldId id="344" r:id="rId11"/>
    <p:sldId id="345" r:id="rId12"/>
    <p:sldId id="318" r:id="rId13"/>
    <p:sldId id="314" r:id="rId14"/>
    <p:sldId id="346" r:id="rId15"/>
    <p:sldId id="335" r:id="rId16"/>
    <p:sldId id="347" r:id="rId17"/>
    <p:sldId id="320" r:id="rId18"/>
    <p:sldId id="321" r:id="rId19"/>
    <p:sldId id="323" r:id="rId20"/>
    <p:sldId id="322" r:id="rId21"/>
    <p:sldId id="324" r:id="rId22"/>
    <p:sldId id="325" r:id="rId23"/>
    <p:sldId id="339" r:id="rId24"/>
    <p:sldId id="340" r:id="rId25"/>
    <p:sldId id="336" r:id="rId26"/>
    <p:sldId id="338" r:id="rId27"/>
    <p:sldId id="348" r:id="rId28"/>
    <p:sldId id="328" r:id="rId29"/>
    <p:sldId id="349" r:id="rId30"/>
    <p:sldId id="341" r:id="rId31"/>
    <p:sldId id="313" r:id="rId32"/>
    <p:sldId id="329" r:id="rId33"/>
    <p:sldId id="273" r:id="rId34"/>
    <p:sldId id="305" r:id="rId35"/>
    <p:sldId id="342" r:id="rId36"/>
    <p:sldId id="343" r:id="rId37"/>
    <p:sldId id="350" r:id="rId38"/>
    <p:sldId id="303" r:id="rId39"/>
    <p:sldId id="330" r:id="rId40"/>
    <p:sldId id="351" r:id="rId41"/>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72" autoAdjust="0"/>
  </p:normalViewPr>
  <p:slideViewPr>
    <p:cSldViewPr snapToGrid="0" snapToObjects="1">
      <p:cViewPr varScale="1">
        <p:scale>
          <a:sx n="101" d="100"/>
          <a:sy n="101" d="100"/>
        </p:scale>
        <p:origin x="-1216"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notesMaster" Target="notesMasters/notesMaster1.xml"/><Relationship Id="rId43" Type="http://schemas.openxmlformats.org/officeDocument/2006/relationships/handoutMaster" Target="handoutMasters/handoutMaster1.xml"/><Relationship Id="rId44" Type="http://schemas.openxmlformats.org/officeDocument/2006/relationships/printerSettings" Target="printerSettings/printerSettings1.bin"/><Relationship Id="rId4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310ABF-E4D3-FE4F-A248-473936F7CB94}" type="doc">
      <dgm:prSet loTypeId="urn:microsoft.com/office/officeart/2005/8/layout/radial4" loCatId="" qsTypeId="urn:microsoft.com/office/officeart/2005/8/quickstyle/simple4" qsCatId="simple" csTypeId="urn:microsoft.com/office/officeart/2005/8/colors/accent1_2" csCatId="accent1" phldr="1"/>
      <dgm:spPr/>
      <dgm:t>
        <a:bodyPr/>
        <a:lstStyle/>
        <a:p>
          <a:endParaRPr lang="it-IT"/>
        </a:p>
      </dgm:t>
    </dgm:pt>
    <dgm:pt modelId="{F9BDFD01-17E6-0C49-8ABC-CFA8FE7B785E}">
      <dgm:prSet phldrT="[Testo]" custT="1"/>
      <dgm:spPr/>
      <dgm:t>
        <a:bodyPr/>
        <a:lstStyle/>
        <a:p>
          <a:r>
            <a:rPr lang="it-IT" sz="2000" b="1" dirty="0" smtClean="0"/>
            <a:t>CUG punto di riferiment</a:t>
          </a:r>
          <a:r>
            <a:rPr lang="it-IT" sz="2000" dirty="0" smtClean="0"/>
            <a:t>o</a:t>
          </a:r>
          <a:endParaRPr lang="it-IT" sz="2000" dirty="0"/>
        </a:p>
      </dgm:t>
    </dgm:pt>
    <dgm:pt modelId="{3FEC7B92-CBD0-6449-A45A-8F49A4E5BBFF}" type="parTrans" cxnId="{32434489-2F5E-A245-8D36-C3B656DA0904}">
      <dgm:prSet/>
      <dgm:spPr/>
      <dgm:t>
        <a:bodyPr/>
        <a:lstStyle/>
        <a:p>
          <a:endParaRPr lang="it-IT"/>
        </a:p>
      </dgm:t>
    </dgm:pt>
    <dgm:pt modelId="{52B041C6-5C83-9149-BAF1-6E8AA461BF40}" type="sibTrans" cxnId="{32434489-2F5E-A245-8D36-C3B656DA0904}">
      <dgm:prSet/>
      <dgm:spPr/>
      <dgm:t>
        <a:bodyPr/>
        <a:lstStyle/>
        <a:p>
          <a:endParaRPr lang="it-IT"/>
        </a:p>
      </dgm:t>
    </dgm:pt>
    <dgm:pt modelId="{24313AD3-0193-E344-8B4E-6133D2623EA0}">
      <dgm:prSet phldrT="[Testo]" custT="1"/>
      <dgm:spPr/>
      <dgm:t>
        <a:bodyPr/>
        <a:lstStyle/>
        <a:p>
          <a:r>
            <a:rPr lang="it-IT" sz="2000" dirty="0" smtClean="0"/>
            <a:t>Per il personale</a:t>
          </a:r>
          <a:endParaRPr lang="it-IT" sz="2000" dirty="0"/>
        </a:p>
      </dgm:t>
    </dgm:pt>
    <dgm:pt modelId="{79D1F13A-53D7-9248-8756-4E91F84CAE38}" type="parTrans" cxnId="{2785273F-CF03-4248-9B6A-184877117C41}">
      <dgm:prSet/>
      <dgm:spPr/>
      <dgm:t>
        <a:bodyPr/>
        <a:lstStyle/>
        <a:p>
          <a:endParaRPr lang="it-IT"/>
        </a:p>
      </dgm:t>
    </dgm:pt>
    <dgm:pt modelId="{DB383C40-B677-B946-AF55-EBCA1A4CEAD8}" type="sibTrans" cxnId="{2785273F-CF03-4248-9B6A-184877117C41}">
      <dgm:prSet/>
      <dgm:spPr/>
      <dgm:t>
        <a:bodyPr/>
        <a:lstStyle/>
        <a:p>
          <a:endParaRPr lang="it-IT"/>
        </a:p>
      </dgm:t>
    </dgm:pt>
    <dgm:pt modelId="{AC1B01D7-6EDF-6148-9D37-8B1817F01D71}">
      <dgm:prSet phldrT="[Testo]" custT="1"/>
      <dgm:spPr/>
      <dgm:t>
        <a:bodyPr/>
        <a:lstStyle/>
        <a:p>
          <a:r>
            <a:rPr lang="it-IT" sz="2000" dirty="0" smtClean="0"/>
            <a:t>Per l’amministrazione</a:t>
          </a:r>
          <a:endParaRPr lang="it-IT" sz="2000" dirty="0"/>
        </a:p>
      </dgm:t>
    </dgm:pt>
    <dgm:pt modelId="{A61B2670-DDB0-EB43-86A9-914B404A5E3F}" type="parTrans" cxnId="{9E8BC1D3-5C55-2642-A1C3-D71110179C08}">
      <dgm:prSet/>
      <dgm:spPr/>
      <dgm:t>
        <a:bodyPr/>
        <a:lstStyle/>
        <a:p>
          <a:endParaRPr lang="it-IT"/>
        </a:p>
      </dgm:t>
    </dgm:pt>
    <dgm:pt modelId="{E3AC2065-53E8-A04E-B426-12E2DA378923}" type="sibTrans" cxnId="{9E8BC1D3-5C55-2642-A1C3-D71110179C08}">
      <dgm:prSet/>
      <dgm:spPr/>
      <dgm:t>
        <a:bodyPr/>
        <a:lstStyle/>
        <a:p>
          <a:endParaRPr lang="it-IT"/>
        </a:p>
      </dgm:t>
    </dgm:pt>
    <dgm:pt modelId="{14B745AC-17F0-334C-A6D1-8E11D2E40BC4}">
      <dgm:prSet phldrT="[Testo]"/>
      <dgm:spPr/>
      <dgm:t>
        <a:bodyPr/>
        <a:lstStyle/>
        <a:p>
          <a:endParaRPr lang="it-IT" dirty="0"/>
        </a:p>
      </dgm:t>
    </dgm:pt>
    <dgm:pt modelId="{E0E3A78A-44E5-964C-BF79-E6C9D820980B}" type="parTrans" cxnId="{2A63793E-AC01-0343-9E4B-5CC29EAFED59}">
      <dgm:prSet/>
      <dgm:spPr/>
      <dgm:t>
        <a:bodyPr/>
        <a:lstStyle/>
        <a:p>
          <a:endParaRPr lang="it-IT"/>
        </a:p>
      </dgm:t>
    </dgm:pt>
    <dgm:pt modelId="{A92177D6-FEA5-EE4C-B5A6-8934734C3479}" type="sibTrans" cxnId="{2A63793E-AC01-0343-9E4B-5CC29EAFED59}">
      <dgm:prSet/>
      <dgm:spPr/>
      <dgm:t>
        <a:bodyPr/>
        <a:lstStyle/>
        <a:p>
          <a:endParaRPr lang="it-IT"/>
        </a:p>
      </dgm:t>
    </dgm:pt>
    <dgm:pt modelId="{BDD4AB61-8950-E74C-BC1B-CC3E74E25558}" type="pres">
      <dgm:prSet presAssocID="{15310ABF-E4D3-FE4F-A248-473936F7CB94}" presName="cycle" presStyleCnt="0">
        <dgm:presLayoutVars>
          <dgm:chMax val="1"/>
          <dgm:dir/>
          <dgm:animLvl val="ctr"/>
          <dgm:resizeHandles val="exact"/>
        </dgm:presLayoutVars>
      </dgm:prSet>
      <dgm:spPr/>
      <dgm:t>
        <a:bodyPr/>
        <a:lstStyle/>
        <a:p>
          <a:endParaRPr lang="it-IT"/>
        </a:p>
      </dgm:t>
    </dgm:pt>
    <dgm:pt modelId="{BF8159CB-1C9F-F24E-9260-955A96DD3D2E}" type="pres">
      <dgm:prSet presAssocID="{F9BDFD01-17E6-0C49-8ABC-CFA8FE7B785E}" presName="centerShape" presStyleLbl="node0" presStyleIdx="0" presStyleCnt="1" custScaleX="126771"/>
      <dgm:spPr/>
      <dgm:t>
        <a:bodyPr/>
        <a:lstStyle/>
        <a:p>
          <a:endParaRPr lang="it-IT"/>
        </a:p>
      </dgm:t>
    </dgm:pt>
    <dgm:pt modelId="{5248A7C3-0FBF-BF42-8A9D-D6A9F530A02A}" type="pres">
      <dgm:prSet presAssocID="{79D1F13A-53D7-9248-8756-4E91F84CAE38}" presName="parTrans" presStyleLbl="bgSibTrans2D1" presStyleIdx="0" presStyleCnt="2" custLinFactNeighborY="13560"/>
      <dgm:spPr/>
      <dgm:t>
        <a:bodyPr/>
        <a:lstStyle/>
        <a:p>
          <a:endParaRPr lang="it-IT"/>
        </a:p>
      </dgm:t>
    </dgm:pt>
    <dgm:pt modelId="{AEF5D37E-F2FB-3744-91D5-7E2B117038F1}" type="pres">
      <dgm:prSet presAssocID="{24313AD3-0193-E344-8B4E-6133D2623EA0}" presName="node" presStyleLbl="node1" presStyleIdx="0" presStyleCnt="2" custScaleX="97613" custScaleY="74160" custRadScaleRad="106887" custRadScaleInc="124">
        <dgm:presLayoutVars>
          <dgm:bulletEnabled val="1"/>
        </dgm:presLayoutVars>
      </dgm:prSet>
      <dgm:spPr/>
      <dgm:t>
        <a:bodyPr/>
        <a:lstStyle/>
        <a:p>
          <a:endParaRPr lang="it-IT"/>
        </a:p>
      </dgm:t>
    </dgm:pt>
    <dgm:pt modelId="{9971DC9C-6492-C745-B4A6-CFA203EA4229}" type="pres">
      <dgm:prSet presAssocID="{A61B2670-DDB0-EB43-86A9-914B404A5E3F}" presName="parTrans" presStyleLbl="bgSibTrans2D1" presStyleIdx="1" presStyleCnt="2" custLinFactNeighborY="25425"/>
      <dgm:spPr/>
      <dgm:t>
        <a:bodyPr/>
        <a:lstStyle/>
        <a:p>
          <a:endParaRPr lang="it-IT"/>
        </a:p>
      </dgm:t>
    </dgm:pt>
    <dgm:pt modelId="{59AEC74C-1385-7D4A-8E86-208CD8120ECB}" type="pres">
      <dgm:prSet presAssocID="{AC1B01D7-6EDF-6148-9D37-8B1817F01D71}" presName="node" presStyleLbl="node1" presStyleIdx="1" presStyleCnt="2" custScaleX="149540" custScaleY="71617" custRadScaleRad="104627" custRadScaleInc="-3857">
        <dgm:presLayoutVars>
          <dgm:bulletEnabled val="1"/>
        </dgm:presLayoutVars>
      </dgm:prSet>
      <dgm:spPr/>
      <dgm:t>
        <a:bodyPr/>
        <a:lstStyle/>
        <a:p>
          <a:endParaRPr lang="it-IT"/>
        </a:p>
      </dgm:t>
    </dgm:pt>
  </dgm:ptLst>
  <dgm:cxnLst>
    <dgm:cxn modelId="{2785273F-CF03-4248-9B6A-184877117C41}" srcId="{F9BDFD01-17E6-0C49-8ABC-CFA8FE7B785E}" destId="{24313AD3-0193-E344-8B4E-6133D2623EA0}" srcOrd="0" destOrd="0" parTransId="{79D1F13A-53D7-9248-8756-4E91F84CAE38}" sibTransId="{DB383C40-B677-B946-AF55-EBCA1A4CEAD8}"/>
    <dgm:cxn modelId="{32434489-2F5E-A245-8D36-C3B656DA0904}" srcId="{15310ABF-E4D3-FE4F-A248-473936F7CB94}" destId="{F9BDFD01-17E6-0C49-8ABC-CFA8FE7B785E}" srcOrd="0" destOrd="0" parTransId="{3FEC7B92-CBD0-6449-A45A-8F49A4E5BBFF}" sibTransId="{52B041C6-5C83-9149-BAF1-6E8AA461BF40}"/>
    <dgm:cxn modelId="{C61B7512-6187-F140-85E6-324CCA3A4F4A}" type="presOf" srcId="{A61B2670-DDB0-EB43-86A9-914B404A5E3F}" destId="{9971DC9C-6492-C745-B4A6-CFA203EA4229}" srcOrd="0" destOrd="0" presId="urn:microsoft.com/office/officeart/2005/8/layout/radial4"/>
    <dgm:cxn modelId="{D0B89BE9-AF5F-924B-918B-E0BFC0EF43F4}" type="presOf" srcId="{15310ABF-E4D3-FE4F-A248-473936F7CB94}" destId="{BDD4AB61-8950-E74C-BC1B-CC3E74E25558}" srcOrd="0" destOrd="0" presId="urn:microsoft.com/office/officeart/2005/8/layout/radial4"/>
    <dgm:cxn modelId="{48E00409-22E6-A843-9C82-DB5F6C5FB04D}" type="presOf" srcId="{24313AD3-0193-E344-8B4E-6133D2623EA0}" destId="{AEF5D37E-F2FB-3744-91D5-7E2B117038F1}" srcOrd="0" destOrd="0" presId="urn:microsoft.com/office/officeart/2005/8/layout/radial4"/>
    <dgm:cxn modelId="{8DDBC1A6-5BA5-6142-8AE0-E79AF297E5E1}" type="presOf" srcId="{AC1B01D7-6EDF-6148-9D37-8B1817F01D71}" destId="{59AEC74C-1385-7D4A-8E86-208CD8120ECB}" srcOrd="0" destOrd="0" presId="urn:microsoft.com/office/officeart/2005/8/layout/radial4"/>
    <dgm:cxn modelId="{2A63793E-AC01-0343-9E4B-5CC29EAFED59}" srcId="{15310ABF-E4D3-FE4F-A248-473936F7CB94}" destId="{14B745AC-17F0-334C-A6D1-8E11D2E40BC4}" srcOrd="1" destOrd="0" parTransId="{E0E3A78A-44E5-964C-BF79-E6C9D820980B}" sibTransId="{A92177D6-FEA5-EE4C-B5A6-8934734C3479}"/>
    <dgm:cxn modelId="{559A728F-2A23-BE4D-A32D-105D82EE8FE7}" type="presOf" srcId="{F9BDFD01-17E6-0C49-8ABC-CFA8FE7B785E}" destId="{BF8159CB-1C9F-F24E-9260-955A96DD3D2E}" srcOrd="0" destOrd="0" presId="urn:microsoft.com/office/officeart/2005/8/layout/radial4"/>
    <dgm:cxn modelId="{69095AEB-B0CB-0047-ABD4-1BDFDC03E240}" type="presOf" srcId="{79D1F13A-53D7-9248-8756-4E91F84CAE38}" destId="{5248A7C3-0FBF-BF42-8A9D-D6A9F530A02A}" srcOrd="0" destOrd="0" presId="urn:microsoft.com/office/officeart/2005/8/layout/radial4"/>
    <dgm:cxn modelId="{9E8BC1D3-5C55-2642-A1C3-D71110179C08}" srcId="{F9BDFD01-17E6-0C49-8ABC-CFA8FE7B785E}" destId="{AC1B01D7-6EDF-6148-9D37-8B1817F01D71}" srcOrd="1" destOrd="0" parTransId="{A61B2670-DDB0-EB43-86A9-914B404A5E3F}" sibTransId="{E3AC2065-53E8-A04E-B426-12E2DA378923}"/>
    <dgm:cxn modelId="{9D6A2265-3123-C943-9B0C-0F58D4189D50}" type="presParOf" srcId="{BDD4AB61-8950-E74C-BC1B-CC3E74E25558}" destId="{BF8159CB-1C9F-F24E-9260-955A96DD3D2E}" srcOrd="0" destOrd="0" presId="urn:microsoft.com/office/officeart/2005/8/layout/radial4"/>
    <dgm:cxn modelId="{0672618D-57C6-E748-ADDD-B4F5EC0D49E6}" type="presParOf" srcId="{BDD4AB61-8950-E74C-BC1B-CC3E74E25558}" destId="{5248A7C3-0FBF-BF42-8A9D-D6A9F530A02A}" srcOrd="1" destOrd="0" presId="urn:microsoft.com/office/officeart/2005/8/layout/radial4"/>
    <dgm:cxn modelId="{2EF60209-D165-B440-B794-5B0973F157EB}" type="presParOf" srcId="{BDD4AB61-8950-E74C-BC1B-CC3E74E25558}" destId="{AEF5D37E-F2FB-3744-91D5-7E2B117038F1}" srcOrd="2" destOrd="0" presId="urn:microsoft.com/office/officeart/2005/8/layout/radial4"/>
    <dgm:cxn modelId="{0FAFA53E-5BED-2744-BCDA-1007B2D8A037}" type="presParOf" srcId="{BDD4AB61-8950-E74C-BC1B-CC3E74E25558}" destId="{9971DC9C-6492-C745-B4A6-CFA203EA4229}" srcOrd="3" destOrd="0" presId="urn:microsoft.com/office/officeart/2005/8/layout/radial4"/>
    <dgm:cxn modelId="{6579354B-4070-7748-A490-445580C6CACB}" type="presParOf" srcId="{BDD4AB61-8950-E74C-BC1B-CC3E74E25558}" destId="{59AEC74C-1385-7D4A-8E86-208CD8120ECB}" srcOrd="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8159CB-1C9F-F24E-9260-955A96DD3D2E}">
      <dsp:nvSpPr>
        <dsp:cNvPr id="0" name=""/>
        <dsp:cNvSpPr/>
      </dsp:nvSpPr>
      <dsp:spPr>
        <a:xfrm>
          <a:off x="2497459" y="1035974"/>
          <a:ext cx="2253304" cy="1777460"/>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it-IT" sz="2000" b="1" kern="1200" dirty="0" smtClean="0"/>
            <a:t>CUG punto di riferiment</a:t>
          </a:r>
          <a:r>
            <a:rPr lang="it-IT" sz="2000" kern="1200" dirty="0" smtClean="0"/>
            <a:t>o</a:t>
          </a:r>
          <a:endParaRPr lang="it-IT" sz="2000" kern="1200" dirty="0"/>
        </a:p>
      </dsp:txBody>
      <dsp:txXfrm>
        <a:off x="2827448" y="1296277"/>
        <a:ext cx="1593326" cy="1256854"/>
      </dsp:txXfrm>
    </dsp:sp>
    <dsp:sp modelId="{5248A7C3-0FBF-BF42-8A9D-D6A9F530A02A}">
      <dsp:nvSpPr>
        <dsp:cNvPr id="0" name=""/>
        <dsp:cNvSpPr/>
      </dsp:nvSpPr>
      <dsp:spPr>
        <a:xfrm rot="12896852">
          <a:off x="1462624" y="710589"/>
          <a:ext cx="1376625" cy="506576"/>
        </a:xfrm>
        <a:prstGeom prst="lef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EF5D37E-F2FB-3744-91D5-7E2B117038F1}">
      <dsp:nvSpPr>
        <dsp:cNvPr id="0" name=""/>
        <dsp:cNvSpPr/>
      </dsp:nvSpPr>
      <dsp:spPr>
        <a:xfrm>
          <a:off x="762602" y="0"/>
          <a:ext cx="1648281" cy="1001805"/>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it-IT" sz="2000" kern="1200" dirty="0" smtClean="0"/>
            <a:t>Per il personale</a:t>
          </a:r>
          <a:endParaRPr lang="it-IT" sz="2000" kern="1200" dirty="0"/>
        </a:p>
      </dsp:txBody>
      <dsp:txXfrm>
        <a:off x="791944" y="29342"/>
        <a:ext cx="1589597" cy="943121"/>
      </dsp:txXfrm>
    </dsp:sp>
    <dsp:sp modelId="{9971DC9C-6492-C745-B4A6-CFA203EA4229}">
      <dsp:nvSpPr>
        <dsp:cNvPr id="0" name=""/>
        <dsp:cNvSpPr/>
      </dsp:nvSpPr>
      <dsp:spPr>
        <a:xfrm rot="19376924">
          <a:off x="4367408" y="749749"/>
          <a:ext cx="1296249" cy="506576"/>
        </a:xfrm>
        <a:prstGeom prst="lef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59AEC74C-1385-7D4A-8E86-208CD8120ECB}">
      <dsp:nvSpPr>
        <dsp:cNvPr id="0" name=""/>
        <dsp:cNvSpPr/>
      </dsp:nvSpPr>
      <dsp:spPr>
        <a:xfrm>
          <a:off x="4270243" y="0"/>
          <a:ext cx="2525113" cy="967452"/>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it-IT" sz="2000" kern="1200" dirty="0" smtClean="0"/>
            <a:t>Per l’amministrazione</a:t>
          </a:r>
          <a:endParaRPr lang="it-IT" sz="2000" kern="1200" dirty="0"/>
        </a:p>
      </dsp:txBody>
      <dsp:txXfrm>
        <a:off x="4298579" y="28336"/>
        <a:ext cx="2468441" cy="910780"/>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519C588-0586-4794-952A-04F899D763D2}" type="datetimeFigureOut">
              <a:rPr lang="it-IT" smtClean="0"/>
              <a:pPr/>
              <a:t>07/06/17</a:t>
            </a:fld>
            <a:endParaRPr lang="it-IT"/>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4EAD4C7-0ADF-44A6-A726-ACAB0EF5E2A3}" type="slidenum">
              <a:rPr lang="it-IT" smtClean="0"/>
              <a:pPr/>
              <a:t>‹n.›</a:t>
            </a:fld>
            <a:endParaRPr lang="it-IT"/>
          </a:p>
        </p:txBody>
      </p:sp>
    </p:spTree>
    <p:extLst>
      <p:ext uri="{BB962C8B-B14F-4D97-AF65-F5344CB8AC3E}">
        <p14:creationId xmlns:p14="http://schemas.microsoft.com/office/powerpoint/2010/main" val="24284392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342EDA-C42A-4B87-BBD5-CC3D3B68D1F9}" type="datetimeFigureOut">
              <a:rPr lang="it-IT" smtClean="0"/>
              <a:pPr/>
              <a:t>07/06/17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4E6CEB-486D-4E24-BB28-1CA20596B614}" type="slidenum">
              <a:rPr lang="it-IT" smtClean="0"/>
              <a:pPr/>
              <a:t>‹n.›</a:t>
            </a:fld>
            <a:endParaRPr lang="it-IT"/>
          </a:p>
        </p:txBody>
      </p:sp>
    </p:spTree>
    <p:extLst>
      <p:ext uri="{BB962C8B-B14F-4D97-AF65-F5344CB8AC3E}">
        <p14:creationId xmlns:p14="http://schemas.microsoft.com/office/powerpoint/2010/main" val="2514720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piè di pagina 3"/>
          <p:cNvSpPr>
            <a:spLocks noGrp="1"/>
          </p:cNvSpPr>
          <p:nvPr>
            <p:ph type="ftr" sz="quarter" idx="10"/>
          </p:nvPr>
        </p:nvSpPr>
        <p:spPr/>
        <p:txBody>
          <a:bodyPr/>
          <a:lstStyle/>
          <a:p>
            <a:r>
              <a:rPr lang="it-IT" smtClean="0"/>
              <a:t>A cura di Antonella Ninci ed Oriana Calabresi</a:t>
            </a:r>
            <a:endParaRPr lang="it-IT"/>
          </a:p>
        </p:txBody>
      </p:sp>
    </p:spTree>
    <p:extLst>
      <p:ext uri="{BB962C8B-B14F-4D97-AF65-F5344CB8AC3E}">
        <p14:creationId xmlns:p14="http://schemas.microsoft.com/office/powerpoint/2010/main" val="2000648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A24E6CEB-486D-4E24-BB28-1CA20596B614}" type="slidenum">
              <a:rPr lang="it-IT" smtClean="0"/>
              <a:pPr/>
              <a:t>2</a:t>
            </a:fld>
            <a:endParaRPr lang="it-IT"/>
          </a:p>
        </p:txBody>
      </p:sp>
    </p:spTree>
    <p:extLst>
      <p:ext uri="{BB962C8B-B14F-4D97-AF65-F5344CB8AC3E}">
        <p14:creationId xmlns:p14="http://schemas.microsoft.com/office/powerpoint/2010/main" val="18548452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BCD3D5AC-9DD0-4751-948A-57784BB682BF}" type="datetime1">
              <a:rPr lang="it-IT" smtClean="0"/>
              <a:t>07/06/17</a:t>
            </a:fld>
            <a:endParaRPr lang="it-IT"/>
          </a:p>
        </p:txBody>
      </p:sp>
      <p:sp>
        <p:nvSpPr>
          <p:cNvPr id="5" name="Segnaposto piè di pagina 4"/>
          <p:cNvSpPr>
            <a:spLocks noGrp="1"/>
          </p:cNvSpPr>
          <p:nvPr>
            <p:ph type="ftr" sz="quarter" idx="11"/>
          </p:nvPr>
        </p:nvSpPr>
        <p:spPr/>
        <p:txBody>
          <a:bodyPr/>
          <a:lstStyle/>
          <a:p>
            <a:r>
              <a:rPr lang="it-IT" smtClean="0"/>
              <a:t>A cura di Antonella Ninci e Oriana Calabresi </a:t>
            </a:r>
            <a:endParaRPr lang="it-IT"/>
          </a:p>
        </p:txBody>
      </p:sp>
      <p:sp>
        <p:nvSpPr>
          <p:cNvPr id="6" name="Segnaposto numero diapositiva 5"/>
          <p:cNvSpPr>
            <a:spLocks noGrp="1"/>
          </p:cNvSpPr>
          <p:nvPr>
            <p:ph type="sldNum" sz="quarter" idx="12"/>
          </p:nvPr>
        </p:nvSpPr>
        <p:spPr/>
        <p:txBody>
          <a:bodyPr/>
          <a:lstStyle/>
          <a:p>
            <a:fld id="{5926AA3A-F696-FA46-A0AC-26545BB53119}"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0DD0784-1E5C-4953-8C29-7803FFBEDA45}" type="datetime1">
              <a:rPr lang="it-IT" smtClean="0"/>
              <a:t>07/06/17</a:t>
            </a:fld>
            <a:endParaRPr lang="it-IT"/>
          </a:p>
        </p:txBody>
      </p:sp>
      <p:sp>
        <p:nvSpPr>
          <p:cNvPr id="5" name="Segnaposto piè di pagina 4"/>
          <p:cNvSpPr>
            <a:spLocks noGrp="1"/>
          </p:cNvSpPr>
          <p:nvPr>
            <p:ph type="ftr" sz="quarter" idx="11"/>
          </p:nvPr>
        </p:nvSpPr>
        <p:spPr/>
        <p:txBody>
          <a:bodyPr/>
          <a:lstStyle/>
          <a:p>
            <a:r>
              <a:rPr lang="it-IT" smtClean="0"/>
              <a:t>A cura di Antonella Ninci e Oriana Calabresi </a:t>
            </a:r>
            <a:endParaRPr lang="it-IT"/>
          </a:p>
        </p:txBody>
      </p:sp>
      <p:sp>
        <p:nvSpPr>
          <p:cNvPr id="6" name="Segnaposto numero diapositiva 5"/>
          <p:cNvSpPr>
            <a:spLocks noGrp="1"/>
          </p:cNvSpPr>
          <p:nvPr>
            <p:ph type="sldNum" sz="quarter" idx="12"/>
          </p:nvPr>
        </p:nvSpPr>
        <p:spPr/>
        <p:txBody>
          <a:bodyPr/>
          <a:lstStyle/>
          <a:p>
            <a:fld id="{5926AA3A-F696-FA46-A0AC-26545BB53119}"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FACB946-4978-4DFD-9A72-FC664D584CAF}" type="datetime1">
              <a:rPr lang="it-IT" smtClean="0"/>
              <a:t>07/06/17</a:t>
            </a:fld>
            <a:endParaRPr lang="it-IT"/>
          </a:p>
        </p:txBody>
      </p:sp>
      <p:sp>
        <p:nvSpPr>
          <p:cNvPr id="5" name="Segnaposto piè di pagina 4"/>
          <p:cNvSpPr>
            <a:spLocks noGrp="1"/>
          </p:cNvSpPr>
          <p:nvPr>
            <p:ph type="ftr" sz="quarter" idx="11"/>
          </p:nvPr>
        </p:nvSpPr>
        <p:spPr/>
        <p:txBody>
          <a:bodyPr/>
          <a:lstStyle/>
          <a:p>
            <a:r>
              <a:rPr lang="it-IT" smtClean="0"/>
              <a:t>A cura di Antonella Ninci e Oriana Calabresi </a:t>
            </a:r>
            <a:endParaRPr lang="it-IT"/>
          </a:p>
        </p:txBody>
      </p:sp>
      <p:sp>
        <p:nvSpPr>
          <p:cNvPr id="6" name="Segnaposto numero diapositiva 5"/>
          <p:cNvSpPr>
            <a:spLocks noGrp="1"/>
          </p:cNvSpPr>
          <p:nvPr>
            <p:ph type="sldNum" sz="quarter" idx="12"/>
          </p:nvPr>
        </p:nvSpPr>
        <p:spPr/>
        <p:txBody>
          <a:bodyPr/>
          <a:lstStyle/>
          <a:p>
            <a:fld id="{5926AA3A-F696-FA46-A0AC-26545BB53119}"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052353B-4779-4E4D-9341-98249E7014F2}" type="datetime1">
              <a:rPr lang="it-IT" smtClean="0"/>
              <a:t>07/06/17</a:t>
            </a:fld>
            <a:endParaRPr lang="it-IT"/>
          </a:p>
        </p:txBody>
      </p:sp>
      <p:sp>
        <p:nvSpPr>
          <p:cNvPr id="5" name="Segnaposto piè di pagina 4"/>
          <p:cNvSpPr>
            <a:spLocks noGrp="1"/>
          </p:cNvSpPr>
          <p:nvPr>
            <p:ph type="ftr" sz="quarter" idx="11"/>
          </p:nvPr>
        </p:nvSpPr>
        <p:spPr/>
        <p:txBody>
          <a:bodyPr/>
          <a:lstStyle/>
          <a:p>
            <a:r>
              <a:rPr lang="it-IT" smtClean="0"/>
              <a:t>A cura di Antonella Ninci e Oriana Calabresi </a:t>
            </a:r>
            <a:endParaRPr lang="it-IT"/>
          </a:p>
        </p:txBody>
      </p:sp>
      <p:sp>
        <p:nvSpPr>
          <p:cNvPr id="6" name="Segnaposto numero diapositiva 5"/>
          <p:cNvSpPr>
            <a:spLocks noGrp="1"/>
          </p:cNvSpPr>
          <p:nvPr>
            <p:ph type="sldNum" sz="quarter" idx="12"/>
          </p:nvPr>
        </p:nvSpPr>
        <p:spPr/>
        <p:txBody>
          <a:bodyPr/>
          <a:lstStyle/>
          <a:p>
            <a:fld id="{5926AA3A-F696-FA46-A0AC-26545BB53119}"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9C68E5C0-989F-4E69-9AF0-68FBDE0CCF05}" type="datetime1">
              <a:rPr lang="it-IT" smtClean="0"/>
              <a:t>07/06/17</a:t>
            </a:fld>
            <a:endParaRPr lang="it-IT"/>
          </a:p>
        </p:txBody>
      </p:sp>
      <p:sp>
        <p:nvSpPr>
          <p:cNvPr id="5" name="Segnaposto piè di pagina 4"/>
          <p:cNvSpPr>
            <a:spLocks noGrp="1"/>
          </p:cNvSpPr>
          <p:nvPr>
            <p:ph type="ftr" sz="quarter" idx="11"/>
          </p:nvPr>
        </p:nvSpPr>
        <p:spPr/>
        <p:txBody>
          <a:bodyPr/>
          <a:lstStyle/>
          <a:p>
            <a:r>
              <a:rPr lang="it-IT" smtClean="0"/>
              <a:t>A cura di Antonella Ninci e Oriana Calabresi </a:t>
            </a:r>
            <a:endParaRPr lang="it-IT"/>
          </a:p>
        </p:txBody>
      </p:sp>
      <p:sp>
        <p:nvSpPr>
          <p:cNvPr id="6" name="Segnaposto numero diapositiva 5"/>
          <p:cNvSpPr>
            <a:spLocks noGrp="1"/>
          </p:cNvSpPr>
          <p:nvPr>
            <p:ph type="sldNum" sz="quarter" idx="12"/>
          </p:nvPr>
        </p:nvSpPr>
        <p:spPr/>
        <p:txBody>
          <a:bodyPr/>
          <a:lstStyle/>
          <a:p>
            <a:fld id="{5926AA3A-F696-FA46-A0AC-26545BB53119}"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941BB2A7-58CE-496F-B12D-266C41410F78}" type="datetime1">
              <a:rPr lang="it-IT" smtClean="0"/>
              <a:t>07/06/17</a:t>
            </a:fld>
            <a:endParaRPr lang="it-IT"/>
          </a:p>
        </p:txBody>
      </p:sp>
      <p:sp>
        <p:nvSpPr>
          <p:cNvPr id="6" name="Segnaposto piè di pagina 5"/>
          <p:cNvSpPr>
            <a:spLocks noGrp="1"/>
          </p:cNvSpPr>
          <p:nvPr>
            <p:ph type="ftr" sz="quarter" idx="11"/>
          </p:nvPr>
        </p:nvSpPr>
        <p:spPr/>
        <p:txBody>
          <a:bodyPr/>
          <a:lstStyle/>
          <a:p>
            <a:r>
              <a:rPr lang="it-IT" smtClean="0"/>
              <a:t>A cura di Antonella Ninci e Oriana Calabresi </a:t>
            </a:r>
            <a:endParaRPr lang="it-IT"/>
          </a:p>
        </p:txBody>
      </p:sp>
      <p:sp>
        <p:nvSpPr>
          <p:cNvPr id="7" name="Segnaposto numero diapositiva 6"/>
          <p:cNvSpPr>
            <a:spLocks noGrp="1"/>
          </p:cNvSpPr>
          <p:nvPr>
            <p:ph type="sldNum" sz="quarter" idx="12"/>
          </p:nvPr>
        </p:nvSpPr>
        <p:spPr/>
        <p:txBody>
          <a:bodyPr/>
          <a:lstStyle/>
          <a:p>
            <a:fld id="{5926AA3A-F696-FA46-A0AC-26545BB53119}"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37BACF4-27C9-4E79-BE08-E00D2FCF13B1}" type="datetime1">
              <a:rPr lang="it-IT" smtClean="0"/>
              <a:t>07/06/17</a:t>
            </a:fld>
            <a:endParaRPr lang="it-IT"/>
          </a:p>
        </p:txBody>
      </p:sp>
      <p:sp>
        <p:nvSpPr>
          <p:cNvPr id="8" name="Segnaposto piè di pagina 7"/>
          <p:cNvSpPr>
            <a:spLocks noGrp="1"/>
          </p:cNvSpPr>
          <p:nvPr>
            <p:ph type="ftr" sz="quarter" idx="11"/>
          </p:nvPr>
        </p:nvSpPr>
        <p:spPr/>
        <p:txBody>
          <a:bodyPr/>
          <a:lstStyle/>
          <a:p>
            <a:r>
              <a:rPr lang="it-IT" smtClean="0"/>
              <a:t>A cura di Antonella Ninci e Oriana Calabresi </a:t>
            </a:r>
            <a:endParaRPr lang="it-IT"/>
          </a:p>
        </p:txBody>
      </p:sp>
      <p:sp>
        <p:nvSpPr>
          <p:cNvPr id="9" name="Segnaposto numero diapositiva 8"/>
          <p:cNvSpPr>
            <a:spLocks noGrp="1"/>
          </p:cNvSpPr>
          <p:nvPr>
            <p:ph type="sldNum" sz="quarter" idx="12"/>
          </p:nvPr>
        </p:nvSpPr>
        <p:spPr/>
        <p:txBody>
          <a:bodyPr/>
          <a:lstStyle/>
          <a:p>
            <a:fld id="{5926AA3A-F696-FA46-A0AC-26545BB53119}"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B0547AF5-ECE9-4DF5-86E9-809F1257477C}" type="datetime1">
              <a:rPr lang="it-IT" smtClean="0"/>
              <a:t>07/06/17</a:t>
            </a:fld>
            <a:endParaRPr lang="it-IT"/>
          </a:p>
        </p:txBody>
      </p:sp>
      <p:sp>
        <p:nvSpPr>
          <p:cNvPr id="4" name="Segnaposto piè di pagina 3"/>
          <p:cNvSpPr>
            <a:spLocks noGrp="1"/>
          </p:cNvSpPr>
          <p:nvPr>
            <p:ph type="ftr" sz="quarter" idx="11"/>
          </p:nvPr>
        </p:nvSpPr>
        <p:spPr/>
        <p:txBody>
          <a:bodyPr/>
          <a:lstStyle/>
          <a:p>
            <a:r>
              <a:rPr lang="it-IT" smtClean="0"/>
              <a:t>A cura di Antonella Ninci e Oriana Calabresi </a:t>
            </a:r>
            <a:endParaRPr lang="it-IT"/>
          </a:p>
        </p:txBody>
      </p:sp>
      <p:sp>
        <p:nvSpPr>
          <p:cNvPr id="5" name="Segnaposto numero diapositiva 4"/>
          <p:cNvSpPr>
            <a:spLocks noGrp="1"/>
          </p:cNvSpPr>
          <p:nvPr>
            <p:ph type="sldNum" sz="quarter" idx="12"/>
          </p:nvPr>
        </p:nvSpPr>
        <p:spPr/>
        <p:txBody>
          <a:bodyPr/>
          <a:lstStyle/>
          <a:p>
            <a:fld id="{5926AA3A-F696-FA46-A0AC-26545BB53119}"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ABE9EB5-EDD3-4C85-9C2B-E65E4FA8899F}" type="datetime1">
              <a:rPr lang="it-IT" smtClean="0"/>
              <a:t>07/06/17</a:t>
            </a:fld>
            <a:endParaRPr lang="it-IT"/>
          </a:p>
        </p:txBody>
      </p:sp>
      <p:sp>
        <p:nvSpPr>
          <p:cNvPr id="3" name="Segnaposto piè di pagina 2"/>
          <p:cNvSpPr>
            <a:spLocks noGrp="1"/>
          </p:cNvSpPr>
          <p:nvPr>
            <p:ph type="ftr" sz="quarter" idx="11"/>
          </p:nvPr>
        </p:nvSpPr>
        <p:spPr/>
        <p:txBody>
          <a:bodyPr/>
          <a:lstStyle/>
          <a:p>
            <a:r>
              <a:rPr lang="it-IT" smtClean="0"/>
              <a:t>A cura di Antonella Ninci e Oriana Calabresi </a:t>
            </a:r>
            <a:endParaRPr lang="it-IT"/>
          </a:p>
        </p:txBody>
      </p:sp>
      <p:sp>
        <p:nvSpPr>
          <p:cNvPr id="4" name="Segnaposto numero diapositiva 3"/>
          <p:cNvSpPr>
            <a:spLocks noGrp="1"/>
          </p:cNvSpPr>
          <p:nvPr>
            <p:ph type="sldNum" sz="quarter" idx="12"/>
          </p:nvPr>
        </p:nvSpPr>
        <p:spPr/>
        <p:txBody>
          <a:bodyPr/>
          <a:lstStyle/>
          <a:p>
            <a:fld id="{5926AA3A-F696-FA46-A0AC-26545BB53119}"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7C7FA96-7AEB-4EC6-94BC-DB9B4D0A71BE}" type="datetime1">
              <a:rPr lang="it-IT" smtClean="0"/>
              <a:t>07/06/17</a:t>
            </a:fld>
            <a:endParaRPr lang="it-IT"/>
          </a:p>
        </p:txBody>
      </p:sp>
      <p:sp>
        <p:nvSpPr>
          <p:cNvPr id="6" name="Segnaposto piè di pagina 5"/>
          <p:cNvSpPr>
            <a:spLocks noGrp="1"/>
          </p:cNvSpPr>
          <p:nvPr>
            <p:ph type="ftr" sz="quarter" idx="11"/>
          </p:nvPr>
        </p:nvSpPr>
        <p:spPr/>
        <p:txBody>
          <a:bodyPr/>
          <a:lstStyle/>
          <a:p>
            <a:r>
              <a:rPr lang="it-IT" smtClean="0"/>
              <a:t>A cura di Antonella Ninci e Oriana Calabresi </a:t>
            </a:r>
            <a:endParaRPr lang="it-IT"/>
          </a:p>
        </p:txBody>
      </p:sp>
      <p:sp>
        <p:nvSpPr>
          <p:cNvPr id="7" name="Segnaposto numero diapositiva 6"/>
          <p:cNvSpPr>
            <a:spLocks noGrp="1"/>
          </p:cNvSpPr>
          <p:nvPr>
            <p:ph type="sldNum" sz="quarter" idx="12"/>
          </p:nvPr>
        </p:nvSpPr>
        <p:spPr/>
        <p:txBody>
          <a:bodyPr/>
          <a:lstStyle/>
          <a:p>
            <a:fld id="{5926AA3A-F696-FA46-A0AC-26545BB53119}"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D127777-7395-4527-878A-E0709DAE4A5D}" type="datetime1">
              <a:rPr lang="it-IT" smtClean="0"/>
              <a:t>07/06/17</a:t>
            </a:fld>
            <a:endParaRPr lang="it-IT"/>
          </a:p>
        </p:txBody>
      </p:sp>
      <p:sp>
        <p:nvSpPr>
          <p:cNvPr id="6" name="Segnaposto piè di pagina 5"/>
          <p:cNvSpPr>
            <a:spLocks noGrp="1"/>
          </p:cNvSpPr>
          <p:nvPr>
            <p:ph type="ftr" sz="quarter" idx="11"/>
          </p:nvPr>
        </p:nvSpPr>
        <p:spPr/>
        <p:txBody>
          <a:bodyPr/>
          <a:lstStyle/>
          <a:p>
            <a:r>
              <a:rPr lang="it-IT" smtClean="0"/>
              <a:t>A cura di Antonella Ninci e Oriana Calabresi </a:t>
            </a:r>
            <a:endParaRPr lang="it-IT"/>
          </a:p>
        </p:txBody>
      </p:sp>
      <p:sp>
        <p:nvSpPr>
          <p:cNvPr id="7" name="Segnaposto numero diapositiva 6"/>
          <p:cNvSpPr>
            <a:spLocks noGrp="1"/>
          </p:cNvSpPr>
          <p:nvPr>
            <p:ph type="sldNum" sz="quarter" idx="12"/>
          </p:nvPr>
        </p:nvSpPr>
        <p:spPr/>
        <p:txBody>
          <a:bodyPr/>
          <a:lstStyle/>
          <a:p>
            <a:fld id="{5926AA3A-F696-FA46-A0AC-26545BB53119}"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0DD1CD-0292-49B7-B16A-180CCA8C1384}" type="datetime1">
              <a:rPr lang="it-IT" smtClean="0"/>
              <a:t>07/06/17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A cura di Antonella Ninci e Oriana Calabresi </a:t>
            </a: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26AA3A-F696-FA46-A0AC-26545BB53119}"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quotidianoentilocali.ilsole24ore.com/pdf2010/PROFESSIONALE/PROFESSIONISTI/QUOTIDIANO_ENTI_LOCALI_PA/Online/_Oggetti_Correlati/Documenti/2016/01/21/531_2015_PRSP_Brugine_R2013.pdf" TargetMode="External"/><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 Id="rId3" Type="http://schemas.openxmlformats.org/officeDocument/2006/relationships/image" Target="../media/image3.jpe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diagramData" Target="../diagrams/data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39750" y="2032919"/>
            <a:ext cx="8159750" cy="292387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lnSpc>
                <a:spcPct val="150000"/>
              </a:lnSpc>
            </a:pPr>
            <a:r>
              <a:rPr lang="it-IT" sz="2000" b="1" i="1" dirty="0" smtClean="0">
                <a:latin typeface="Arial" pitchFamily="34" charset="0"/>
                <a:cs typeface="Arial" pitchFamily="34" charset="0"/>
              </a:rPr>
              <a:t>Seminario di formazione per i componenti del Comitato unico di garanzia  </a:t>
            </a:r>
            <a:r>
              <a:rPr lang="it-IT" sz="2000" b="1" i="1" dirty="0" smtClean="0">
                <a:latin typeface="Arial" pitchFamily="34" charset="0"/>
                <a:cs typeface="Arial" pitchFamily="34" charset="0"/>
              </a:rPr>
              <a:t>dell’INFN</a:t>
            </a:r>
            <a:endParaRPr lang="it-IT" sz="2000" b="1" i="1" dirty="0" smtClean="0">
              <a:latin typeface="Arial" pitchFamily="34" charset="0"/>
              <a:cs typeface="Arial" pitchFamily="34" charset="0"/>
            </a:endParaRPr>
          </a:p>
          <a:p>
            <a:pPr algn="just"/>
            <a:endParaRPr lang="it-IT" sz="3200" dirty="0" smtClean="0"/>
          </a:p>
          <a:p>
            <a:pPr algn="ctr"/>
            <a:r>
              <a:rPr lang="it-IT" sz="2000" b="1" smtClean="0">
                <a:latin typeface="Arial" pitchFamily="34" charset="0"/>
                <a:cs typeface="Arial" pitchFamily="34" charset="0"/>
              </a:rPr>
              <a:t>7 giugno 2017</a:t>
            </a:r>
            <a:endParaRPr lang="it-IT" sz="2000" b="1" dirty="0" smtClean="0">
              <a:latin typeface="Arial" pitchFamily="34" charset="0"/>
              <a:cs typeface="Arial" pitchFamily="34" charset="0"/>
            </a:endParaRPr>
          </a:p>
          <a:p>
            <a:endParaRPr lang="it-IT" i="1" dirty="0" smtClean="0">
              <a:latin typeface="Arial" pitchFamily="34" charset="0"/>
              <a:cs typeface="Arial" pitchFamily="34" charset="0"/>
            </a:endParaRPr>
          </a:p>
          <a:p>
            <a:endParaRPr lang="it-IT" i="1" dirty="0" smtClean="0">
              <a:latin typeface="Arial" pitchFamily="34" charset="0"/>
              <a:cs typeface="Arial" pitchFamily="34" charset="0"/>
            </a:endParaRPr>
          </a:p>
          <a:p>
            <a:r>
              <a:rPr lang="it-IT" i="1" dirty="0" smtClean="0">
                <a:latin typeface="Arial" pitchFamily="34" charset="0"/>
                <a:cs typeface="Arial" pitchFamily="34" charset="0"/>
              </a:rPr>
              <a:t>L’attività dei CUG: dai piani di azioni positive alla relazione annuale sulla condizione del personale</a:t>
            </a:r>
            <a:endParaRPr lang="it-IT" i="1" dirty="0">
              <a:latin typeface="Arial" pitchFamily="34" charset="0"/>
              <a:cs typeface="Arial" pitchFamily="34" charset="0"/>
            </a:endParaRPr>
          </a:p>
        </p:txBody>
      </p:sp>
      <p:sp>
        <p:nvSpPr>
          <p:cNvPr id="5" name="Segnaposto piè di pagina 4"/>
          <p:cNvSpPr>
            <a:spLocks noGrp="1"/>
          </p:cNvSpPr>
          <p:nvPr>
            <p:ph type="ftr" sz="quarter" idx="11"/>
          </p:nvPr>
        </p:nvSpPr>
        <p:spPr>
          <a:xfrm>
            <a:off x="3219450" y="6356350"/>
            <a:ext cx="2895600" cy="365125"/>
          </a:xfrm>
          <a:solidFill>
            <a:schemeClr val="accent1">
              <a:lumMod val="20000"/>
              <a:lumOff val="80000"/>
            </a:schemeClr>
          </a:solidFill>
          <a:ln>
            <a:solidFill>
              <a:schemeClr val="accent1">
                <a:lumMod val="60000"/>
                <a:lumOff val="40000"/>
              </a:schemeClr>
            </a:solidFill>
          </a:ln>
          <a:scene3d>
            <a:camera prst="orthographicFront"/>
            <a:lightRig rig="threePt" dir="t"/>
          </a:scene3d>
          <a:sp3d>
            <a:bevelT w="165100" prst="coolSlant"/>
          </a:sp3d>
        </p:spPr>
        <p:txBody>
          <a:bodyPr/>
          <a:lstStyle/>
          <a:p>
            <a:r>
              <a:rPr lang="it-IT" sz="1200" i="1" dirty="0" smtClean="0">
                <a:solidFill>
                  <a:schemeClr val="tx1"/>
                </a:solidFill>
                <a:latin typeface="Arial" pitchFamily="34" charset="0"/>
                <a:cs typeface="Arial" pitchFamily="34" charset="0"/>
              </a:rPr>
              <a:t>A cura di Antonella </a:t>
            </a:r>
            <a:r>
              <a:rPr lang="it-IT" sz="1200" i="1" dirty="0" err="1" smtClean="0">
                <a:solidFill>
                  <a:schemeClr val="tx1"/>
                </a:solidFill>
                <a:latin typeface="Arial" pitchFamily="34" charset="0"/>
                <a:cs typeface="Arial" pitchFamily="34" charset="0"/>
              </a:rPr>
              <a:t>Ninci</a:t>
            </a:r>
            <a:r>
              <a:rPr lang="it-IT" sz="1200" i="1" dirty="0" smtClean="0">
                <a:solidFill>
                  <a:schemeClr val="tx1"/>
                </a:solidFill>
                <a:latin typeface="Arial" pitchFamily="34" charset="0"/>
                <a:cs typeface="Arial" pitchFamily="34" charset="0"/>
              </a:rPr>
              <a:t> e </a:t>
            </a:r>
          </a:p>
          <a:p>
            <a:r>
              <a:rPr lang="it-IT" sz="1200" i="1" dirty="0" smtClean="0">
                <a:solidFill>
                  <a:schemeClr val="tx1"/>
                </a:solidFill>
                <a:latin typeface="Arial" pitchFamily="34" charset="0"/>
                <a:cs typeface="Arial" pitchFamily="34" charset="0"/>
              </a:rPr>
              <a:t>Oriana Calabresi </a:t>
            </a:r>
            <a:endParaRPr lang="it-IT" sz="1200" i="1" dirty="0">
              <a:solidFill>
                <a:schemeClr val="tx1"/>
              </a:solidFill>
              <a:latin typeface="Arial" pitchFamily="34" charset="0"/>
              <a:cs typeface="Arial" pitchFamily="34" charset="0"/>
            </a:endParaRPr>
          </a:p>
        </p:txBody>
      </p:sp>
      <p:sp>
        <p:nvSpPr>
          <p:cNvPr id="8" name="Segnaposto numero diapositiva 7"/>
          <p:cNvSpPr>
            <a:spLocks noGrp="1"/>
          </p:cNvSpPr>
          <p:nvPr>
            <p:ph type="sldNum" sz="quarter" idx="12"/>
          </p:nvPr>
        </p:nvSpPr>
        <p:spPr/>
        <p:txBody>
          <a:bodyPr/>
          <a:lstStyle/>
          <a:p>
            <a:fld id="{5926AA3A-F696-FA46-A0AC-26545BB53119}" type="slidenum">
              <a:rPr lang="it-IT" smtClean="0"/>
              <a:pPr/>
              <a:t>1</a:t>
            </a:fld>
            <a:endParaRPr lang="it-IT"/>
          </a:p>
        </p:txBody>
      </p:sp>
      <p:pic>
        <p:nvPicPr>
          <p:cNvPr id="6" name="Immagine 1"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9550"/>
            <a:ext cx="1937413" cy="179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3293172"/>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fld id="{5926AA3A-F696-FA46-A0AC-26545BB53119}" type="slidenum">
              <a:rPr lang="it-IT" smtClean="0"/>
              <a:pPr/>
              <a:t>10</a:t>
            </a:fld>
            <a:endParaRPr lang="it-IT"/>
          </a:p>
        </p:txBody>
      </p:sp>
      <p:sp>
        <p:nvSpPr>
          <p:cNvPr id="4" name="Rettangolo 3"/>
          <p:cNvSpPr/>
          <p:nvPr/>
        </p:nvSpPr>
        <p:spPr>
          <a:xfrm>
            <a:off x="2114550" y="390525"/>
            <a:ext cx="4743450" cy="369332"/>
          </a:xfrm>
          <a:prstGeom prst="rect">
            <a:avLst/>
          </a:prstGeom>
        </p:spPr>
        <p:txBody>
          <a:bodyPr wrap="square">
            <a:spAutoFit/>
          </a:bodyPr>
          <a:lstStyle/>
          <a:p>
            <a:pPr algn="ctr"/>
            <a:r>
              <a:rPr lang="it-IT" b="1" dirty="0" smtClean="0">
                <a:solidFill>
                  <a:srgbClr val="FF0000"/>
                </a:solidFill>
                <a:latin typeface="Verdana"/>
                <a:cs typeface="Verdana"/>
              </a:rPr>
              <a:t>Il FORUM DEI CUG</a:t>
            </a:r>
            <a:endParaRPr lang="it-IT" b="1" dirty="0">
              <a:solidFill>
                <a:srgbClr val="FF0000"/>
              </a:solidFill>
              <a:latin typeface="Verdana"/>
              <a:cs typeface="Verdana"/>
            </a:endParaRPr>
          </a:p>
        </p:txBody>
      </p:sp>
      <p:sp>
        <p:nvSpPr>
          <p:cNvPr id="5" name="Rettangolo 4"/>
          <p:cNvSpPr/>
          <p:nvPr/>
        </p:nvSpPr>
        <p:spPr>
          <a:xfrm>
            <a:off x="419101" y="1628775"/>
            <a:ext cx="8562974" cy="4001095"/>
          </a:xfrm>
          <a:prstGeom prst="rect">
            <a:avLst/>
          </a:prstGeom>
          <a:solidFill>
            <a:schemeClr val="accent6">
              <a:lumMod val="20000"/>
              <a:lumOff val="80000"/>
            </a:schemeClr>
          </a:solidFill>
        </p:spPr>
        <p:txBody>
          <a:bodyPr wrap="square">
            <a:spAutoFit/>
          </a:bodyPr>
          <a:lstStyle/>
          <a:p>
            <a:r>
              <a:rPr lang="it-IT" b="1" dirty="0" smtClean="0">
                <a:solidFill>
                  <a:srgbClr val="000090"/>
                </a:solidFill>
                <a:latin typeface="Verdana"/>
                <a:cs typeface="Verdana"/>
              </a:rPr>
              <a:t>Tutelare</a:t>
            </a:r>
            <a:r>
              <a:rPr lang="it-IT" dirty="0" smtClean="0">
                <a:solidFill>
                  <a:srgbClr val="000090"/>
                </a:solidFill>
                <a:latin typeface="Verdana"/>
                <a:cs typeface="Verdana"/>
              </a:rPr>
              <a:t> l’etica della pubblica amministrazione in relazione all’utenza e alla sfera personale con azioni di promozione del </a:t>
            </a:r>
            <a:r>
              <a:rPr lang="it-IT" i="1" dirty="0" smtClean="0">
                <a:solidFill>
                  <a:srgbClr val="000090"/>
                </a:solidFill>
                <a:latin typeface="Verdana"/>
                <a:cs typeface="Verdana"/>
              </a:rPr>
              <a:t>benessere organizzativo</a:t>
            </a:r>
            <a:r>
              <a:rPr lang="it-IT" dirty="0" smtClean="0">
                <a:solidFill>
                  <a:srgbClr val="000090"/>
                </a:solidFill>
                <a:latin typeface="Verdana"/>
                <a:cs typeface="Verdana"/>
              </a:rPr>
              <a:t> e prevenzione del disagio lavorativo </a:t>
            </a:r>
          </a:p>
          <a:p>
            <a:endParaRPr lang="it-IT" dirty="0" smtClean="0">
              <a:solidFill>
                <a:srgbClr val="000090"/>
              </a:solidFill>
              <a:latin typeface="Verdana"/>
              <a:cs typeface="Verdana"/>
            </a:endParaRPr>
          </a:p>
          <a:p>
            <a:r>
              <a:rPr lang="it-IT" b="1" dirty="0" smtClean="0">
                <a:solidFill>
                  <a:srgbClr val="000090"/>
                </a:solidFill>
                <a:latin typeface="Verdana"/>
                <a:cs typeface="Verdana"/>
              </a:rPr>
              <a:t>Prevenire</a:t>
            </a:r>
            <a:r>
              <a:rPr lang="it-IT" dirty="0" smtClean="0">
                <a:solidFill>
                  <a:srgbClr val="000090"/>
                </a:solidFill>
                <a:latin typeface="Verdana"/>
                <a:cs typeface="Verdana"/>
              </a:rPr>
              <a:t> e </a:t>
            </a:r>
            <a:r>
              <a:rPr lang="it-IT" b="1" dirty="0" smtClean="0">
                <a:solidFill>
                  <a:srgbClr val="000090"/>
                </a:solidFill>
                <a:latin typeface="Verdana"/>
                <a:cs typeface="Verdana"/>
              </a:rPr>
              <a:t>combattere</a:t>
            </a:r>
            <a:r>
              <a:rPr lang="it-IT" dirty="0" smtClean="0">
                <a:solidFill>
                  <a:srgbClr val="000090"/>
                </a:solidFill>
                <a:latin typeface="Verdana"/>
                <a:cs typeface="Verdana"/>
              </a:rPr>
              <a:t> le discriminazioni dirette e indirette riferite al genere e non solo </a:t>
            </a:r>
          </a:p>
          <a:p>
            <a:endParaRPr lang="it-IT" dirty="0" smtClean="0">
              <a:solidFill>
                <a:srgbClr val="000090"/>
              </a:solidFill>
              <a:latin typeface="Verdana"/>
              <a:cs typeface="Verdana"/>
            </a:endParaRPr>
          </a:p>
          <a:p>
            <a:r>
              <a:rPr lang="it-IT" b="1" dirty="0" smtClean="0">
                <a:solidFill>
                  <a:srgbClr val="000090"/>
                </a:solidFill>
                <a:latin typeface="Verdana"/>
                <a:cs typeface="Verdana"/>
              </a:rPr>
              <a:t>Analizzare</a:t>
            </a:r>
            <a:r>
              <a:rPr lang="it-IT" dirty="0" smtClean="0">
                <a:solidFill>
                  <a:srgbClr val="000090"/>
                </a:solidFill>
                <a:latin typeface="Verdana"/>
                <a:cs typeface="Verdana"/>
              </a:rPr>
              <a:t> e </a:t>
            </a:r>
            <a:r>
              <a:rPr lang="it-IT" sz="2000" b="1" dirty="0" smtClean="0">
                <a:solidFill>
                  <a:srgbClr val="000090"/>
                </a:solidFill>
                <a:latin typeface="+mj-lt"/>
                <a:cs typeface="Verdana"/>
              </a:rPr>
              <a:t>programmare</a:t>
            </a:r>
            <a:r>
              <a:rPr lang="it-IT" b="1" dirty="0" smtClean="0">
                <a:solidFill>
                  <a:srgbClr val="000090"/>
                </a:solidFill>
                <a:latin typeface="Verdana"/>
                <a:cs typeface="Verdana"/>
              </a:rPr>
              <a:t> </a:t>
            </a:r>
            <a:r>
              <a:rPr lang="it-IT" dirty="0" smtClean="0">
                <a:solidFill>
                  <a:srgbClr val="000090"/>
                </a:solidFill>
                <a:latin typeface="Verdana"/>
                <a:cs typeface="Verdana"/>
              </a:rPr>
              <a:t>le</a:t>
            </a:r>
            <a:r>
              <a:rPr lang="it-IT" b="1" dirty="0" smtClean="0">
                <a:solidFill>
                  <a:srgbClr val="000090"/>
                </a:solidFill>
                <a:latin typeface="Verdana"/>
                <a:cs typeface="Verdana"/>
              </a:rPr>
              <a:t> </a:t>
            </a:r>
            <a:r>
              <a:rPr lang="it-IT" dirty="0" smtClean="0">
                <a:solidFill>
                  <a:srgbClr val="000090"/>
                </a:solidFill>
                <a:latin typeface="Verdana"/>
                <a:cs typeface="Verdana"/>
              </a:rPr>
              <a:t>politiche del personale</a:t>
            </a:r>
            <a:r>
              <a:rPr lang="it-IT" b="1" dirty="0" smtClean="0">
                <a:solidFill>
                  <a:srgbClr val="000090"/>
                </a:solidFill>
                <a:latin typeface="Verdana"/>
                <a:cs typeface="Verdana"/>
              </a:rPr>
              <a:t> </a:t>
            </a:r>
            <a:r>
              <a:rPr lang="it-IT" dirty="0" smtClean="0">
                <a:solidFill>
                  <a:srgbClr val="000090"/>
                </a:solidFill>
                <a:latin typeface="Verdana"/>
                <a:cs typeface="Verdana"/>
              </a:rPr>
              <a:t>in ottica di genere attraverso la considerazione delle esigenze di donne e di uomini, anche promuovendo il concetto di </a:t>
            </a:r>
            <a:r>
              <a:rPr lang="it-IT" i="1" dirty="0" smtClean="0">
                <a:solidFill>
                  <a:srgbClr val="000090"/>
                </a:solidFill>
                <a:latin typeface="Verdana"/>
                <a:cs typeface="Verdana"/>
              </a:rPr>
              <a:t>parità</a:t>
            </a:r>
            <a:r>
              <a:rPr lang="it-IT" dirty="0" smtClean="0">
                <a:solidFill>
                  <a:srgbClr val="000090"/>
                </a:solidFill>
                <a:latin typeface="Verdana"/>
                <a:cs typeface="Verdana"/>
              </a:rPr>
              <a:t> nel contesto esterno</a:t>
            </a:r>
          </a:p>
          <a:p>
            <a:endParaRPr lang="it-IT" dirty="0" smtClean="0">
              <a:solidFill>
                <a:srgbClr val="000090"/>
              </a:solidFill>
              <a:latin typeface="Verdana"/>
              <a:cs typeface="Verdana"/>
            </a:endParaRPr>
          </a:p>
          <a:p>
            <a:r>
              <a:rPr lang="it-IT" b="1" dirty="0" smtClean="0">
                <a:solidFill>
                  <a:srgbClr val="000090"/>
                </a:solidFill>
                <a:latin typeface="Verdana"/>
                <a:cs typeface="Verdana"/>
              </a:rPr>
              <a:t>Favorire</a:t>
            </a:r>
            <a:r>
              <a:rPr lang="it-IT" dirty="0" smtClean="0">
                <a:solidFill>
                  <a:srgbClr val="000090"/>
                </a:solidFill>
                <a:latin typeface="Verdana"/>
                <a:cs typeface="Verdana"/>
              </a:rPr>
              <a:t> concretamente un equo e sostenibile </a:t>
            </a:r>
            <a:r>
              <a:rPr lang="it-IT" i="1" dirty="0" smtClean="0">
                <a:solidFill>
                  <a:srgbClr val="000090"/>
                </a:solidFill>
                <a:latin typeface="Verdana"/>
                <a:cs typeface="Verdana"/>
              </a:rPr>
              <a:t>benessere organizzativo</a:t>
            </a:r>
            <a:r>
              <a:rPr lang="it-IT" dirty="0" smtClean="0">
                <a:solidFill>
                  <a:srgbClr val="000090"/>
                </a:solidFill>
                <a:latin typeface="Verdana"/>
                <a:cs typeface="Verdana"/>
              </a:rPr>
              <a:t> per i lavoratori e per le lavoratrici, in relazione agli utenti della pubblica amministrazione </a:t>
            </a:r>
          </a:p>
        </p:txBody>
      </p:sp>
      <p:sp>
        <p:nvSpPr>
          <p:cNvPr id="6" name="Segnaposto piè di pagina 5"/>
          <p:cNvSpPr>
            <a:spLocks noGrp="1"/>
          </p:cNvSpPr>
          <p:nvPr>
            <p:ph type="ftr" sz="quarter" idx="11"/>
          </p:nvPr>
        </p:nvSpPr>
        <p:spPr>
          <a:xfrm>
            <a:off x="933450" y="6356350"/>
            <a:ext cx="4067175" cy="365124"/>
          </a:xfrm>
        </p:spPr>
        <p:txBody>
          <a:bodyPr/>
          <a:lstStyle/>
          <a:p>
            <a:r>
              <a:rPr lang="it-IT" sz="1200" i="1" dirty="0" smtClean="0">
                <a:solidFill>
                  <a:schemeClr val="tx1"/>
                </a:solidFill>
                <a:latin typeface="Arial" pitchFamily="34" charset="0"/>
                <a:cs typeface="Arial" pitchFamily="34" charset="0"/>
              </a:rPr>
              <a:t>A cura di Antonella </a:t>
            </a:r>
            <a:r>
              <a:rPr lang="it-IT" sz="1200" i="1" dirty="0" err="1" smtClean="0">
                <a:solidFill>
                  <a:schemeClr val="tx1"/>
                </a:solidFill>
                <a:latin typeface="Arial" pitchFamily="34" charset="0"/>
                <a:cs typeface="Arial" pitchFamily="34" charset="0"/>
              </a:rPr>
              <a:t>Ninci</a:t>
            </a:r>
            <a:r>
              <a:rPr lang="it-IT" sz="1200" i="1" dirty="0" smtClean="0">
                <a:solidFill>
                  <a:schemeClr val="tx1"/>
                </a:solidFill>
                <a:latin typeface="Arial" pitchFamily="34" charset="0"/>
                <a:cs typeface="Arial" pitchFamily="34" charset="0"/>
              </a:rPr>
              <a:t> e Oriana Calabresi </a:t>
            </a:r>
            <a:endParaRPr lang="it-IT" sz="1200" i="1" dirty="0">
              <a:solidFill>
                <a:schemeClr val="tx1"/>
              </a:solidFill>
              <a:latin typeface="Arial" pitchFamily="34" charset="0"/>
              <a:cs typeface="Arial" pitchFamily="34" charset="0"/>
            </a:endParaRPr>
          </a:p>
        </p:txBody>
      </p:sp>
      <p:pic>
        <p:nvPicPr>
          <p:cNvPr id="7" name="Immagin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175"/>
            <a:ext cx="1937413" cy="179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Freccia a destra 7"/>
          <p:cNvSpPr/>
          <p:nvPr/>
        </p:nvSpPr>
        <p:spPr>
          <a:xfrm>
            <a:off x="6096000" y="622935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fld id="{5926AA3A-F696-FA46-A0AC-26545BB53119}" type="slidenum">
              <a:rPr lang="it-IT" smtClean="0"/>
              <a:pPr/>
              <a:t>11</a:t>
            </a:fld>
            <a:endParaRPr lang="it-IT"/>
          </a:p>
        </p:txBody>
      </p:sp>
      <p:sp>
        <p:nvSpPr>
          <p:cNvPr id="5" name="Segnaposto piè di pagina 5"/>
          <p:cNvSpPr txBox="1">
            <a:spLocks/>
          </p:cNvSpPr>
          <p:nvPr/>
        </p:nvSpPr>
        <p:spPr>
          <a:xfrm>
            <a:off x="609599" y="6406488"/>
            <a:ext cx="4622973" cy="158088"/>
          </a:xfrm>
          <a:prstGeom prst="rect">
            <a:avLst/>
          </a:prstGeom>
        </p:spPr>
        <p:txBody>
          <a:bodyPr vert="horz" lIns="91440" tIns="45720" rIns="91440" bIns="4572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200" b="0" i="1" u="none" strike="noStrike" kern="1200" cap="none" spc="0" normalizeH="0" baseline="0" noProof="0" smtClean="0">
                <a:ln>
                  <a:noFill/>
                </a:ln>
                <a:solidFill>
                  <a:schemeClr val="tx1"/>
                </a:solidFill>
                <a:effectLst/>
                <a:uLnTx/>
                <a:uFillTx/>
                <a:latin typeface="Arial" pitchFamily="34" charset="0"/>
                <a:ea typeface="+mn-ea"/>
                <a:cs typeface="Arial" pitchFamily="34" charset="0"/>
              </a:rPr>
              <a:t>A cura di Antonella Ninci e Oriana Calabresi </a:t>
            </a:r>
            <a:endParaRPr kumimoji="0" lang="it-IT" sz="1200" b="0" i="1"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
        <p:nvSpPr>
          <p:cNvPr id="8" name="Rettangolo 7"/>
          <p:cNvSpPr/>
          <p:nvPr/>
        </p:nvSpPr>
        <p:spPr>
          <a:xfrm>
            <a:off x="1443875" y="1978729"/>
            <a:ext cx="6256250" cy="3299662"/>
          </a:xfrm>
          <a:prstGeom prst="rect">
            <a:avLst/>
          </a:prstGeom>
          <a:scene3d>
            <a:camera prst="orthographicFront"/>
            <a:lightRig rig="chilly" dir="t"/>
          </a:scene3d>
          <a:sp3d/>
        </p:spPr>
        <p:style>
          <a:lnRef idx="0">
            <a:scrgbClr r="0" g="0" b="0"/>
          </a:lnRef>
          <a:fillRef idx="0">
            <a:scrgbClr r="0" g="0" b="0"/>
          </a:fillRef>
          <a:effectRef idx="0">
            <a:scrgbClr r="0" g="0" b="0"/>
          </a:effectRef>
          <a:fontRef idx="minor">
            <a:schemeClr val="lt1"/>
          </a:fontRef>
        </p:style>
        <p:txBody>
          <a:bodyPr spcFirstLastPara="0" vert="horz" wrap="square" lIns="86360" tIns="86360" rIns="86360" bIns="86360" numCol="1" spcCol="1270" anchor="ctr" anchorCtr="0">
            <a:noAutofit/>
          </a:bodyPr>
          <a:lstStyle/>
          <a:p>
            <a:pPr lvl="0" algn="ctr" defTabSz="1511300" rtl="0">
              <a:lnSpc>
                <a:spcPct val="90000"/>
              </a:lnSpc>
              <a:spcBef>
                <a:spcPct val="0"/>
              </a:spcBef>
              <a:spcAft>
                <a:spcPct val="35000"/>
              </a:spcAft>
            </a:pPr>
            <a:endParaRPr lang="it-IT" sz="2800" kern="1200" dirty="0">
              <a:solidFill>
                <a:srgbClr val="000090"/>
              </a:solidFill>
            </a:endParaRPr>
          </a:p>
        </p:txBody>
      </p:sp>
      <p:grpSp>
        <p:nvGrpSpPr>
          <p:cNvPr id="2" name="Gruppo 8"/>
          <p:cNvGrpSpPr/>
          <p:nvPr/>
        </p:nvGrpSpPr>
        <p:grpSpPr>
          <a:xfrm>
            <a:off x="1245888" y="1800225"/>
            <a:ext cx="6652224" cy="3656669"/>
            <a:chOff x="2304535" y="0"/>
            <a:chExt cx="6652224" cy="4055789"/>
          </a:xfrm>
          <a:solidFill>
            <a:schemeClr val="accent1">
              <a:lumMod val="40000"/>
              <a:lumOff val="60000"/>
            </a:schemeClr>
          </a:solidFill>
          <a:scene3d>
            <a:camera prst="orthographicFront"/>
            <a:lightRig rig="chilly" dir="t"/>
          </a:scene3d>
        </p:grpSpPr>
        <p:sp>
          <p:nvSpPr>
            <p:cNvPr id="10" name="Rettangolo arrotondato 9"/>
            <p:cNvSpPr/>
            <p:nvPr/>
          </p:nvSpPr>
          <p:spPr>
            <a:xfrm>
              <a:off x="2304535" y="0"/>
              <a:ext cx="6652224" cy="4055789"/>
            </a:xfrm>
            <a:prstGeom prst="roundRect">
              <a:avLst/>
            </a:prstGeom>
            <a:grpFill/>
            <a:sp3d prstMaterial="translucentPowder">
              <a:bevelT w="127000" h="25400" prst="softRound"/>
            </a:sp3d>
          </p:spPr>
          <p:style>
            <a:lnRef idx="0">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ctr"/>
              <a:endParaRPr lang="it-IT" sz="3600" dirty="0" smtClean="0"/>
            </a:p>
            <a:p>
              <a:pPr algn="ctr"/>
              <a:endParaRPr lang="it-IT" sz="3600" dirty="0" smtClean="0"/>
            </a:p>
            <a:p>
              <a:pPr algn="ctr"/>
              <a:r>
                <a:rPr lang="it-IT" sz="2800" dirty="0" smtClean="0"/>
                <a:t>IL PIANO TRIENNALE DELLE AZIONI POSITIVE</a:t>
              </a:r>
            </a:p>
            <a:p>
              <a:pPr algn="ctr"/>
              <a:endParaRPr lang="it-IT" sz="3600" dirty="0" smtClean="0"/>
            </a:p>
            <a:p>
              <a:pPr algn="ctr"/>
              <a:endParaRPr lang="it-IT" sz="3600" dirty="0"/>
            </a:p>
          </p:txBody>
        </p:sp>
        <p:sp>
          <p:nvSpPr>
            <p:cNvPr id="11" name="Rettangolo 10"/>
            <p:cNvSpPr/>
            <p:nvPr/>
          </p:nvSpPr>
          <p:spPr>
            <a:xfrm>
              <a:off x="2502522" y="197987"/>
              <a:ext cx="6256250" cy="3659815"/>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86360" tIns="86360" rIns="86360" bIns="86360" numCol="1" spcCol="1270" anchor="ctr" anchorCtr="0">
              <a:noAutofit/>
            </a:bodyPr>
            <a:lstStyle/>
            <a:p>
              <a:pPr lvl="0" algn="ctr" defTabSz="1511300" rtl="0">
                <a:lnSpc>
                  <a:spcPct val="90000"/>
                </a:lnSpc>
                <a:spcBef>
                  <a:spcPct val="0"/>
                </a:spcBef>
                <a:spcAft>
                  <a:spcPct val="35000"/>
                </a:spcAft>
              </a:pPr>
              <a:endParaRPr lang="it-IT" sz="3200" kern="1200" dirty="0">
                <a:solidFill>
                  <a:srgbClr val="000090"/>
                </a:solidFill>
              </a:endParaRPr>
            </a:p>
          </p:txBody>
        </p:sp>
      </p:grpSp>
      <p:pic>
        <p:nvPicPr>
          <p:cNvPr id="12" name="Immagin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175"/>
            <a:ext cx="1937413" cy="179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Freccia a destra 13"/>
          <p:cNvSpPr/>
          <p:nvPr/>
        </p:nvSpPr>
        <p:spPr>
          <a:xfrm>
            <a:off x="6096000" y="622935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62125" y="238126"/>
            <a:ext cx="7058025" cy="1175064"/>
          </a:xfrm>
        </p:spPr>
        <p:txBody>
          <a:bodyPr>
            <a:normAutofit/>
          </a:bodyPr>
          <a:lstStyle/>
          <a:p>
            <a:r>
              <a:rPr lang="it-IT" sz="2200" b="1" i="1" dirty="0" smtClean="0">
                <a:solidFill>
                  <a:srgbClr val="FF0000"/>
                </a:solidFill>
                <a:latin typeface="Arial" pitchFamily="34" charset="0"/>
                <a:cs typeface="Arial" pitchFamily="34" charset="0"/>
              </a:rPr>
              <a:t/>
            </a:r>
            <a:br>
              <a:rPr lang="it-IT" sz="2200" b="1" i="1" dirty="0" smtClean="0">
                <a:solidFill>
                  <a:srgbClr val="FF0000"/>
                </a:solidFill>
                <a:latin typeface="Arial" pitchFamily="34" charset="0"/>
                <a:cs typeface="Arial" pitchFamily="34" charset="0"/>
              </a:rPr>
            </a:br>
            <a:r>
              <a:rPr lang="it-IT" sz="2000" b="1" i="1" dirty="0" smtClean="0">
                <a:solidFill>
                  <a:srgbClr val="FF0000"/>
                </a:solidFill>
                <a:latin typeface="Arial" pitchFamily="34" charset="0"/>
                <a:cs typeface="Arial" pitchFamily="34" charset="0"/>
              </a:rPr>
              <a:t>I Piani delle azioni positive </a:t>
            </a:r>
            <a:br>
              <a:rPr lang="it-IT" sz="2000" b="1" i="1" dirty="0" smtClean="0">
                <a:solidFill>
                  <a:srgbClr val="FF0000"/>
                </a:solidFill>
                <a:latin typeface="Arial" pitchFamily="34" charset="0"/>
                <a:cs typeface="Arial" pitchFamily="34" charset="0"/>
              </a:rPr>
            </a:br>
            <a:endParaRPr lang="it-IT" sz="2700" b="1" dirty="0">
              <a:solidFill>
                <a:schemeClr val="tx1"/>
              </a:solidFill>
              <a:latin typeface="Arial" pitchFamily="34" charset="0"/>
              <a:cs typeface="Arial" pitchFamily="34" charset="0"/>
            </a:endParaRPr>
          </a:p>
        </p:txBody>
      </p:sp>
      <p:sp>
        <p:nvSpPr>
          <p:cNvPr id="3" name="Segnaposto contenuto 2"/>
          <p:cNvSpPr>
            <a:spLocks noGrp="1"/>
          </p:cNvSpPr>
          <p:nvPr>
            <p:ph idx="1"/>
          </p:nvPr>
        </p:nvSpPr>
        <p:spPr>
          <a:xfrm>
            <a:off x="609598" y="1413189"/>
            <a:ext cx="8077201" cy="4628174"/>
          </a:xfrm>
        </p:spPr>
        <p:txBody>
          <a:bodyPr>
            <a:noAutofit/>
          </a:bodyPr>
          <a:lstStyle/>
          <a:p>
            <a:pPr algn="just"/>
            <a:endParaRPr lang="it-IT" sz="1400" b="1" i="1" dirty="0">
              <a:solidFill>
                <a:srgbClr val="FF0000"/>
              </a:solidFill>
            </a:endParaRPr>
          </a:p>
          <a:p>
            <a:pPr algn="just">
              <a:lnSpc>
                <a:spcPct val="150000"/>
              </a:lnSpc>
              <a:buNone/>
            </a:pPr>
            <a:r>
              <a:rPr lang="it-IT" sz="1600" dirty="0"/>
              <a:t>Art. 48 </a:t>
            </a:r>
            <a:r>
              <a:rPr lang="it-IT" sz="1600" dirty="0" smtClean="0"/>
              <a:t>del D. </a:t>
            </a:r>
            <a:r>
              <a:rPr lang="it-IT" sz="1600" dirty="0" err="1" smtClean="0"/>
              <a:t>lgs</a:t>
            </a:r>
            <a:r>
              <a:rPr lang="it-IT" sz="1600" dirty="0" smtClean="0"/>
              <a:t> 198/2006 – </a:t>
            </a:r>
            <a:r>
              <a:rPr lang="it-IT" sz="1600" b="1" dirty="0" smtClean="0"/>
              <a:t>le amministrazioni </a:t>
            </a:r>
            <a:r>
              <a:rPr lang="it-IT" sz="1600" b="1" dirty="0"/>
              <a:t>dello Stato, anche ad ordinamento autonomo, le province, i comuni e gli altri enti pubblici </a:t>
            </a:r>
            <a:r>
              <a:rPr lang="it-IT" sz="1600" b="1" dirty="0" smtClean="0"/>
              <a:t>non economici</a:t>
            </a:r>
            <a:r>
              <a:rPr lang="it-IT" sz="1600" b="1" dirty="0"/>
              <a:t>, </a:t>
            </a:r>
            <a:r>
              <a:rPr lang="it-IT" sz="1600" dirty="0"/>
              <a:t>sentiti gli organismi di rappresentanza previsti dall'art. 42 del D. </a:t>
            </a:r>
            <a:r>
              <a:rPr lang="it-IT" sz="1600" dirty="0" err="1"/>
              <a:t>lgs</a:t>
            </a:r>
            <a:r>
              <a:rPr lang="it-IT" sz="1600" dirty="0"/>
              <a:t>. 30 marzo 2001, n. 165 ovvero, </a:t>
            </a:r>
            <a:r>
              <a:rPr lang="it-IT" sz="1600" dirty="0" smtClean="0"/>
              <a:t>in mancanza</a:t>
            </a:r>
            <a:r>
              <a:rPr lang="it-IT" sz="1600" dirty="0"/>
              <a:t>, le organizzazioni rappresentative nell'ambito del comparto e dell'area di interesse, </a:t>
            </a:r>
            <a:r>
              <a:rPr lang="it-IT" sz="1600" u="sng" dirty="0"/>
              <a:t>sentito inoltre, </a:t>
            </a:r>
            <a:r>
              <a:rPr lang="it-IT" sz="1600" u="sng" dirty="0" smtClean="0"/>
              <a:t>in relazione </a:t>
            </a:r>
            <a:r>
              <a:rPr lang="it-IT" sz="1600" u="sng" dirty="0"/>
              <a:t>alla sfera operativa della rispettiva attività, il Comitato di cui all'art. 10, e la consigliera o il </a:t>
            </a:r>
            <a:r>
              <a:rPr lang="it-IT" sz="1600" u="sng" dirty="0" smtClean="0"/>
              <a:t>consigliere nazionale </a:t>
            </a:r>
            <a:r>
              <a:rPr lang="it-IT" sz="1600" u="sng" dirty="0"/>
              <a:t>di parità, ovvero il Comitato per le pari opportunità eventualmente previsto dal contratto collettivo e </a:t>
            </a:r>
            <a:r>
              <a:rPr lang="it-IT" sz="1600" u="sng" dirty="0" smtClean="0"/>
              <a:t>la consigliera </a:t>
            </a:r>
            <a:r>
              <a:rPr lang="it-IT" sz="1600" u="sng" dirty="0"/>
              <a:t>o il consigliere di parità territorialmente competente</a:t>
            </a:r>
            <a:r>
              <a:rPr lang="it-IT" sz="1600" dirty="0"/>
              <a:t>, </a:t>
            </a:r>
            <a:r>
              <a:rPr lang="it-IT" sz="1600" b="1" dirty="0">
                <a:latin typeface="Arial" pitchFamily="34" charset="0"/>
                <a:cs typeface="Arial" pitchFamily="34" charset="0"/>
              </a:rPr>
              <a:t>predispongono piani di azioni positive tendenti </a:t>
            </a:r>
            <a:r>
              <a:rPr lang="it-IT" sz="1600" b="1" dirty="0" smtClean="0">
                <a:latin typeface="Arial" pitchFamily="34" charset="0"/>
                <a:cs typeface="Arial" pitchFamily="34" charset="0"/>
              </a:rPr>
              <a:t>ad assicurare</a:t>
            </a:r>
            <a:r>
              <a:rPr lang="it-IT" sz="1600" b="1" dirty="0">
                <a:latin typeface="Arial" pitchFamily="34" charset="0"/>
                <a:cs typeface="Arial" pitchFamily="34" charset="0"/>
              </a:rPr>
              <a:t>, nel loro ambito rispettivo, la rimozione degli ostacoli che, di fatto, impediscono la piena realizzazione di </a:t>
            </a:r>
            <a:r>
              <a:rPr lang="it-IT" sz="1600" b="1" dirty="0" smtClean="0">
                <a:latin typeface="Arial" pitchFamily="34" charset="0"/>
                <a:cs typeface="Arial" pitchFamily="34" charset="0"/>
              </a:rPr>
              <a:t>pari opportunità </a:t>
            </a:r>
            <a:r>
              <a:rPr lang="it-IT" sz="1600" b="1" dirty="0">
                <a:latin typeface="Arial" pitchFamily="34" charset="0"/>
                <a:cs typeface="Arial" pitchFamily="34" charset="0"/>
              </a:rPr>
              <a:t>di lavoro e nel lavoro tra uomini e donne.</a:t>
            </a:r>
            <a:r>
              <a:rPr lang="it-IT" sz="1600" dirty="0"/>
              <a:t> </a:t>
            </a:r>
            <a:endParaRPr lang="it-IT" sz="1600" dirty="0" smtClean="0"/>
          </a:p>
          <a:p>
            <a:pPr>
              <a:lnSpc>
                <a:spcPct val="150000"/>
              </a:lnSpc>
            </a:pPr>
            <a:endParaRPr lang="it-IT" sz="1600" dirty="0"/>
          </a:p>
        </p:txBody>
      </p:sp>
      <p:sp>
        <p:nvSpPr>
          <p:cNvPr id="6" name="Segnaposto piè di pagina 5"/>
          <p:cNvSpPr>
            <a:spLocks noGrp="1"/>
          </p:cNvSpPr>
          <p:nvPr>
            <p:ph type="ftr" sz="quarter" idx="11"/>
          </p:nvPr>
        </p:nvSpPr>
        <p:spPr/>
        <p:txBody>
          <a:bodyPr/>
          <a:lstStyle/>
          <a:p>
            <a:pPr lvl="0"/>
            <a:r>
              <a:rPr lang="it-IT" sz="1200" i="1" dirty="0" smtClean="0">
                <a:solidFill>
                  <a:schemeClr val="tx1"/>
                </a:solidFill>
                <a:latin typeface="Arial" pitchFamily="34" charset="0"/>
                <a:cs typeface="Arial" pitchFamily="34" charset="0"/>
              </a:rPr>
              <a:t>A cura di Antonella </a:t>
            </a:r>
            <a:r>
              <a:rPr lang="it-IT" sz="1200" i="1" dirty="0" err="1" smtClean="0">
                <a:solidFill>
                  <a:schemeClr val="tx1"/>
                </a:solidFill>
                <a:latin typeface="Arial" pitchFamily="34" charset="0"/>
                <a:cs typeface="Arial" pitchFamily="34" charset="0"/>
              </a:rPr>
              <a:t>Ninci</a:t>
            </a:r>
            <a:r>
              <a:rPr lang="it-IT" sz="1200" i="1" dirty="0" smtClean="0">
                <a:solidFill>
                  <a:schemeClr val="tx1"/>
                </a:solidFill>
                <a:latin typeface="Arial" pitchFamily="34" charset="0"/>
                <a:cs typeface="Arial" pitchFamily="34" charset="0"/>
              </a:rPr>
              <a:t> e Oriana Calabresi</a:t>
            </a:r>
          </a:p>
          <a:p>
            <a:endParaRPr lang="it-IT" sz="1200" dirty="0"/>
          </a:p>
        </p:txBody>
      </p:sp>
      <p:sp>
        <p:nvSpPr>
          <p:cNvPr id="8" name="Segnaposto numero diapositiva 7"/>
          <p:cNvSpPr>
            <a:spLocks noGrp="1"/>
          </p:cNvSpPr>
          <p:nvPr>
            <p:ph type="sldNum" sz="quarter" idx="12"/>
          </p:nvPr>
        </p:nvSpPr>
        <p:spPr>
          <a:xfrm>
            <a:off x="6553200" y="6229350"/>
            <a:ext cx="2133600" cy="365125"/>
          </a:xfrm>
        </p:spPr>
        <p:txBody>
          <a:bodyPr/>
          <a:lstStyle/>
          <a:p>
            <a:fld id="{5926AA3A-F696-FA46-A0AC-26545BB53119}" type="slidenum">
              <a:rPr lang="it-IT" smtClean="0"/>
              <a:pPr/>
              <a:t>12</a:t>
            </a:fld>
            <a:endParaRPr lang="it-IT"/>
          </a:p>
        </p:txBody>
      </p:sp>
      <p:pic>
        <p:nvPicPr>
          <p:cNvPr id="3074" name="Picture 2" descr="logo forum CU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4" y="4763"/>
            <a:ext cx="1757361" cy="1408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reccia a destra 6"/>
          <p:cNvSpPr/>
          <p:nvPr/>
        </p:nvSpPr>
        <p:spPr>
          <a:xfrm>
            <a:off x="6585204" y="6236843"/>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09598" y="895351"/>
            <a:ext cx="8077201" cy="5146014"/>
          </a:xfrm>
        </p:spPr>
        <p:txBody>
          <a:bodyPr>
            <a:noAutofit/>
          </a:bodyPr>
          <a:lstStyle/>
          <a:p>
            <a:pPr algn="ctr">
              <a:lnSpc>
                <a:spcPct val="150000"/>
              </a:lnSpc>
              <a:buNone/>
            </a:pPr>
            <a:r>
              <a:rPr lang="it-IT" sz="1800" b="1" dirty="0" smtClean="0">
                <a:solidFill>
                  <a:srgbClr val="FF0000"/>
                </a:solidFill>
              </a:rPr>
              <a:t>I </a:t>
            </a:r>
            <a:r>
              <a:rPr lang="it-IT" sz="1800" b="1" dirty="0">
                <a:solidFill>
                  <a:srgbClr val="FF0000"/>
                </a:solidFill>
              </a:rPr>
              <a:t>P</a:t>
            </a:r>
            <a:r>
              <a:rPr lang="it-IT" sz="1800" b="1" dirty="0" smtClean="0">
                <a:solidFill>
                  <a:srgbClr val="FF0000"/>
                </a:solidFill>
              </a:rPr>
              <a:t>iani hanno durata triennale. </a:t>
            </a:r>
            <a:endParaRPr lang="it-IT" sz="1800" b="1" dirty="0">
              <a:solidFill>
                <a:srgbClr val="FF0000"/>
              </a:solidFill>
            </a:endParaRPr>
          </a:p>
          <a:p>
            <a:pPr>
              <a:lnSpc>
                <a:spcPct val="150000"/>
              </a:lnSpc>
              <a:buNone/>
            </a:pPr>
            <a:endParaRPr lang="it-IT" sz="1800" b="1" i="1" dirty="0" smtClean="0">
              <a:cs typeface="Arial" pitchFamily="34" charset="0"/>
            </a:endParaRPr>
          </a:p>
          <a:p>
            <a:pPr>
              <a:lnSpc>
                <a:spcPct val="150000"/>
              </a:lnSpc>
              <a:buNone/>
            </a:pPr>
            <a:endParaRPr lang="it-IT" sz="1800" b="1" i="1" dirty="0">
              <a:cs typeface="Arial" pitchFamily="34" charset="0"/>
            </a:endParaRPr>
          </a:p>
          <a:p>
            <a:pPr algn="just">
              <a:lnSpc>
                <a:spcPct val="150000"/>
              </a:lnSpc>
              <a:buNone/>
            </a:pPr>
            <a:r>
              <a:rPr lang="it-IT" sz="1800" b="1" i="1" dirty="0" smtClean="0">
                <a:cs typeface="Arial" pitchFamily="34" charset="0"/>
              </a:rPr>
              <a:t>I Piani delle azioni positive  </a:t>
            </a:r>
            <a:r>
              <a:rPr lang="it-IT" sz="1800" i="1" dirty="0" smtClean="0">
                <a:cs typeface="Arial" pitchFamily="34" charset="0"/>
              </a:rPr>
              <a:t>si inseriscono nell’ambito delle iniziative per dare attuazione agli obiettivi di pari opportunità così come prescritto dal decreto legislativo 196/2000</a:t>
            </a:r>
            <a:r>
              <a:rPr lang="it-IT" sz="1800" b="1" i="1" dirty="0" smtClean="0">
                <a:latin typeface="Arial" pitchFamily="34" charset="0"/>
                <a:cs typeface="Arial" pitchFamily="34" charset="0"/>
              </a:rPr>
              <a:t>.</a:t>
            </a:r>
            <a:endParaRPr lang="it-IT" sz="2400" b="1" i="1" dirty="0">
              <a:solidFill>
                <a:srgbClr val="FF0000"/>
              </a:solidFill>
            </a:endParaRPr>
          </a:p>
          <a:p>
            <a:pPr algn="just">
              <a:lnSpc>
                <a:spcPct val="150000"/>
              </a:lnSpc>
              <a:buNone/>
            </a:pPr>
            <a:r>
              <a:rPr lang="it-IT" sz="1800" dirty="0" smtClean="0"/>
              <a:t>Tali piani, al </a:t>
            </a:r>
            <a:r>
              <a:rPr lang="it-IT" sz="1800" dirty="0"/>
              <a:t>fine di promuovere l'inserimento </a:t>
            </a:r>
            <a:r>
              <a:rPr lang="it-IT" sz="1800" dirty="0" smtClean="0"/>
              <a:t>delle donne </a:t>
            </a:r>
            <a:r>
              <a:rPr lang="it-IT" sz="1800" dirty="0"/>
              <a:t>nei settori e nei livelli professionali nei quali esse sono sottorappresentate, ai sensi dell'art. 42, comma 2, </a:t>
            </a:r>
            <a:r>
              <a:rPr lang="it-IT" sz="1800" dirty="0" smtClean="0"/>
              <a:t>lettera d</a:t>
            </a:r>
            <a:r>
              <a:rPr lang="it-IT" sz="1800" dirty="0"/>
              <a:t>), </a:t>
            </a:r>
            <a:r>
              <a:rPr lang="it-IT" sz="1800" b="1" dirty="0"/>
              <a:t>favoriscono il riequilibrio della presenza femminile nelle attività e nelle posizioni gerarchiche ove sussiste un </a:t>
            </a:r>
            <a:r>
              <a:rPr lang="it-IT" sz="1800" b="1" dirty="0" smtClean="0"/>
              <a:t>divario fra </a:t>
            </a:r>
            <a:r>
              <a:rPr lang="it-IT" sz="1800" b="1" dirty="0"/>
              <a:t>generi non inferiore a due terzi</a:t>
            </a:r>
            <a:r>
              <a:rPr lang="it-IT" sz="1800" b="1" dirty="0" smtClean="0"/>
              <a:t>.</a:t>
            </a:r>
          </a:p>
        </p:txBody>
      </p:sp>
      <p:sp>
        <p:nvSpPr>
          <p:cNvPr id="6" name="Segnaposto piè di pagina 5"/>
          <p:cNvSpPr>
            <a:spLocks noGrp="1"/>
          </p:cNvSpPr>
          <p:nvPr>
            <p:ph type="ftr" sz="quarter" idx="11"/>
          </p:nvPr>
        </p:nvSpPr>
        <p:spPr>
          <a:xfrm>
            <a:off x="1019175" y="6356350"/>
            <a:ext cx="7019925" cy="501650"/>
          </a:xfrm>
        </p:spPr>
        <p:txBody>
          <a:bodyPr/>
          <a:lstStyle/>
          <a:p>
            <a:pPr lvl="0"/>
            <a:r>
              <a:rPr lang="it-IT" sz="1200" i="1" dirty="0" smtClean="0">
                <a:solidFill>
                  <a:schemeClr val="tx1"/>
                </a:solidFill>
                <a:latin typeface="Arial" pitchFamily="34" charset="0"/>
                <a:cs typeface="Arial" pitchFamily="34" charset="0"/>
              </a:rPr>
              <a:t>A cura di Antonella </a:t>
            </a:r>
            <a:r>
              <a:rPr lang="it-IT" sz="1200" i="1" dirty="0" err="1" smtClean="0">
                <a:solidFill>
                  <a:schemeClr val="tx1"/>
                </a:solidFill>
                <a:latin typeface="Arial" pitchFamily="34" charset="0"/>
                <a:cs typeface="Arial" pitchFamily="34" charset="0"/>
              </a:rPr>
              <a:t>Ninci</a:t>
            </a:r>
            <a:r>
              <a:rPr lang="it-IT" sz="1200" i="1" dirty="0" smtClean="0">
                <a:solidFill>
                  <a:schemeClr val="tx1"/>
                </a:solidFill>
                <a:latin typeface="Arial" pitchFamily="34" charset="0"/>
                <a:cs typeface="Arial" pitchFamily="34" charset="0"/>
              </a:rPr>
              <a:t> e</a:t>
            </a:r>
          </a:p>
          <a:p>
            <a:pPr lvl="0"/>
            <a:r>
              <a:rPr lang="it-IT" sz="1200" i="1" dirty="0" smtClean="0">
                <a:solidFill>
                  <a:schemeClr val="tx1"/>
                </a:solidFill>
                <a:latin typeface="Arial" pitchFamily="34" charset="0"/>
                <a:cs typeface="Arial" pitchFamily="34" charset="0"/>
              </a:rPr>
              <a:t> Oriana Calabresi</a:t>
            </a:r>
          </a:p>
          <a:p>
            <a:endParaRPr lang="it-IT" sz="1200" dirty="0"/>
          </a:p>
        </p:txBody>
      </p:sp>
      <p:sp>
        <p:nvSpPr>
          <p:cNvPr id="8" name="Segnaposto numero diapositiva 7"/>
          <p:cNvSpPr>
            <a:spLocks noGrp="1"/>
          </p:cNvSpPr>
          <p:nvPr>
            <p:ph type="sldNum" sz="quarter" idx="12"/>
          </p:nvPr>
        </p:nvSpPr>
        <p:spPr/>
        <p:txBody>
          <a:bodyPr/>
          <a:lstStyle/>
          <a:p>
            <a:fld id="{5926AA3A-F696-FA46-A0AC-26545BB53119}" type="slidenum">
              <a:rPr lang="it-IT" smtClean="0"/>
              <a:pPr/>
              <a:t>13</a:t>
            </a:fld>
            <a:endParaRPr lang="it-IT" dirty="0"/>
          </a:p>
        </p:txBody>
      </p:sp>
      <p:pic>
        <p:nvPicPr>
          <p:cNvPr id="3074" name="Picture 2" descr="logo forum CU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4" y="4763"/>
            <a:ext cx="1757361" cy="1408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reccia a destra 9"/>
          <p:cNvSpPr/>
          <p:nvPr/>
        </p:nvSpPr>
        <p:spPr>
          <a:xfrm>
            <a:off x="6822567" y="6236843"/>
            <a:ext cx="978408" cy="484632"/>
          </a:xfrm>
          <a:prstGeom prst="rightArrow">
            <a:avLst>
              <a:gd name="adj1" fmla="val 3427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09598" y="895351"/>
            <a:ext cx="8077201" cy="5146014"/>
          </a:xfrm>
        </p:spPr>
        <p:txBody>
          <a:bodyPr>
            <a:noAutofit/>
          </a:bodyPr>
          <a:lstStyle/>
          <a:p>
            <a:pPr algn="ctr">
              <a:lnSpc>
                <a:spcPct val="150000"/>
              </a:lnSpc>
              <a:buNone/>
            </a:pPr>
            <a:r>
              <a:rPr lang="it-IT" sz="1800" b="1" dirty="0" smtClean="0">
                <a:solidFill>
                  <a:srgbClr val="FF0000"/>
                </a:solidFill>
              </a:rPr>
              <a:t>I </a:t>
            </a:r>
            <a:r>
              <a:rPr lang="it-IT" sz="1800" b="1" dirty="0">
                <a:solidFill>
                  <a:srgbClr val="FF0000"/>
                </a:solidFill>
              </a:rPr>
              <a:t>P</a:t>
            </a:r>
            <a:r>
              <a:rPr lang="it-IT" sz="1800" b="1" dirty="0" smtClean="0">
                <a:solidFill>
                  <a:srgbClr val="FF0000"/>
                </a:solidFill>
              </a:rPr>
              <a:t>iani hanno durata triennale. </a:t>
            </a:r>
            <a:endParaRPr lang="it-IT" sz="1800" b="1" dirty="0">
              <a:solidFill>
                <a:srgbClr val="FF0000"/>
              </a:solidFill>
            </a:endParaRPr>
          </a:p>
          <a:p>
            <a:pPr algn="just">
              <a:lnSpc>
                <a:spcPct val="150000"/>
              </a:lnSpc>
              <a:buNone/>
            </a:pPr>
            <a:endParaRPr lang="it-IT" sz="1800" dirty="0" smtClean="0"/>
          </a:p>
          <a:p>
            <a:pPr algn="just">
              <a:lnSpc>
                <a:spcPct val="150000"/>
              </a:lnSpc>
              <a:buNone/>
            </a:pPr>
            <a:endParaRPr lang="it-IT" sz="1800" dirty="0"/>
          </a:p>
          <a:p>
            <a:pPr algn="just">
              <a:lnSpc>
                <a:spcPct val="150000"/>
              </a:lnSpc>
              <a:buNone/>
            </a:pPr>
            <a:r>
              <a:rPr lang="it-IT" sz="1800" dirty="0" smtClean="0"/>
              <a:t>A </a:t>
            </a:r>
            <a:r>
              <a:rPr lang="it-IT" sz="1800" dirty="0"/>
              <a:t>tale scopo, in occasione tanto di assunzioni quanto di promozioni, a fronte di </a:t>
            </a:r>
            <a:r>
              <a:rPr lang="it-IT" sz="1800" dirty="0" smtClean="0"/>
              <a:t>analoga qualificazione </a:t>
            </a:r>
            <a:r>
              <a:rPr lang="it-IT" sz="1800" dirty="0"/>
              <a:t>e </a:t>
            </a:r>
            <a:r>
              <a:rPr lang="it-IT" sz="1800" dirty="0" smtClean="0"/>
              <a:t>preparazione professionale </a:t>
            </a:r>
            <a:r>
              <a:rPr lang="it-IT" sz="1800" dirty="0"/>
              <a:t>tra candidati di sesso diverso, l'eventuale scelta del candidato di sesso maschile è accompagnata </a:t>
            </a:r>
            <a:r>
              <a:rPr lang="it-IT" sz="1800" dirty="0" smtClean="0"/>
              <a:t>da un'esplicita </a:t>
            </a:r>
            <a:r>
              <a:rPr lang="it-IT" sz="1800" dirty="0"/>
              <a:t>ed adeguata motivazione</a:t>
            </a:r>
            <a:r>
              <a:rPr lang="it-IT" sz="1800" dirty="0" smtClean="0"/>
              <a:t>.</a:t>
            </a:r>
          </a:p>
        </p:txBody>
      </p:sp>
      <p:sp>
        <p:nvSpPr>
          <p:cNvPr id="6" name="Segnaposto piè di pagina 5"/>
          <p:cNvSpPr>
            <a:spLocks noGrp="1"/>
          </p:cNvSpPr>
          <p:nvPr>
            <p:ph type="ftr" sz="quarter" idx="11"/>
          </p:nvPr>
        </p:nvSpPr>
        <p:spPr>
          <a:xfrm>
            <a:off x="1019175" y="6356350"/>
            <a:ext cx="7019925" cy="501650"/>
          </a:xfrm>
        </p:spPr>
        <p:txBody>
          <a:bodyPr/>
          <a:lstStyle/>
          <a:p>
            <a:pPr lvl="0"/>
            <a:r>
              <a:rPr lang="it-IT" sz="1200" i="1" dirty="0" smtClean="0">
                <a:solidFill>
                  <a:schemeClr val="tx1"/>
                </a:solidFill>
                <a:latin typeface="Arial" pitchFamily="34" charset="0"/>
                <a:cs typeface="Arial" pitchFamily="34" charset="0"/>
              </a:rPr>
              <a:t>A cura di Antonella </a:t>
            </a:r>
            <a:r>
              <a:rPr lang="it-IT" sz="1200" i="1" dirty="0" err="1" smtClean="0">
                <a:solidFill>
                  <a:schemeClr val="tx1"/>
                </a:solidFill>
                <a:latin typeface="Arial" pitchFamily="34" charset="0"/>
                <a:cs typeface="Arial" pitchFamily="34" charset="0"/>
              </a:rPr>
              <a:t>Ninci</a:t>
            </a:r>
            <a:r>
              <a:rPr lang="it-IT" sz="1200" i="1" dirty="0" smtClean="0">
                <a:solidFill>
                  <a:schemeClr val="tx1"/>
                </a:solidFill>
                <a:latin typeface="Arial" pitchFamily="34" charset="0"/>
                <a:cs typeface="Arial" pitchFamily="34" charset="0"/>
              </a:rPr>
              <a:t> e</a:t>
            </a:r>
          </a:p>
          <a:p>
            <a:pPr lvl="0"/>
            <a:r>
              <a:rPr lang="it-IT" sz="1200" i="1" dirty="0" smtClean="0">
                <a:solidFill>
                  <a:schemeClr val="tx1"/>
                </a:solidFill>
                <a:latin typeface="Arial" pitchFamily="34" charset="0"/>
                <a:cs typeface="Arial" pitchFamily="34" charset="0"/>
              </a:rPr>
              <a:t> Oriana Calabresi</a:t>
            </a:r>
          </a:p>
          <a:p>
            <a:endParaRPr lang="it-IT" sz="1200" dirty="0"/>
          </a:p>
        </p:txBody>
      </p:sp>
      <p:sp>
        <p:nvSpPr>
          <p:cNvPr id="8" name="Segnaposto numero diapositiva 7"/>
          <p:cNvSpPr>
            <a:spLocks noGrp="1"/>
          </p:cNvSpPr>
          <p:nvPr>
            <p:ph type="sldNum" sz="quarter" idx="12"/>
          </p:nvPr>
        </p:nvSpPr>
        <p:spPr/>
        <p:txBody>
          <a:bodyPr/>
          <a:lstStyle/>
          <a:p>
            <a:fld id="{5926AA3A-F696-FA46-A0AC-26545BB53119}" type="slidenum">
              <a:rPr lang="it-IT" smtClean="0"/>
              <a:pPr/>
              <a:t>14</a:t>
            </a:fld>
            <a:endParaRPr lang="it-IT" dirty="0"/>
          </a:p>
        </p:txBody>
      </p:sp>
      <p:pic>
        <p:nvPicPr>
          <p:cNvPr id="3074" name="Picture 2" descr="logo forum CU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4" y="4763"/>
            <a:ext cx="1757361" cy="1408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reccia a destra 9"/>
          <p:cNvSpPr/>
          <p:nvPr/>
        </p:nvSpPr>
        <p:spPr>
          <a:xfrm>
            <a:off x="6822567" y="6236843"/>
            <a:ext cx="978408" cy="484632"/>
          </a:xfrm>
          <a:prstGeom prst="rightArrow">
            <a:avLst>
              <a:gd name="adj1" fmla="val 3427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62125" y="238126"/>
            <a:ext cx="7058025" cy="1175064"/>
          </a:xfrm>
          <a:solidFill>
            <a:schemeClr val="accent5">
              <a:lumMod val="20000"/>
              <a:lumOff val="80000"/>
            </a:schemeClr>
          </a:solidFill>
        </p:spPr>
        <p:txBody>
          <a:bodyPr>
            <a:normAutofit/>
          </a:bodyPr>
          <a:lstStyle/>
          <a:p>
            <a:r>
              <a:rPr lang="it-IT" sz="2200" b="1" i="1" dirty="0" smtClean="0">
                <a:solidFill>
                  <a:srgbClr val="FF0000"/>
                </a:solidFill>
                <a:latin typeface="Arial" pitchFamily="34" charset="0"/>
                <a:cs typeface="Arial" pitchFamily="34" charset="0"/>
              </a:rPr>
              <a:t/>
            </a:r>
            <a:br>
              <a:rPr lang="it-IT" sz="2200" b="1" i="1" dirty="0" smtClean="0">
                <a:solidFill>
                  <a:srgbClr val="FF0000"/>
                </a:solidFill>
                <a:latin typeface="Arial" pitchFamily="34" charset="0"/>
                <a:cs typeface="Arial" pitchFamily="34" charset="0"/>
              </a:rPr>
            </a:br>
            <a:r>
              <a:rPr lang="it-IT" sz="2000" b="1" i="1" dirty="0" smtClean="0">
                <a:solidFill>
                  <a:srgbClr val="FF0000"/>
                </a:solidFill>
                <a:latin typeface="Arial" pitchFamily="34" charset="0"/>
                <a:cs typeface="Arial" pitchFamily="34" charset="0"/>
              </a:rPr>
              <a:t>I Piani  delle azioni positive</a:t>
            </a:r>
            <a:endParaRPr lang="it-IT" sz="2700" b="1" dirty="0">
              <a:solidFill>
                <a:schemeClr val="tx1"/>
              </a:solidFill>
              <a:latin typeface="Arial" pitchFamily="34" charset="0"/>
              <a:cs typeface="Arial" pitchFamily="34" charset="0"/>
            </a:endParaRPr>
          </a:p>
        </p:txBody>
      </p:sp>
      <p:sp>
        <p:nvSpPr>
          <p:cNvPr id="3" name="Segnaposto contenuto 2"/>
          <p:cNvSpPr>
            <a:spLocks noGrp="1"/>
          </p:cNvSpPr>
          <p:nvPr>
            <p:ph idx="1"/>
          </p:nvPr>
        </p:nvSpPr>
        <p:spPr>
          <a:xfrm>
            <a:off x="609598" y="1838325"/>
            <a:ext cx="8077201" cy="4203039"/>
          </a:xfrm>
        </p:spPr>
        <p:txBody>
          <a:bodyPr>
            <a:noAutofit/>
          </a:bodyPr>
          <a:lstStyle/>
          <a:p>
            <a:pPr algn="ctr">
              <a:lnSpc>
                <a:spcPct val="150000"/>
              </a:lnSpc>
              <a:buNone/>
            </a:pPr>
            <a:r>
              <a:rPr lang="it-IT" sz="1600" dirty="0" smtClean="0"/>
              <a:t>.</a:t>
            </a:r>
          </a:p>
          <a:p>
            <a:pPr algn="just">
              <a:lnSpc>
                <a:spcPct val="150000"/>
              </a:lnSpc>
              <a:buNone/>
            </a:pPr>
            <a:r>
              <a:rPr lang="it-IT" sz="2000" dirty="0" smtClean="0"/>
              <a:t> </a:t>
            </a:r>
            <a:r>
              <a:rPr lang="it-IT" sz="2000" b="1" dirty="0" smtClean="0"/>
              <a:t>In </a:t>
            </a:r>
            <a:r>
              <a:rPr lang="it-IT" sz="2000" b="1" dirty="0"/>
              <a:t>caso di </a:t>
            </a:r>
            <a:r>
              <a:rPr lang="it-IT" sz="2000" b="1" dirty="0" smtClean="0"/>
              <a:t>mancato adempimento </a:t>
            </a:r>
            <a:r>
              <a:rPr lang="it-IT" sz="2000" b="1" dirty="0"/>
              <a:t>si applica l'articolo 6, comma 6, del D. </a:t>
            </a:r>
            <a:r>
              <a:rPr lang="it-IT" sz="2000" b="1" dirty="0" err="1"/>
              <a:t>lgs</a:t>
            </a:r>
            <a:r>
              <a:rPr lang="it-IT" sz="2000" b="1" dirty="0"/>
              <a:t>. 30 marzo 2001, n. </a:t>
            </a:r>
            <a:r>
              <a:rPr lang="it-IT" sz="2000" b="1" dirty="0" smtClean="0"/>
              <a:t>165</a:t>
            </a:r>
            <a:r>
              <a:rPr lang="it-IT" sz="2000" dirty="0" smtClean="0"/>
              <a:t>. (</a:t>
            </a:r>
            <a:r>
              <a:rPr lang="it-IT" sz="2000" i="1" dirty="0" smtClean="0"/>
              <a:t>Le amministrazioni pubbliche che non provvedono agli adempimenti di cui al presente articolo non possono assumere nuovo personale, compreso quello appartenente alle categorie protette</a:t>
            </a:r>
            <a:r>
              <a:rPr lang="it-IT" sz="2000" dirty="0" smtClean="0"/>
              <a:t>)</a:t>
            </a:r>
            <a:endParaRPr lang="it-IT" sz="2000" dirty="0"/>
          </a:p>
        </p:txBody>
      </p:sp>
      <p:sp>
        <p:nvSpPr>
          <p:cNvPr id="6" name="Segnaposto piè di pagina 5"/>
          <p:cNvSpPr>
            <a:spLocks noGrp="1"/>
          </p:cNvSpPr>
          <p:nvPr>
            <p:ph type="ftr" sz="quarter" idx="11"/>
          </p:nvPr>
        </p:nvSpPr>
        <p:spPr>
          <a:xfrm>
            <a:off x="1019175" y="6356350"/>
            <a:ext cx="7019925" cy="501650"/>
          </a:xfrm>
        </p:spPr>
        <p:txBody>
          <a:bodyPr/>
          <a:lstStyle/>
          <a:p>
            <a:pPr lvl="0"/>
            <a:r>
              <a:rPr lang="it-IT" sz="1200" i="1" dirty="0" smtClean="0">
                <a:solidFill>
                  <a:schemeClr val="tx1"/>
                </a:solidFill>
                <a:latin typeface="Arial" pitchFamily="34" charset="0"/>
                <a:cs typeface="Arial" pitchFamily="34" charset="0"/>
              </a:rPr>
              <a:t>A cura di Antonella </a:t>
            </a:r>
            <a:r>
              <a:rPr lang="it-IT" sz="1200" i="1" dirty="0" err="1" smtClean="0">
                <a:solidFill>
                  <a:schemeClr val="tx1"/>
                </a:solidFill>
                <a:latin typeface="Arial" pitchFamily="34" charset="0"/>
                <a:cs typeface="Arial" pitchFamily="34" charset="0"/>
              </a:rPr>
              <a:t>Ninci</a:t>
            </a:r>
            <a:r>
              <a:rPr lang="it-IT" sz="1200" i="1" dirty="0" smtClean="0">
                <a:solidFill>
                  <a:schemeClr val="tx1"/>
                </a:solidFill>
                <a:latin typeface="Arial" pitchFamily="34" charset="0"/>
                <a:cs typeface="Arial" pitchFamily="34" charset="0"/>
              </a:rPr>
              <a:t> e</a:t>
            </a:r>
          </a:p>
          <a:p>
            <a:pPr lvl="0"/>
            <a:r>
              <a:rPr lang="it-IT" sz="1200" i="1" dirty="0" smtClean="0">
                <a:solidFill>
                  <a:schemeClr val="tx1"/>
                </a:solidFill>
                <a:latin typeface="Arial" pitchFamily="34" charset="0"/>
                <a:cs typeface="Arial" pitchFamily="34" charset="0"/>
              </a:rPr>
              <a:t> Oriana Calabresi</a:t>
            </a:r>
          </a:p>
          <a:p>
            <a:endParaRPr lang="it-IT" sz="1200" dirty="0"/>
          </a:p>
        </p:txBody>
      </p:sp>
      <p:sp>
        <p:nvSpPr>
          <p:cNvPr id="8" name="Segnaposto numero diapositiva 7"/>
          <p:cNvSpPr>
            <a:spLocks noGrp="1"/>
          </p:cNvSpPr>
          <p:nvPr>
            <p:ph type="sldNum" sz="quarter" idx="12"/>
          </p:nvPr>
        </p:nvSpPr>
        <p:spPr/>
        <p:txBody>
          <a:bodyPr/>
          <a:lstStyle/>
          <a:p>
            <a:fld id="{5926AA3A-F696-FA46-A0AC-26545BB53119}" type="slidenum">
              <a:rPr lang="it-IT" smtClean="0"/>
              <a:pPr/>
              <a:t>15</a:t>
            </a:fld>
            <a:endParaRPr lang="it-IT" dirty="0"/>
          </a:p>
        </p:txBody>
      </p:sp>
      <p:pic>
        <p:nvPicPr>
          <p:cNvPr id="3074" name="Picture 2" descr="logo forum CU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4" y="4763"/>
            <a:ext cx="1757361" cy="1408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reccia a destra 6"/>
          <p:cNvSpPr/>
          <p:nvPr/>
        </p:nvSpPr>
        <p:spPr>
          <a:xfrm>
            <a:off x="6276976" y="6229350"/>
            <a:ext cx="115252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57575" y="447674"/>
            <a:ext cx="5229224" cy="704851"/>
          </a:xfrm>
        </p:spPr>
        <p:txBody>
          <a:bodyPr>
            <a:normAutofit/>
          </a:bodyPr>
          <a:lstStyle/>
          <a:p>
            <a:r>
              <a:rPr lang="it-IT" sz="2400" b="1" dirty="0" smtClean="0">
                <a:solidFill>
                  <a:srgbClr val="FF0000"/>
                </a:solidFill>
              </a:rPr>
              <a:t>Piano triennale azioni positive</a:t>
            </a:r>
            <a:endParaRPr lang="it-IT" sz="2400" b="1" dirty="0">
              <a:solidFill>
                <a:srgbClr val="FF0000"/>
              </a:solidFill>
            </a:endParaRPr>
          </a:p>
        </p:txBody>
      </p:sp>
      <p:sp>
        <p:nvSpPr>
          <p:cNvPr id="3" name="Segnaposto contenuto 2"/>
          <p:cNvSpPr>
            <a:spLocks noGrp="1"/>
          </p:cNvSpPr>
          <p:nvPr>
            <p:ph idx="1"/>
          </p:nvPr>
        </p:nvSpPr>
        <p:spPr/>
        <p:txBody>
          <a:bodyPr>
            <a:normAutofit fontScale="70000" lnSpcReduction="20000"/>
          </a:bodyPr>
          <a:lstStyle/>
          <a:p>
            <a:pPr algn="just">
              <a:lnSpc>
                <a:spcPct val="170000"/>
              </a:lnSpc>
              <a:buNone/>
            </a:pPr>
            <a:r>
              <a:rPr lang="it-IT" sz="2600" dirty="0" smtClean="0"/>
              <a:t>la Corte dei conti del Veneto, in sede di controllo, sulla base dell'esame della relazione </a:t>
            </a:r>
            <a:r>
              <a:rPr lang="it-IT" sz="2600" dirty="0" err="1" smtClean="0"/>
              <a:t>Siquel</a:t>
            </a:r>
            <a:r>
              <a:rPr lang="it-IT" sz="2600" dirty="0" smtClean="0"/>
              <a:t> al rendiconto 2013 di un ente, con una pronuncia </a:t>
            </a:r>
            <a:r>
              <a:rPr lang="it-IT" sz="2600" dirty="0" smtClean="0">
                <a:hlinkClick r:id="rId2"/>
              </a:rPr>
              <a:t>(la deliberazione n. 531/2015)</a:t>
            </a:r>
            <a:r>
              <a:rPr lang="it-IT" sz="2600" dirty="0" smtClean="0"/>
              <a:t> che è stata anche trasmessa alla locale procura per la valutazione dei profili di eventuale competenza ha ritenuto che:</a:t>
            </a:r>
          </a:p>
          <a:p>
            <a:pPr algn="just">
              <a:lnSpc>
                <a:spcPct val="170000"/>
              </a:lnSpc>
              <a:buNone/>
            </a:pPr>
            <a:r>
              <a:rPr lang="it-IT" sz="2600" dirty="0" smtClean="0"/>
              <a:t>Il </a:t>
            </a:r>
            <a:r>
              <a:rPr lang="it-IT" sz="2600" dirty="0"/>
              <a:t>piano delle azioni positive in materia di parti opportunità previsto dall'articolo 48 del </a:t>
            </a:r>
            <a:r>
              <a:rPr lang="it-IT" sz="2600" dirty="0" smtClean="0"/>
              <a:t>D. </a:t>
            </a:r>
            <a:r>
              <a:rPr lang="it-IT" sz="2600" dirty="0" err="1" smtClean="0"/>
              <a:t>lgs</a:t>
            </a:r>
            <a:r>
              <a:rPr lang="it-IT" sz="2600" dirty="0" smtClean="0"/>
              <a:t> </a:t>
            </a:r>
            <a:r>
              <a:rPr lang="it-IT" sz="2600" dirty="0"/>
              <a:t>198/2006 costituisce un </a:t>
            </a:r>
            <a:r>
              <a:rPr lang="it-IT" sz="2600" b="1" dirty="0"/>
              <a:t>presupposto fondamentale </a:t>
            </a:r>
            <a:r>
              <a:rPr lang="it-IT" sz="2600" dirty="0"/>
              <a:t>per garantire la legittimità delle assunzioni di personale (anche per mobilità) e la sua predisposizione </a:t>
            </a:r>
            <a:r>
              <a:rPr lang="it-IT" sz="2600" b="1" dirty="0"/>
              <a:t>non può essere effettuata successivamente </a:t>
            </a:r>
            <a:r>
              <a:rPr lang="it-IT" sz="2600" dirty="0"/>
              <a:t>sostenendo di avere comunque salvaguardato i principi che tale documento mira a tutelare.</a:t>
            </a:r>
            <a:br>
              <a:rPr lang="it-IT" sz="2600" dirty="0"/>
            </a:br>
            <a:endParaRPr lang="it-IT" sz="2600" dirty="0"/>
          </a:p>
          <a:p>
            <a:endParaRPr lang="it-IT" dirty="0"/>
          </a:p>
        </p:txBody>
      </p:sp>
      <p:sp>
        <p:nvSpPr>
          <p:cNvPr id="4" name="Segnaposto piè di pagina 3"/>
          <p:cNvSpPr>
            <a:spLocks noGrp="1"/>
          </p:cNvSpPr>
          <p:nvPr>
            <p:ph type="ftr" sz="quarter" idx="11"/>
          </p:nvPr>
        </p:nvSpPr>
        <p:spPr>
          <a:xfrm>
            <a:off x="-1" y="6356350"/>
            <a:ext cx="4486275" cy="182562"/>
          </a:xfrm>
        </p:spPr>
        <p:txBody>
          <a:bodyPr/>
          <a:lstStyle/>
          <a:p>
            <a:r>
              <a:rPr lang="it-IT" sz="1400" i="1" dirty="0" smtClean="0">
                <a:solidFill>
                  <a:schemeClr val="tx1"/>
                </a:solidFill>
              </a:rPr>
              <a:t>A cura di Antonella </a:t>
            </a:r>
            <a:r>
              <a:rPr lang="it-IT" sz="1400" i="1" dirty="0" err="1" smtClean="0">
                <a:solidFill>
                  <a:schemeClr val="tx1"/>
                </a:solidFill>
              </a:rPr>
              <a:t>Ninci</a:t>
            </a:r>
            <a:r>
              <a:rPr lang="it-IT" sz="1400" i="1" dirty="0" smtClean="0">
                <a:solidFill>
                  <a:schemeClr val="tx1"/>
                </a:solidFill>
              </a:rPr>
              <a:t> e Oriana Calabresi </a:t>
            </a:r>
            <a:endParaRPr lang="it-IT" sz="1400" i="1" dirty="0">
              <a:solidFill>
                <a:schemeClr val="tx1"/>
              </a:solidFill>
            </a:endParaRPr>
          </a:p>
        </p:txBody>
      </p:sp>
      <p:sp>
        <p:nvSpPr>
          <p:cNvPr id="5" name="Segnaposto numero diapositiva 4"/>
          <p:cNvSpPr>
            <a:spLocks noGrp="1"/>
          </p:cNvSpPr>
          <p:nvPr>
            <p:ph type="sldNum" sz="quarter" idx="12"/>
          </p:nvPr>
        </p:nvSpPr>
        <p:spPr/>
        <p:txBody>
          <a:bodyPr/>
          <a:lstStyle/>
          <a:p>
            <a:fld id="{5926AA3A-F696-FA46-A0AC-26545BB53119}" type="slidenum">
              <a:rPr lang="it-IT" smtClean="0"/>
              <a:pPr/>
              <a:t>16</a:t>
            </a:fld>
            <a:endParaRPr lang="it-IT"/>
          </a:p>
        </p:txBody>
      </p:sp>
      <p:pic>
        <p:nvPicPr>
          <p:cNvPr id="6" name="Picture 2" descr="logo forum CU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4763"/>
            <a:ext cx="1757361" cy="1408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reccia a destra 6"/>
          <p:cNvSpPr/>
          <p:nvPr/>
        </p:nvSpPr>
        <p:spPr>
          <a:xfrm>
            <a:off x="6096000" y="622935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57575" y="447674"/>
            <a:ext cx="5229224" cy="704851"/>
          </a:xfrm>
        </p:spPr>
        <p:txBody>
          <a:bodyPr>
            <a:normAutofit/>
          </a:bodyPr>
          <a:lstStyle/>
          <a:p>
            <a:r>
              <a:rPr lang="it-IT" sz="2400" b="1" dirty="0" smtClean="0">
                <a:solidFill>
                  <a:srgbClr val="FF0000"/>
                </a:solidFill>
              </a:rPr>
              <a:t>Piano triennale azioni positive</a:t>
            </a:r>
            <a:endParaRPr lang="it-IT" sz="2400" b="1" dirty="0">
              <a:solidFill>
                <a:srgbClr val="FF0000"/>
              </a:solidFill>
            </a:endParaRPr>
          </a:p>
        </p:txBody>
      </p:sp>
      <p:sp>
        <p:nvSpPr>
          <p:cNvPr id="3" name="Segnaposto contenuto 2"/>
          <p:cNvSpPr>
            <a:spLocks noGrp="1"/>
          </p:cNvSpPr>
          <p:nvPr>
            <p:ph idx="1"/>
          </p:nvPr>
        </p:nvSpPr>
        <p:spPr/>
        <p:txBody>
          <a:bodyPr>
            <a:normAutofit/>
          </a:bodyPr>
          <a:lstStyle/>
          <a:p>
            <a:pPr algn="just">
              <a:lnSpc>
                <a:spcPct val="150000"/>
              </a:lnSpc>
              <a:buNone/>
            </a:pPr>
            <a:r>
              <a:rPr lang="it-IT" sz="2000" dirty="0"/>
              <a:t>I</a:t>
            </a:r>
            <a:r>
              <a:rPr lang="it-IT" sz="2000" dirty="0" smtClean="0"/>
              <a:t>l </a:t>
            </a:r>
            <a:r>
              <a:rPr lang="it-IT" sz="2000" dirty="0"/>
              <a:t>piano costituisce </a:t>
            </a:r>
            <a:r>
              <a:rPr lang="it-IT" sz="2000" b="1" dirty="0"/>
              <a:t>un requisito essenziale </a:t>
            </a:r>
            <a:r>
              <a:rPr lang="it-IT" sz="2000" dirty="0"/>
              <a:t>in qualsiasi ipotesi che consenta all'ente interessato di porre a carico del proprio bilancio </a:t>
            </a:r>
            <a:r>
              <a:rPr lang="it-IT" sz="2000" b="1" u="sng" dirty="0"/>
              <a:t>l'utilizzo di nuove risorse umane, precludendo</a:t>
            </a:r>
            <a:r>
              <a:rPr lang="it-IT" sz="2000" dirty="0"/>
              <a:t> anche opzioni alternative e possibili espedienti elusivi basati su una lettura strumentalmente formalistica della norma. </a:t>
            </a:r>
            <a:endParaRPr lang="it-IT" sz="2000" dirty="0" smtClean="0"/>
          </a:p>
          <a:p>
            <a:pPr algn="just">
              <a:lnSpc>
                <a:spcPct val="150000"/>
              </a:lnSpc>
              <a:buNone/>
            </a:pPr>
            <a:r>
              <a:rPr lang="it-IT" sz="2000" dirty="0" smtClean="0"/>
              <a:t>In </a:t>
            </a:r>
            <a:r>
              <a:rPr lang="it-IT" sz="2000" dirty="0"/>
              <a:t>particolare, tale ragionamento vale </a:t>
            </a:r>
            <a:r>
              <a:rPr lang="it-IT" sz="2000" dirty="0" smtClean="0"/>
              <a:t>anche per </a:t>
            </a:r>
            <a:r>
              <a:rPr lang="it-IT" sz="2000" dirty="0"/>
              <a:t>l'utilizzo di personale di altro ente sulla base dell'articolo 1, comma 557, della legge 311/2004, per il comando e per l'impiego di personale di altro ente in </a:t>
            </a:r>
            <a:r>
              <a:rPr lang="it-IT" sz="2000" dirty="0" smtClean="0"/>
              <a:t>convenzione. </a:t>
            </a:r>
            <a:endParaRPr lang="it-IT" sz="2000" dirty="0"/>
          </a:p>
        </p:txBody>
      </p:sp>
      <p:sp>
        <p:nvSpPr>
          <p:cNvPr id="4" name="Segnaposto piè di pagina 3"/>
          <p:cNvSpPr>
            <a:spLocks noGrp="1"/>
          </p:cNvSpPr>
          <p:nvPr>
            <p:ph type="ftr" sz="quarter" idx="11"/>
          </p:nvPr>
        </p:nvSpPr>
        <p:spPr>
          <a:xfrm>
            <a:off x="-866775" y="6173787"/>
            <a:ext cx="5353050" cy="365125"/>
          </a:xfrm>
        </p:spPr>
        <p:txBody>
          <a:bodyPr/>
          <a:lstStyle/>
          <a:p>
            <a:r>
              <a:rPr lang="it-IT" sz="1400" i="1" dirty="0" smtClean="0">
                <a:solidFill>
                  <a:schemeClr val="tx1"/>
                </a:solidFill>
              </a:rPr>
              <a:t>A cura di Antonella </a:t>
            </a:r>
            <a:r>
              <a:rPr lang="it-IT" sz="1400" i="1" dirty="0" err="1" smtClean="0">
                <a:solidFill>
                  <a:schemeClr val="tx1"/>
                </a:solidFill>
              </a:rPr>
              <a:t>Ninci</a:t>
            </a:r>
            <a:r>
              <a:rPr lang="it-IT" sz="1400" i="1" dirty="0" smtClean="0">
                <a:solidFill>
                  <a:schemeClr val="tx1"/>
                </a:solidFill>
              </a:rPr>
              <a:t> e Oriana Calabresi </a:t>
            </a:r>
            <a:endParaRPr lang="it-IT" sz="1400" i="1" dirty="0">
              <a:solidFill>
                <a:schemeClr val="tx1"/>
              </a:solidFill>
            </a:endParaRPr>
          </a:p>
        </p:txBody>
      </p:sp>
      <p:sp>
        <p:nvSpPr>
          <p:cNvPr id="5" name="Segnaposto numero diapositiva 4"/>
          <p:cNvSpPr>
            <a:spLocks noGrp="1"/>
          </p:cNvSpPr>
          <p:nvPr>
            <p:ph type="sldNum" sz="quarter" idx="12"/>
          </p:nvPr>
        </p:nvSpPr>
        <p:spPr/>
        <p:txBody>
          <a:bodyPr/>
          <a:lstStyle/>
          <a:p>
            <a:fld id="{5926AA3A-F696-FA46-A0AC-26545BB53119}" type="slidenum">
              <a:rPr lang="it-IT" smtClean="0"/>
              <a:pPr/>
              <a:t>17</a:t>
            </a:fld>
            <a:endParaRPr lang="it-IT"/>
          </a:p>
        </p:txBody>
      </p:sp>
      <p:pic>
        <p:nvPicPr>
          <p:cNvPr id="6" name="Picture 2" descr="logo forum CU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5789"/>
            <a:ext cx="2028825" cy="1625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reccia a destra 6"/>
          <p:cNvSpPr/>
          <p:nvPr/>
        </p:nvSpPr>
        <p:spPr>
          <a:xfrm>
            <a:off x="6096000" y="622935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57575" y="447674"/>
            <a:ext cx="5229224" cy="704851"/>
          </a:xfrm>
        </p:spPr>
        <p:txBody>
          <a:bodyPr>
            <a:normAutofit/>
          </a:bodyPr>
          <a:lstStyle/>
          <a:p>
            <a:r>
              <a:rPr lang="it-IT" sz="2400" b="1" dirty="0" smtClean="0">
                <a:solidFill>
                  <a:srgbClr val="FF0000"/>
                </a:solidFill>
              </a:rPr>
              <a:t>Piano triennale azioni positive</a:t>
            </a:r>
            <a:endParaRPr lang="it-IT" sz="2400" b="1" dirty="0">
              <a:solidFill>
                <a:srgbClr val="FF0000"/>
              </a:solidFill>
            </a:endParaRPr>
          </a:p>
        </p:txBody>
      </p:sp>
      <p:sp>
        <p:nvSpPr>
          <p:cNvPr id="3" name="Segnaposto contenuto 2"/>
          <p:cNvSpPr>
            <a:spLocks noGrp="1"/>
          </p:cNvSpPr>
          <p:nvPr>
            <p:ph idx="1"/>
          </p:nvPr>
        </p:nvSpPr>
        <p:spPr/>
        <p:txBody>
          <a:bodyPr>
            <a:normAutofit lnSpcReduction="10000"/>
          </a:bodyPr>
          <a:lstStyle/>
          <a:p>
            <a:pPr algn="just">
              <a:lnSpc>
                <a:spcPct val="150000"/>
              </a:lnSpc>
              <a:buNone/>
            </a:pPr>
            <a:r>
              <a:rPr lang="it-IT" sz="1800" dirty="0" smtClean="0"/>
              <a:t>L’ articolo 48 chiarisce </a:t>
            </a:r>
            <a:r>
              <a:rPr lang="it-IT" sz="1800" dirty="0"/>
              <a:t>le finalità perseguite, legate al superamento degli ostacoli che impediscono la piena realizzazione di pari opportunità di lavoro e nel lavoro tra uomini e donne (in coerenza con l'articolo 51 della Costituzione), e</a:t>
            </a:r>
            <a:r>
              <a:rPr lang="it-IT" sz="1800" dirty="0" smtClean="0"/>
              <a:t> </a:t>
            </a:r>
            <a:r>
              <a:rPr lang="it-IT" sz="1800" dirty="0"/>
              <a:t>sanziona con il divieto di assunzione proprio la mancata adozione del </a:t>
            </a:r>
            <a:r>
              <a:rPr lang="it-IT" sz="1800" dirty="0" smtClean="0"/>
              <a:t>piano.</a:t>
            </a:r>
          </a:p>
          <a:p>
            <a:pPr algn="just">
              <a:lnSpc>
                <a:spcPct val="150000"/>
              </a:lnSpc>
              <a:buNone/>
            </a:pPr>
            <a:r>
              <a:rPr lang="it-IT" sz="1800" dirty="0" smtClean="0"/>
              <a:t>Ecco </a:t>
            </a:r>
            <a:r>
              <a:rPr lang="it-IT" sz="1800" dirty="0"/>
              <a:t>perché in modo «indefettibile» (così si esprime la </a:t>
            </a:r>
            <a:r>
              <a:rPr lang="it-IT" sz="1800" dirty="0" smtClean="0"/>
              <a:t>deliberazione della Corte dei conti) </a:t>
            </a:r>
            <a:r>
              <a:rPr lang="it-IT" sz="1800" dirty="0"/>
              <a:t>il piano deve avere una </a:t>
            </a:r>
            <a:r>
              <a:rPr lang="it-IT" sz="1800" b="1" u="sng" dirty="0"/>
              <a:t>qualificazione preventiva</a:t>
            </a:r>
            <a:r>
              <a:rPr lang="it-IT" sz="1800" dirty="0"/>
              <a:t>, non avendo alcun pregio l'adozione tardiva del documento per ratificare le assunzioni nel mentre intervenute</a:t>
            </a:r>
            <a:r>
              <a:rPr lang="it-IT" sz="1800" dirty="0" smtClean="0"/>
              <a:t>,.</a:t>
            </a:r>
          </a:p>
          <a:p>
            <a:pPr algn="just">
              <a:lnSpc>
                <a:spcPct val="150000"/>
              </a:lnSpc>
              <a:buNone/>
            </a:pPr>
            <a:r>
              <a:rPr lang="it-IT" sz="1800" dirty="0" smtClean="0"/>
              <a:t>Neppure </a:t>
            </a:r>
            <a:r>
              <a:rPr lang="it-IT" sz="1800" dirty="0"/>
              <a:t>rileva la circostanza, come esimente, che l'acquisizione di ulteriori risorse umane sia avvenuta per mobilità volontaria, </a:t>
            </a:r>
            <a:r>
              <a:rPr lang="it-IT" sz="1800" b="1" dirty="0"/>
              <a:t>in quanto tale </a:t>
            </a:r>
            <a:r>
              <a:rPr lang="it-IT" sz="1800" b="1" dirty="0" smtClean="0"/>
              <a:t>neutra, </a:t>
            </a:r>
            <a:r>
              <a:rPr lang="it-IT" sz="1800" dirty="0"/>
              <a:t>se intervenuta tra enti soggetti, entrambi, a vincoli in materia </a:t>
            </a:r>
            <a:r>
              <a:rPr lang="it-IT" sz="1800" dirty="0" err="1"/>
              <a:t>assunzionale</a:t>
            </a:r>
            <a:r>
              <a:rPr lang="it-IT" sz="1800" dirty="0"/>
              <a:t>.</a:t>
            </a:r>
          </a:p>
          <a:p>
            <a:pPr algn="just">
              <a:lnSpc>
                <a:spcPct val="150000"/>
              </a:lnSpc>
              <a:buNone/>
            </a:pPr>
            <a:endParaRPr lang="it-IT" sz="1800" dirty="0"/>
          </a:p>
        </p:txBody>
      </p:sp>
      <p:sp>
        <p:nvSpPr>
          <p:cNvPr id="4" name="Segnaposto piè di pagina 3"/>
          <p:cNvSpPr>
            <a:spLocks noGrp="1"/>
          </p:cNvSpPr>
          <p:nvPr>
            <p:ph type="ftr" sz="quarter" idx="11"/>
          </p:nvPr>
        </p:nvSpPr>
        <p:spPr>
          <a:xfrm>
            <a:off x="-866775" y="6173787"/>
            <a:ext cx="5353050" cy="365125"/>
          </a:xfrm>
        </p:spPr>
        <p:txBody>
          <a:bodyPr/>
          <a:lstStyle/>
          <a:p>
            <a:r>
              <a:rPr lang="it-IT" sz="1400" i="1" dirty="0" smtClean="0">
                <a:solidFill>
                  <a:schemeClr val="tx1"/>
                </a:solidFill>
              </a:rPr>
              <a:t>A cura di Antonella </a:t>
            </a:r>
            <a:r>
              <a:rPr lang="it-IT" sz="1400" i="1" dirty="0" err="1" smtClean="0">
                <a:solidFill>
                  <a:schemeClr val="tx1"/>
                </a:solidFill>
              </a:rPr>
              <a:t>Ninci</a:t>
            </a:r>
            <a:r>
              <a:rPr lang="it-IT" sz="1400" i="1" dirty="0" smtClean="0">
                <a:solidFill>
                  <a:schemeClr val="tx1"/>
                </a:solidFill>
              </a:rPr>
              <a:t> e Oriana Calabresi </a:t>
            </a:r>
            <a:endParaRPr lang="it-IT" sz="1400" i="1" dirty="0">
              <a:solidFill>
                <a:schemeClr val="tx1"/>
              </a:solidFill>
            </a:endParaRPr>
          </a:p>
        </p:txBody>
      </p:sp>
      <p:sp>
        <p:nvSpPr>
          <p:cNvPr id="5" name="Segnaposto numero diapositiva 4"/>
          <p:cNvSpPr>
            <a:spLocks noGrp="1"/>
          </p:cNvSpPr>
          <p:nvPr>
            <p:ph type="sldNum" sz="quarter" idx="12"/>
          </p:nvPr>
        </p:nvSpPr>
        <p:spPr/>
        <p:txBody>
          <a:bodyPr/>
          <a:lstStyle/>
          <a:p>
            <a:fld id="{5926AA3A-F696-FA46-A0AC-26545BB53119}" type="slidenum">
              <a:rPr lang="it-IT" smtClean="0"/>
              <a:pPr/>
              <a:t>18</a:t>
            </a:fld>
            <a:endParaRPr lang="it-IT"/>
          </a:p>
        </p:txBody>
      </p:sp>
      <p:pic>
        <p:nvPicPr>
          <p:cNvPr id="6" name="Picture 2" descr="logo forum CU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5789"/>
            <a:ext cx="2028825" cy="1625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reccia a destra 6"/>
          <p:cNvSpPr/>
          <p:nvPr/>
        </p:nvSpPr>
        <p:spPr>
          <a:xfrm>
            <a:off x="6096000" y="622935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57575" y="447674"/>
            <a:ext cx="5229224" cy="704851"/>
          </a:xfrm>
        </p:spPr>
        <p:txBody>
          <a:bodyPr>
            <a:normAutofit/>
          </a:bodyPr>
          <a:lstStyle/>
          <a:p>
            <a:r>
              <a:rPr lang="it-IT" sz="2400" b="1" dirty="0" smtClean="0">
                <a:solidFill>
                  <a:srgbClr val="FF0000"/>
                </a:solidFill>
              </a:rPr>
              <a:t>Piano triennale azioni positive</a:t>
            </a:r>
            <a:endParaRPr lang="it-IT" sz="2400" b="1" dirty="0">
              <a:solidFill>
                <a:srgbClr val="FF0000"/>
              </a:solidFill>
            </a:endParaRPr>
          </a:p>
        </p:txBody>
      </p:sp>
      <p:sp>
        <p:nvSpPr>
          <p:cNvPr id="3" name="Segnaposto contenuto 2"/>
          <p:cNvSpPr>
            <a:spLocks noGrp="1"/>
          </p:cNvSpPr>
          <p:nvPr>
            <p:ph idx="1"/>
          </p:nvPr>
        </p:nvSpPr>
        <p:spPr/>
        <p:txBody>
          <a:bodyPr>
            <a:normAutofit/>
          </a:bodyPr>
          <a:lstStyle/>
          <a:p>
            <a:pPr algn="just"/>
            <a:r>
              <a:rPr lang="it-IT" sz="1800" dirty="0" smtClean="0"/>
              <a:t>L’origine delle </a:t>
            </a:r>
            <a:r>
              <a:rPr lang="it-IT" sz="1800" b="1" dirty="0" smtClean="0"/>
              <a:t>azioni positive </a:t>
            </a:r>
            <a:r>
              <a:rPr lang="it-IT" sz="1800" dirty="0" smtClean="0"/>
              <a:t>si rintraccia nella legislazione degli Stati Uniti che le ha introdotte e sperimentate inizialmente in relazione al contrasto delle discriminazioni fondante sulla razza, allargandone poi il campo d’azione a quelle legate alla confessione religiosa, all’origine nazionale e soprattutto al sesso per tutto ciò che attiene ai rapporti di lavoro rappresentando </a:t>
            </a:r>
            <a:r>
              <a:rPr lang="it-IT" sz="1800" b="1" dirty="0" smtClean="0"/>
              <a:t>un caposaldo delle politiche di pari opportunità, uno strumento essenziale di realizzazione dell’ eguaglianza sostanziale.</a:t>
            </a:r>
          </a:p>
          <a:p>
            <a:pPr algn="just"/>
            <a:endParaRPr lang="it-IT" sz="1800" dirty="0" smtClean="0"/>
          </a:p>
          <a:p>
            <a:pPr algn="just"/>
            <a:r>
              <a:rPr lang="it-IT" sz="1800" dirty="0" smtClean="0"/>
              <a:t>Le </a:t>
            </a:r>
            <a:r>
              <a:rPr lang="it-IT" sz="1800" b="1" dirty="0" smtClean="0"/>
              <a:t>azioni positive</a:t>
            </a:r>
            <a:r>
              <a:rPr lang="it-IT" sz="1800" dirty="0" smtClean="0"/>
              <a:t> hanno la finalità di </a:t>
            </a:r>
            <a:r>
              <a:rPr lang="it-IT" sz="1800" b="1" dirty="0" smtClean="0"/>
              <a:t>eliminare le disparità di fatto</a:t>
            </a:r>
            <a:r>
              <a:rPr lang="it-IT" sz="1800" dirty="0" smtClean="0"/>
              <a:t>, di cui le donne sono oggetto nella vita lavorativa e favorire il loro inserimento nel mercato del lavoro: questa è la definizione che il diritto della Comunità Europea e la Corte di Giustizia CE hanno nel tempo sostanzialmente mantenuto valida per introdurre nei corpi normativi dei singoli Paesi tale strumento di attuazione delle politiche di pari opportunità</a:t>
            </a:r>
          </a:p>
          <a:p>
            <a:pPr algn="ctr">
              <a:lnSpc>
                <a:spcPct val="150000"/>
              </a:lnSpc>
              <a:buNone/>
            </a:pPr>
            <a:endParaRPr lang="it-IT" sz="1800" dirty="0"/>
          </a:p>
        </p:txBody>
      </p:sp>
      <p:sp>
        <p:nvSpPr>
          <p:cNvPr id="4" name="Segnaposto piè di pagina 3"/>
          <p:cNvSpPr>
            <a:spLocks noGrp="1"/>
          </p:cNvSpPr>
          <p:nvPr>
            <p:ph type="ftr" sz="quarter" idx="11"/>
          </p:nvPr>
        </p:nvSpPr>
        <p:spPr>
          <a:xfrm>
            <a:off x="-866775" y="6173787"/>
            <a:ext cx="5353050" cy="365125"/>
          </a:xfrm>
        </p:spPr>
        <p:txBody>
          <a:bodyPr/>
          <a:lstStyle/>
          <a:p>
            <a:r>
              <a:rPr lang="it-IT" sz="1400" i="1" dirty="0" smtClean="0">
                <a:solidFill>
                  <a:schemeClr val="tx1"/>
                </a:solidFill>
              </a:rPr>
              <a:t>A cura di Antonella </a:t>
            </a:r>
            <a:r>
              <a:rPr lang="it-IT" sz="1400" i="1" dirty="0" err="1" smtClean="0">
                <a:solidFill>
                  <a:schemeClr val="tx1"/>
                </a:solidFill>
              </a:rPr>
              <a:t>Ninci</a:t>
            </a:r>
            <a:r>
              <a:rPr lang="it-IT" sz="1400" i="1" dirty="0" smtClean="0">
                <a:solidFill>
                  <a:schemeClr val="tx1"/>
                </a:solidFill>
              </a:rPr>
              <a:t> e Oriana Calabresi </a:t>
            </a:r>
            <a:endParaRPr lang="it-IT" sz="1400" i="1" dirty="0">
              <a:solidFill>
                <a:schemeClr val="tx1"/>
              </a:solidFill>
            </a:endParaRPr>
          </a:p>
        </p:txBody>
      </p:sp>
      <p:sp>
        <p:nvSpPr>
          <p:cNvPr id="5" name="Segnaposto numero diapositiva 4"/>
          <p:cNvSpPr>
            <a:spLocks noGrp="1"/>
          </p:cNvSpPr>
          <p:nvPr>
            <p:ph type="sldNum" sz="quarter" idx="12"/>
          </p:nvPr>
        </p:nvSpPr>
        <p:spPr/>
        <p:txBody>
          <a:bodyPr/>
          <a:lstStyle/>
          <a:p>
            <a:fld id="{5926AA3A-F696-FA46-A0AC-26545BB53119}" type="slidenum">
              <a:rPr lang="it-IT" smtClean="0"/>
              <a:pPr/>
              <a:t>19</a:t>
            </a:fld>
            <a:endParaRPr lang="it-IT"/>
          </a:p>
        </p:txBody>
      </p:sp>
      <p:pic>
        <p:nvPicPr>
          <p:cNvPr id="6" name="Picture 2" descr="logo forum CU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5789"/>
            <a:ext cx="2028825" cy="1625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reccia a destra 6"/>
          <p:cNvSpPr/>
          <p:nvPr/>
        </p:nvSpPr>
        <p:spPr>
          <a:xfrm>
            <a:off x="6096000" y="622935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592015" y="809625"/>
            <a:ext cx="8177515" cy="5932393"/>
          </a:xfrm>
          <a:prstGeom prst="rect">
            <a:avLst/>
          </a:prstGeom>
          <a:noFill/>
          <a:scene3d>
            <a:camera prst="orthographicFront"/>
            <a:lightRig rig="threePt" dir="t"/>
          </a:scene3d>
          <a:sp3d>
            <a:bevelT prst="angle"/>
          </a:sp3d>
        </p:spPr>
        <p:txBody>
          <a:bodyPr wrap="square" rtlCol="0">
            <a:spAutoFit/>
          </a:bodyPr>
          <a:lstStyle/>
          <a:p>
            <a:pPr algn="ctr"/>
            <a:r>
              <a:rPr lang="it-IT" sz="2300" b="1" dirty="0" smtClean="0">
                <a:solidFill>
                  <a:srgbClr val="000090"/>
                </a:solidFill>
              </a:rPr>
              <a:t>	    </a:t>
            </a:r>
            <a:r>
              <a:rPr lang="it-IT" sz="2000" b="1" dirty="0" smtClean="0">
                <a:solidFill>
                  <a:srgbClr val="000090"/>
                </a:solidFill>
              </a:rPr>
              <a:t>I </a:t>
            </a:r>
            <a:r>
              <a:rPr lang="it-IT" sz="2000" b="1" dirty="0" smtClean="0"/>
              <a:t>Comitati unici di garanzia possono avere un ruolo 		fondamentale nel cambiamento culturale nella PA</a:t>
            </a:r>
          </a:p>
          <a:p>
            <a:pPr algn="ctr"/>
            <a:endParaRPr lang="it-IT" sz="2300" b="1" dirty="0" smtClean="0">
              <a:solidFill>
                <a:srgbClr val="000090"/>
              </a:solidFill>
            </a:endParaRPr>
          </a:p>
          <a:p>
            <a:pPr algn="ctr">
              <a:lnSpc>
                <a:spcPct val="150000"/>
              </a:lnSpc>
            </a:pPr>
            <a:r>
              <a:rPr lang="it-IT" sz="1900" dirty="0" smtClean="0"/>
              <a:t>I </a:t>
            </a:r>
            <a:r>
              <a:rPr lang="it-IT" sz="1900" dirty="0"/>
              <a:t>Comitati unici di garanzia - CUG </a:t>
            </a:r>
            <a:r>
              <a:rPr lang="it-IT" sz="1900" dirty="0" smtClean="0"/>
              <a:t>– </a:t>
            </a:r>
            <a:r>
              <a:rPr lang="it-IT" sz="1900" b="1" dirty="0"/>
              <a:t>sono </a:t>
            </a:r>
            <a:r>
              <a:rPr lang="it-IT" sz="1900" b="1" dirty="0" smtClean="0"/>
              <a:t>organismi innovativi</a:t>
            </a:r>
            <a:r>
              <a:rPr lang="it-IT" sz="1900" b="1" dirty="0"/>
              <a:t>: </a:t>
            </a:r>
            <a:endParaRPr lang="it-IT" sz="1900" b="1" dirty="0" smtClean="0"/>
          </a:p>
          <a:p>
            <a:pPr algn="ctr">
              <a:lnSpc>
                <a:spcPct val="150000"/>
              </a:lnSpc>
            </a:pPr>
            <a:endParaRPr lang="it-IT" sz="1900" b="1" dirty="0"/>
          </a:p>
          <a:p>
            <a:pPr marL="342900" indent="-342900" algn="just">
              <a:lnSpc>
                <a:spcPct val="150000"/>
              </a:lnSpc>
              <a:buFont typeface="Arial"/>
              <a:buChar char="•"/>
            </a:pPr>
            <a:r>
              <a:rPr lang="it-IT" sz="1900" dirty="0"/>
              <a:t>Sono presenti in ogni P.A.</a:t>
            </a:r>
          </a:p>
          <a:p>
            <a:pPr marL="342900" indent="-342900" algn="just">
              <a:lnSpc>
                <a:spcPct val="150000"/>
              </a:lnSpc>
              <a:buFont typeface="Arial"/>
              <a:buChar char="•"/>
            </a:pPr>
            <a:r>
              <a:rPr lang="it-IT" sz="1900" dirty="0"/>
              <a:t>Sono paritetici e paritari in ottica di genere</a:t>
            </a:r>
          </a:p>
          <a:p>
            <a:pPr marL="342900" indent="-342900" algn="just">
              <a:lnSpc>
                <a:spcPct val="150000"/>
              </a:lnSpc>
              <a:buFont typeface="Arial"/>
              <a:buChar char="•"/>
            </a:pPr>
            <a:r>
              <a:rPr lang="it-IT" sz="1900" dirty="0"/>
              <a:t>Sono di staff rispetto al vertice amministrativo</a:t>
            </a:r>
          </a:p>
          <a:p>
            <a:pPr marL="342900" indent="-342900" algn="just">
              <a:lnSpc>
                <a:spcPct val="150000"/>
              </a:lnSpc>
              <a:buFont typeface="Arial"/>
              <a:buChar char="•"/>
            </a:pPr>
            <a:r>
              <a:rPr lang="it-IT" sz="1900" dirty="0"/>
              <a:t>Hanno competenze trasversali in materia di pari opportunità, contrasto alle discriminazioni, benessere organizzativo inteso come benessere dei lavoratori e dell’ organizzazione</a:t>
            </a:r>
          </a:p>
          <a:p>
            <a:pPr algn="ctr">
              <a:lnSpc>
                <a:spcPct val="150000"/>
              </a:lnSpc>
            </a:pPr>
            <a:endParaRPr lang="it-IT" sz="2300" b="1" dirty="0" smtClean="0">
              <a:solidFill>
                <a:srgbClr val="FF0000"/>
              </a:solidFill>
            </a:endParaRPr>
          </a:p>
          <a:p>
            <a:pPr algn="ctr"/>
            <a:endParaRPr lang="it-IT" sz="2400" b="1" dirty="0" smtClean="0">
              <a:solidFill>
                <a:srgbClr val="000090"/>
              </a:solidFill>
            </a:endParaRPr>
          </a:p>
          <a:p>
            <a:pPr algn="ctr"/>
            <a:endParaRPr lang="it-IT" sz="2400" b="1" dirty="0">
              <a:solidFill>
                <a:srgbClr val="000090"/>
              </a:solidFill>
            </a:endParaRPr>
          </a:p>
        </p:txBody>
      </p:sp>
      <p:pic>
        <p:nvPicPr>
          <p:cNvPr id="8" name="Immagine 1"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3" y="4762"/>
            <a:ext cx="1624930" cy="1682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Segnaposto piè di pagina 4"/>
          <p:cNvSpPr>
            <a:spLocks noGrp="1"/>
          </p:cNvSpPr>
          <p:nvPr>
            <p:ph type="ftr" sz="quarter" idx="11"/>
          </p:nvPr>
        </p:nvSpPr>
        <p:spPr>
          <a:xfrm>
            <a:off x="3124200" y="6356350"/>
            <a:ext cx="2895600" cy="365125"/>
          </a:xfrm>
        </p:spPr>
        <p:txBody>
          <a:bodyPr/>
          <a:lstStyle/>
          <a:p>
            <a:r>
              <a:rPr lang="it-IT" sz="1200" i="1" dirty="0" smtClean="0">
                <a:solidFill>
                  <a:schemeClr val="tx1"/>
                </a:solidFill>
                <a:latin typeface="Arial" pitchFamily="34" charset="0"/>
                <a:cs typeface="Arial" pitchFamily="34" charset="0"/>
              </a:rPr>
              <a:t>A cura di Antonella </a:t>
            </a:r>
            <a:r>
              <a:rPr lang="it-IT" sz="1200" i="1" dirty="0" err="1" smtClean="0">
                <a:solidFill>
                  <a:schemeClr val="tx1"/>
                </a:solidFill>
                <a:latin typeface="Arial" pitchFamily="34" charset="0"/>
                <a:cs typeface="Arial" pitchFamily="34" charset="0"/>
              </a:rPr>
              <a:t>Ninci</a:t>
            </a:r>
            <a:r>
              <a:rPr lang="it-IT" sz="1200" i="1" dirty="0" smtClean="0">
                <a:solidFill>
                  <a:schemeClr val="tx1"/>
                </a:solidFill>
                <a:latin typeface="Arial" pitchFamily="34" charset="0"/>
                <a:cs typeface="Arial" pitchFamily="34" charset="0"/>
              </a:rPr>
              <a:t> e </a:t>
            </a:r>
          </a:p>
          <a:p>
            <a:r>
              <a:rPr lang="it-IT" sz="1200" i="1" dirty="0" smtClean="0">
                <a:solidFill>
                  <a:schemeClr val="tx1"/>
                </a:solidFill>
                <a:latin typeface="Arial" pitchFamily="34" charset="0"/>
                <a:cs typeface="Arial" pitchFamily="34" charset="0"/>
              </a:rPr>
              <a:t>Oriana Calabresi </a:t>
            </a:r>
            <a:endParaRPr lang="it-IT" sz="1200" i="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92640803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57575" y="447674"/>
            <a:ext cx="5229224" cy="704851"/>
          </a:xfrm>
        </p:spPr>
        <p:txBody>
          <a:bodyPr>
            <a:normAutofit/>
          </a:bodyPr>
          <a:lstStyle/>
          <a:p>
            <a:r>
              <a:rPr lang="it-IT" sz="2400" b="1" dirty="0" smtClean="0">
                <a:solidFill>
                  <a:srgbClr val="FF0000"/>
                </a:solidFill>
              </a:rPr>
              <a:t>Piano triennale azioni positive</a:t>
            </a:r>
            <a:endParaRPr lang="it-IT" sz="2400" b="1" dirty="0">
              <a:solidFill>
                <a:srgbClr val="FF0000"/>
              </a:solidFill>
            </a:endParaRPr>
          </a:p>
        </p:txBody>
      </p:sp>
      <p:sp>
        <p:nvSpPr>
          <p:cNvPr id="3" name="Segnaposto contenuto 2"/>
          <p:cNvSpPr>
            <a:spLocks noGrp="1"/>
          </p:cNvSpPr>
          <p:nvPr>
            <p:ph idx="1"/>
          </p:nvPr>
        </p:nvSpPr>
        <p:spPr/>
        <p:txBody>
          <a:bodyPr>
            <a:normAutofit/>
          </a:bodyPr>
          <a:lstStyle/>
          <a:p>
            <a:pPr algn="just">
              <a:lnSpc>
                <a:spcPct val="150000"/>
              </a:lnSpc>
              <a:buNone/>
            </a:pPr>
            <a:r>
              <a:rPr lang="it-IT" sz="1800" dirty="0" smtClean="0"/>
              <a:t>Le azioni positive contenute nei Piani di Azioni Positive sono misure temporanee speciali che, in deroga al principio di </a:t>
            </a:r>
            <a:r>
              <a:rPr lang="it-IT" sz="1800" dirty="0"/>
              <a:t>u</a:t>
            </a:r>
            <a:r>
              <a:rPr lang="it-IT" sz="1800" dirty="0" smtClean="0"/>
              <a:t>guaglianza formale, mirano a rimuovere gli ostacoli alla piena ed effettiva parità di opportunità tra donne ed uomini. </a:t>
            </a:r>
          </a:p>
          <a:p>
            <a:pPr algn="just">
              <a:lnSpc>
                <a:spcPct val="150000"/>
              </a:lnSpc>
              <a:buNone/>
            </a:pPr>
            <a:endParaRPr lang="it-IT" sz="1800" dirty="0"/>
          </a:p>
          <a:p>
            <a:pPr algn="just">
              <a:lnSpc>
                <a:spcPct val="150000"/>
              </a:lnSpc>
              <a:buNone/>
            </a:pPr>
            <a:r>
              <a:rPr lang="it-IT" sz="1800" dirty="0" smtClean="0"/>
              <a:t>Sono misure “</a:t>
            </a:r>
            <a:r>
              <a:rPr lang="it-IT" sz="1800" b="1" dirty="0" smtClean="0"/>
              <a:t>speciali”</a:t>
            </a:r>
            <a:r>
              <a:rPr lang="it-IT" sz="1800" dirty="0" smtClean="0"/>
              <a:t> in quanto non generali e né definite che intervengono in un determinato contesto per eliminare ogni forma di discriminazione, sia diretta che indiretta e </a:t>
            </a:r>
            <a:r>
              <a:rPr lang="it-IT" sz="1800" b="1" dirty="0" smtClean="0"/>
              <a:t>“temporanee”  </a:t>
            </a:r>
            <a:r>
              <a:rPr lang="it-IT" sz="1800" dirty="0" smtClean="0"/>
              <a:t>in quanto necessarie fintanto si rilevi   una disparità di trattamento tra donne ed uomini.</a:t>
            </a:r>
          </a:p>
        </p:txBody>
      </p:sp>
      <p:sp>
        <p:nvSpPr>
          <p:cNvPr id="4" name="Segnaposto piè di pagina 3"/>
          <p:cNvSpPr>
            <a:spLocks noGrp="1"/>
          </p:cNvSpPr>
          <p:nvPr>
            <p:ph type="ftr" sz="quarter" idx="11"/>
          </p:nvPr>
        </p:nvSpPr>
        <p:spPr>
          <a:xfrm>
            <a:off x="-866775" y="6173787"/>
            <a:ext cx="5353050" cy="365125"/>
          </a:xfrm>
        </p:spPr>
        <p:txBody>
          <a:bodyPr/>
          <a:lstStyle/>
          <a:p>
            <a:r>
              <a:rPr lang="it-IT" sz="1400" i="1" dirty="0" smtClean="0">
                <a:solidFill>
                  <a:schemeClr val="tx1"/>
                </a:solidFill>
              </a:rPr>
              <a:t>A cura di Antonella </a:t>
            </a:r>
            <a:r>
              <a:rPr lang="it-IT" sz="1400" i="1" dirty="0" err="1" smtClean="0">
                <a:solidFill>
                  <a:schemeClr val="tx1"/>
                </a:solidFill>
              </a:rPr>
              <a:t>Ninci</a:t>
            </a:r>
            <a:r>
              <a:rPr lang="it-IT" sz="1400" i="1" dirty="0" smtClean="0">
                <a:solidFill>
                  <a:schemeClr val="tx1"/>
                </a:solidFill>
              </a:rPr>
              <a:t> e Oriana Calabresi </a:t>
            </a:r>
            <a:endParaRPr lang="it-IT" sz="1400" i="1" dirty="0">
              <a:solidFill>
                <a:schemeClr val="tx1"/>
              </a:solidFill>
            </a:endParaRPr>
          </a:p>
        </p:txBody>
      </p:sp>
      <p:sp>
        <p:nvSpPr>
          <p:cNvPr id="5" name="Segnaposto numero diapositiva 4"/>
          <p:cNvSpPr>
            <a:spLocks noGrp="1"/>
          </p:cNvSpPr>
          <p:nvPr>
            <p:ph type="sldNum" sz="quarter" idx="12"/>
          </p:nvPr>
        </p:nvSpPr>
        <p:spPr/>
        <p:txBody>
          <a:bodyPr/>
          <a:lstStyle/>
          <a:p>
            <a:fld id="{5926AA3A-F696-FA46-A0AC-26545BB53119}" type="slidenum">
              <a:rPr lang="it-IT" smtClean="0"/>
              <a:pPr/>
              <a:t>20</a:t>
            </a:fld>
            <a:endParaRPr lang="it-IT" dirty="0"/>
          </a:p>
        </p:txBody>
      </p:sp>
      <p:pic>
        <p:nvPicPr>
          <p:cNvPr id="6" name="Picture 2" descr="logo forum CU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5789"/>
            <a:ext cx="2028825" cy="1625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reccia a destra 6"/>
          <p:cNvSpPr/>
          <p:nvPr/>
        </p:nvSpPr>
        <p:spPr>
          <a:xfrm>
            <a:off x="6096000" y="622935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57575" y="447674"/>
            <a:ext cx="5229224" cy="704851"/>
          </a:xfrm>
        </p:spPr>
        <p:txBody>
          <a:bodyPr>
            <a:normAutofit/>
          </a:bodyPr>
          <a:lstStyle/>
          <a:p>
            <a:r>
              <a:rPr lang="it-IT" sz="2400" b="1" dirty="0" smtClean="0">
                <a:solidFill>
                  <a:srgbClr val="FF0000"/>
                </a:solidFill>
              </a:rPr>
              <a:t>Piano triennale azioni positive</a:t>
            </a:r>
            <a:endParaRPr lang="it-IT" sz="2400" b="1" dirty="0">
              <a:solidFill>
                <a:srgbClr val="FF0000"/>
              </a:solidFill>
            </a:endParaRPr>
          </a:p>
        </p:txBody>
      </p:sp>
      <p:sp>
        <p:nvSpPr>
          <p:cNvPr id="3" name="Segnaposto contenuto 2"/>
          <p:cNvSpPr>
            <a:spLocks noGrp="1"/>
          </p:cNvSpPr>
          <p:nvPr>
            <p:ph idx="1"/>
          </p:nvPr>
        </p:nvSpPr>
        <p:spPr/>
        <p:txBody>
          <a:bodyPr>
            <a:normAutofit/>
          </a:bodyPr>
          <a:lstStyle/>
          <a:p>
            <a:pPr algn="just">
              <a:lnSpc>
                <a:spcPct val="150000"/>
              </a:lnSpc>
              <a:buNone/>
            </a:pPr>
            <a:endParaRPr lang="it-IT" sz="1800" dirty="0" smtClean="0"/>
          </a:p>
          <a:p>
            <a:pPr algn="just">
              <a:lnSpc>
                <a:spcPct val="150000"/>
              </a:lnSpc>
              <a:buNone/>
            </a:pPr>
            <a:r>
              <a:rPr lang="it-IT" sz="1800" dirty="0" smtClean="0"/>
              <a:t>Le </a:t>
            </a:r>
            <a:r>
              <a:rPr lang="it-IT" sz="1800" b="1" dirty="0" smtClean="0"/>
              <a:t>azioni positive</a:t>
            </a:r>
            <a:r>
              <a:rPr lang="it-IT" sz="1800" dirty="0" smtClean="0"/>
              <a:t>, introdotte nel nostro ordinamento con la Legge 125 del 1991, ottengono un definitivo riconoscimento nel Codice delle Pari Opportunità (</a:t>
            </a:r>
            <a:r>
              <a:rPr lang="it-IT" sz="1800" dirty="0" err="1" smtClean="0"/>
              <a:t>D.Lgs.</a:t>
            </a:r>
            <a:r>
              <a:rPr lang="it-IT" sz="1800" dirty="0" smtClean="0"/>
              <a:t> n. 198 del 2006 articolo 1), così come riscritto dall’art. 1 del </a:t>
            </a:r>
            <a:r>
              <a:rPr lang="it-IT" sz="1800" dirty="0" err="1" smtClean="0"/>
              <a:t>D.Lgs.</a:t>
            </a:r>
            <a:r>
              <a:rPr lang="it-IT" sz="1800" dirty="0" smtClean="0"/>
              <a:t> n. 5 del 2010 che espressamente chiarisce: "</a:t>
            </a:r>
            <a:r>
              <a:rPr lang="it-IT" sz="1800" b="1" i="1" dirty="0" smtClean="0"/>
              <a:t>Il principio della parità non osta al mantenimento o all’adozione di misure che prevedano vantaggi specifici a favore del sesso sottorappresentato" (comma 3).</a:t>
            </a:r>
            <a:endParaRPr lang="it-IT" sz="1800" b="1" i="1" dirty="0"/>
          </a:p>
        </p:txBody>
      </p:sp>
      <p:sp>
        <p:nvSpPr>
          <p:cNvPr id="4" name="Segnaposto piè di pagina 3"/>
          <p:cNvSpPr>
            <a:spLocks noGrp="1"/>
          </p:cNvSpPr>
          <p:nvPr>
            <p:ph type="ftr" sz="quarter" idx="11"/>
          </p:nvPr>
        </p:nvSpPr>
        <p:spPr>
          <a:xfrm>
            <a:off x="-866775" y="6173787"/>
            <a:ext cx="5353050" cy="365125"/>
          </a:xfrm>
        </p:spPr>
        <p:txBody>
          <a:bodyPr/>
          <a:lstStyle/>
          <a:p>
            <a:r>
              <a:rPr lang="it-IT" sz="1400" i="1" dirty="0" smtClean="0">
                <a:solidFill>
                  <a:schemeClr val="tx1"/>
                </a:solidFill>
              </a:rPr>
              <a:t>A cura di Antonella </a:t>
            </a:r>
            <a:r>
              <a:rPr lang="it-IT" sz="1400" i="1" dirty="0" err="1" smtClean="0">
                <a:solidFill>
                  <a:schemeClr val="tx1"/>
                </a:solidFill>
              </a:rPr>
              <a:t>Ninci</a:t>
            </a:r>
            <a:r>
              <a:rPr lang="it-IT" sz="1400" i="1" dirty="0" smtClean="0">
                <a:solidFill>
                  <a:schemeClr val="tx1"/>
                </a:solidFill>
              </a:rPr>
              <a:t> e Oriana Calabresi </a:t>
            </a:r>
            <a:endParaRPr lang="it-IT" sz="1400" i="1" dirty="0">
              <a:solidFill>
                <a:schemeClr val="tx1"/>
              </a:solidFill>
            </a:endParaRPr>
          </a:p>
        </p:txBody>
      </p:sp>
      <p:sp>
        <p:nvSpPr>
          <p:cNvPr id="5" name="Segnaposto numero diapositiva 4"/>
          <p:cNvSpPr>
            <a:spLocks noGrp="1"/>
          </p:cNvSpPr>
          <p:nvPr>
            <p:ph type="sldNum" sz="quarter" idx="12"/>
          </p:nvPr>
        </p:nvSpPr>
        <p:spPr/>
        <p:txBody>
          <a:bodyPr/>
          <a:lstStyle/>
          <a:p>
            <a:fld id="{5926AA3A-F696-FA46-A0AC-26545BB53119}" type="slidenum">
              <a:rPr lang="it-IT" smtClean="0"/>
              <a:pPr/>
              <a:t>21</a:t>
            </a:fld>
            <a:endParaRPr lang="it-IT"/>
          </a:p>
        </p:txBody>
      </p:sp>
      <p:pic>
        <p:nvPicPr>
          <p:cNvPr id="6" name="Picture 2" descr="logo forum CU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5789"/>
            <a:ext cx="2028825" cy="1625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reccia a destra 6"/>
          <p:cNvSpPr/>
          <p:nvPr/>
        </p:nvSpPr>
        <p:spPr>
          <a:xfrm>
            <a:off x="6096000" y="622935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57575" y="447674"/>
            <a:ext cx="5229224" cy="704851"/>
          </a:xfrm>
        </p:spPr>
        <p:txBody>
          <a:bodyPr>
            <a:noAutofit/>
          </a:bodyPr>
          <a:lstStyle/>
          <a:p>
            <a:pPr algn="just"/>
            <a:r>
              <a:rPr lang="it-IT" sz="1600" b="1" dirty="0" smtClean="0">
                <a:solidFill>
                  <a:srgbClr val="FF0000"/>
                </a:solidFill>
              </a:rPr>
              <a:t>La normativa italiana ha diversificato i modelli di azioni positive a seconda che si tratti di realizzarle nel settore privato, ovvero nella Pubblica Amministrazione</a:t>
            </a:r>
            <a:endParaRPr lang="it-IT" sz="1600" b="1" dirty="0">
              <a:solidFill>
                <a:srgbClr val="FF0000"/>
              </a:solidFill>
            </a:endParaRPr>
          </a:p>
        </p:txBody>
      </p:sp>
      <p:sp>
        <p:nvSpPr>
          <p:cNvPr id="3" name="Segnaposto contenuto 2"/>
          <p:cNvSpPr>
            <a:spLocks noGrp="1"/>
          </p:cNvSpPr>
          <p:nvPr>
            <p:ph idx="1"/>
          </p:nvPr>
        </p:nvSpPr>
        <p:spPr/>
        <p:txBody>
          <a:bodyPr>
            <a:normAutofit/>
          </a:bodyPr>
          <a:lstStyle/>
          <a:p>
            <a:pPr lvl="1" algn="just"/>
            <a:endParaRPr lang="it-IT" sz="1600" dirty="0" smtClean="0"/>
          </a:p>
          <a:p>
            <a:pPr lvl="1" algn="just"/>
            <a:r>
              <a:rPr lang="it-IT" sz="1600" dirty="0" smtClean="0"/>
              <a:t>Nel </a:t>
            </a:r>
            <a:r>
              <a:rPr lang="it-IT" sz="1600" b="1" dirty="0" smtClean="0"/>
              <a:t>settore pubblico</a:t>
            </a:r>
            <a:r>
              <a:rPr lang="it-IT" sz="1600" dirty="0" smtClean="0"/>
              <a:t> il legislatore ha scelto di adottare il </a:t>
            </a:r>
            <a:r>
              <a:rPr lang="it-IT" sz="1600" b="1" u="sng" dirty="0" smtClean="0"/>
              <a:t>modello obbligatorio: </a:t>
            </a:r>
            <a:r>
              <a:rPr lang="it-IT" sz="1600" dirty="0" smtClean="0"/>
              <a:t>le Pubbliche Amministrazioni </a:t>
            </a:r>
            <a:r>
              <a:rPr lang="it-IT" sz="1600" b="1" dirty="0" smtClean="0"/>
              <a:t>devono redigere</a:t>
            </a:r>
            <a:r>
              <a:rPr lang="it-IT" sz="1600" dirty="0" smtClean="0"/>
              <a:t> un piano triennale di azioni positive per la realizzazione delle pari opportunità,  ai sensi dell’art. 48 del Decreto legislativo n. 198 del 2006:</a:t>
            </a:r>
          </a:p>
          <a:p>
            <a:pPr lvl="1" algn="just"/>
            <a:r>
              <a:rPr lang="it-IT" sz="1600" dirty="0" smtClean="0"/>
              <a:t>devono riservare alle donne almeno </a:t>
            </a:r>
            <a:r>
              <a:rPr lang="it-IT" sz="1600" b="1" dirty="0" smtClean="0"/>
              <a:t>un terzo dei posti di componente delle commissioni di concorso</a:t>
            </a:r>
            <a:r>
              <a:rPr lang="it-IT" sz="1600" dirty="0" smtClean="0"/>
              <a:t>;</a:t>
            </a:r>
          </a:p>
          <a:p>
            <a:pPr lvl="1" algn="just"/>
            <a:r>
              <a:rPr lang="it-IT" sz="1600" dirty="0" smtClean="0"/>
              <a:t>devono adottare propri </a:t>
            </a:r>
            <a:r>
              <a:rPr lang="it-IT" sz="1600" b="1" dirty="0" smtClean="0"/>
              <a:t>atti regolamentari per assicurare pari opportunità</a:t>
            </a:r>
            <a:r>
              <a:rPr lang="it-IT" sz="1600" dirty="0" smtClean="0"/>
              <a:t> fra donne e uomini sul lavoro;</a:t>
            </a:r>
          </a:p>
          <a:p>
            <a:pPr lvl="1" algn="just"/>
            <a:r>
              <a:rPr lang="it-IT" sz="1600" dirty="0" smtClean="0"/>
              <a:t>devono garantire la partecipazione delle proprie dipendenti </a:t>
            </a:r>
            <a:r>
              <a:rPr lang="it-IT" sz="1600" b="1" dirty="0" smtClean="0"/>
              <a:t>ai corsi di formazione e di aggiornamento professionale, </a:t>
            </a:r>
            <a:r>
              <a:rPr lang="it-IT" sz="1600" dirty="0" smtClean="0"/>
              <a:t>in rapporto proporzionale alla loro presenza nella singola amministrazione, adottando tutte le misure organizzative atte a facilitarne la partecipazione e consentendo la </a:t>
            </a:r>
            <a:r>
              <a:rPr lang="it-IT" sz="1600" b="1" dirty="0" smtClean="0"/>
              <a:t>conciliazione fra vita professionale e vita familiare;</a:t>
            </a:r>
          </a:p>
          <a:p>
            <a:pPr lvl="1" algn="just"/>
            <a:r>
              <a:rPr lang="it-IT" sz="1600" dirty="0" smtClean="0"/>
              <a:t>devono adottare tutte le misure per </a:t>
            </a:r>
            <a:r>
              <a:rPr lang="it-IT" sz="1600" b="1" dirty="0" smtClean="0"/>
              <a:t>attuare le direttive della Unione europea </a:t>
            </a:r>
            <a:r>
              <a:rPr lang="it-IT" sz="1600" dirty="0" smtClean="0"/>
              <a:t>in materia di pari opportunità (art. 57 decreto legislativo n. 165 del 2001).</a:t>
            </a:r>
          </a:p>
          <a:p>
            <a:pPr algn="ctr">
              <a:lnSpc>
                <a:spcPct val="150000"/>
              </a:lnSpc>
              <a:buNone/>
            </a:pPr>
            <a:endParaRPr lang="it-IT" sz="1800" b="1" dirty="0" smtClean="0">
              <a:solidFill>
                <a:srgbClr val="FF0000"/>
              </a:solidFill>
            </a:endParaRPr>
          </a:p>
        </p:txBody>
      </p:sp>
      <p:sp>
        <p:nvSpPr>
          <p:cNvPr id="4" name="Segnaposto piè di pagina 3"/>
          <p:cNvSpPr>
            <a:spLocks noGrp="1"/>
          </p:cNvSpPr>
          <p:nvPr>
            <p:ph type="ftr" sz="quarter" idx="11"/>
          </p:nvPr>
        </p:nvSpPr>
        <p:spPr>
          <a:xfrm>
            <a:off x="-866775" y="6173787"/>
            <a:ext cx="5353050" cy="365125"/>
          </a:xfrm>
        </p:spPr>
        <p:txBody>
          <a:bodyPr/>
          <a:lstStyle/>
          <a:p>
            <a:r>
              <a:rPr lang="it-IT" sz="1400" i="1" dirty="0" smtClean="0">
                <a:solidFill>
                  <a:schemeClr val="tx1"/>
                </a:solidFill>
              </a:rPr>
              <a:t>A cura di Antonella </a:t>
            </a:r>
            <a:r>
              <a:rPr lang="it-IT" sz="1400" i="1" dirty="0" err="1" smtClean="0">
                <a:solidFill>
                  <a:schemeClr val="tx1"/>
                </a:solidFill>
              </a:rPr>
              <a:t>Ninci</a:t>
            </a:r>
            <a:r>
              <a:rPr lang="it-IT" sz="1400" i="1" dirty="0" smtClean="0">
                <a:solidFill>
                  <a:schemeClr val="tx1"/>
                </a:solidFill>
              </a:rPr>
              <a:t> e Oriana Calabresi </a:t>
            </a:r>
            <a:endParaRPr lang="it-IT" sz="1400" i="1" dirty="0">
              <a:solidFill>
                <a:schemeClr val="tx1"/>
              </a:solidFill>
            </a:endParaRPr>
          </a:p>
        </p:txBody>
      </p:sp>
      <p:sp>
        <p:nvSpPr>
          <p:cNvPr id="5" name="Segnaposto numero diapositiva 4"/>
          <p:cNvSpPr>
            <a:spLocks noGrp="1"/>
          </p:cNvSpPr>
          <p:nvPr>
            <p:ph type="sldNum" sz="quarter" idx="12"/>
          </p:nvPr>
        </p:nvSpPr>
        <p:spPr/>
        <p:txBody>
          <a:bodyPr/>
          <a:lstStyle/>
          <a:p>
            <a:fld id="{5926AA3A-F696-FA46-A0AC-26545BB53119}" type="slidenum">
              <a:rPr lang="it-IT" smtClean="0"/>
              <a:pPr/>
              <a:t>22</a:t>
            </a:fld>
            <a:endParaRPr lang="it-IT"/>
          </a:p>
        </p:txBody>
      </p:sp>
      <p:pic>
        <p:nvPicPr>
          <p:cNvPr id="6" name="Picture 2" descr="logo forum CU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5789"/>
            <a:ext cx="2028825" cy="1625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Freccia a destra 7"/>
          <p:cNvSpPr/>
          <p:nvPr/>
        </p:nvSpPr>
        <p:spPr>
          <a:xfrm>
            <a:off x="6096000" y="622935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fld id="{5926AA3A-F696-FA46-A0AC-26545BB53119}" type="slidenum">
              <a:rPr lang="it-IT" smtClean="0"/>
              <a:pPr/>
              <a:t>23</a:t>
            </a:fld>
            <a:endParaRPr lang="it-IT"/>
          </a:p>
        </p:txBody>
      </p:sp>
      <p:sp>
        <p:nvSpPr>
          <p:cNvPr id="5" name="Segnaposto piè di pagina 5"/>
          <p:cNvSpPr txBox="1">
            <a:spLocks/>
          </p:cNvSpPr>
          <p:nvPr/>
        </p:nvSpPr>
        <p:spPr>
          <a:xfrm>
            <a:off x="609599" y="6406488"/>
            <a:ext cx="4622973" cy="158088"/>
          </a:xfrm>
          <a:prstGeom prst="rect">
            <a:avLst/>
          </a:prstGeom>
        </p:spPr>
        <p:txBody>
          <a:bodyPr vert="horz" lIns="91440" tIns="45720" rIns="91440" bIns="4572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200" b="0" i="1" u="none" strike="noStrike" kern="1200" cap="none" spc="0" normalizeH="0" baseline="0" noProof="0" smtClean="0">
                <a:ln>
                  <a:noFill/>
                </a:ln>
                <a:solidFill>
                  <a:schemeClr val="tx1"/>
                </a:solidFill>
                <a:effectLst/>
                <a:uLnTx/>
                <a:uFillTx/>
                <a:latin typeface="Arial" pitchFamily="34" charset="0"/>
                <a:ea typeface="+mn-ea"/>
                <a:cs typeface="Arial" pitchFamily="34" charset="0"/>
              </a:rPr>
              <a:t>A cura di Antonella Ninci e Oriana Calabresi </a:t>
            </a:r>
            <a:endParaRPr kumimoji="0" lang="it-IT" sz="1200" b="0" i="1"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
        <p:nvSpPr>
          <p:cNvPr id="8" name="Rettangolo 7"/>
          <p:cNvSpPr/>
          <p:nvPr/>
        </p:nvSpPr>
        <p:spPr>
          <a:xfrm>
            <a:off x="1443875" y="1978729"/>
            <a:ext cx="6256250" cy="3299662"/>
          </a:xfrm>
          <a:prstGeom prst="rect">
            <a:avLst/>
          </a:prstGeom>
          <a:scene3d>
            <a:camera prst="orthographicFront"/>
            <a:lightRig rig="chilly" dir="t"/>
          </a:scene3d>
          <a:sp3d/>
        </p:spPr>
        <p:style>
          <a:lnRef idx="0">
            <a:scrgbClr r="0" g="0" b="0"/>
          </a:lnRef>
          <a:fillRef idx="0">
            <a:scrgbClr r="0" g="0" b="0"/>
          </a:fillRef>
          <a:effectRef idx="0">
            <a:scrgbClr r="0" g="0" b="0"/>
          </a:effectRef>
          <a:fontRef idx="minor">
            <a:schemeClr val="lt1"/>
          </a:fontRef>
        </p:style>
        <p:txBody>
          <a:bodyPr spcFirstLastPara="0" vert="horz" wrap="square" lIns="86360" tIns="86360" rIns="86360" bIns="86360" numCol="1" spcCol="1270" anchor="ctr" anchorCtr="0">
            <a:noAutofit/>
          </a:bodyPr>
          <a:lstStyle/>
          <a:p>
            <a:pPr lvl="0" algn="ctr" defTabSz="1511300" rtl="0">
              <a:lnSpc>
                <a:spcPct val="90000"/>
              </a:lnSpc>
              <a:spcBef>
                <a:spcPct val="0"/>
              </a:spcBef>
              <a:spcAft>
                <a:spcPct val="35000"/>
              </a:spcAft>
            </a:pPr>
            <a:endParaRPr lang="it-IT" sz="2800" kern="1200" dirty="0">
              <a:solidFill>
                <a:srgbClr val="000090"/>
              </a:solidFill>
            </a:endParaRPr>
          </a:p>
        </p:txBody>
      </p:sp>
      <p:grpSp>
        <p:nvGrpSpPr>
          <p:cNvPr id="2" name="Gruppo 8"/>
          <p:cNvGrpSpPr/>
          <p:nvPr/>
        </p:nvGrpSpPr>
        <p:grpSpPr>
          <a:xfrm>
            <a:off x="1047901" y="1800225"/>
            <a:ext cx="6652224" cy="3656669"/>
            <a:chOff x="2304535" y="0"/>
            <a:chExt cx="6652224" cy="4055789"/>
          </a:xfrm>
          <a:solidFill>
            <a:schemeClr val="accent1">
              <a:lumMod val="40000"/>
              <a:lumOff val="60000"/>
            </a:schemeClr>
          </a:solidFill>
          <a:scene3d>
            <a:camera prst="orthographicFront"/>
            <a:lightRig rig="chilly" dir="t"/>
          </a:scene3d>
        </p:grpSpPr>
        <p:sp>
          <p:nvSpPr>
            <p:cNvPr id="10" name="Rettangolo arrotondato 9"/>
            <p:cNvSpPr/>
            <p:nvPr/>
          </p:nvSpPr>
          <p:spPr>
            <a:xfrm>
              <a:off x="2304535" y="0"/>
              <a:ext cx="6652224" cy="4055789"/>
            </a:xfrm>
            <a:prstGeom prst="roundRect">
              <a:avLst/>
            </a:prstGeom>
            <a:grpFill/>
            <a:sp3d prstMaterial="translucentPowder">
              <a:bevelT w="127000" h="25400" prst="softRound"/>
            </a:sp3d>
          </p:spPr>
          <p:style>
            <a:lnRef idx="0">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ctr"/>
              <a:endParaRPr lang="it-IT" sz="3600" dirty="0" smtClean="0"/>
            </a:p>
            <a:p>
              <a:pPr algn="ctr"/>
              <a:endParaRPr lang="it-IT" sz="3600" dirty="0" smtClean="0"/>
            </a:p>
            <a:p>
              <a:pPr algn="ctr"/>
              <a:endParaRPr lang="it-IT" sz="2800" dirty="0" smtClean="0"/>
            </a:p>
            <a:p>
              <a:pPr algn="ctr"/>
              <a:endParaRPr lang="it-IT" sz="3600" dirty="0" smtClean="0"/>
            </a:p>
            <a:p>
              <a:pPr algn="ctr"/>
              <a:endParaRPr lang="it-IT" sz="3600" dirty="0"/>
            </a:p>
          </p:txBody>
        </p:sp>
        <p:sp>
          <p:nvSpPr>
            <p:cNvPr id="11" name="Rettangolo 10"/>
            <p:cNvSpPr/>
            <p:nvPr/>
          </p:nvSpPr>
          <p:spPr>
            <a:xfrm>
              <a:off x="2502522" y="197987"/>
              <a:ext cx="6256250" cy="3659815"/>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86360" tIns="86360" rIns="86360" bIns="86360" numCol="1" spcCol="1270" anchor="ctr" anchorCtr="0">
              <a:noAutofit/>
            </a:bodyPr>
            <a:lstStyle/>
            <a:p>
              <a:pPr lvl="0" algn="ctr" defTabSz="1511300" rtl="0">
                <a:lnSpc>
                  <a:spcPct val="90000"/>
                </a:lnSpc>
                <a:spcBef>
                  <a:spcPct val="0"/>
                </a:spcBef>
                <a:spcAft>
                  <a:spcPct val="35000"/>
                </a:spcAft>
              </a:pPr>
              <a:endParaRPr lang="it-IT" sz="3200" kern="1200" dirty="0">
                <a:solidFill>
                  <a:srgbClr val="000090"/>
                </a:solidFill>
              </a:endParaRPr>
            </a:p>
          </p:txBody>
        </p:sp>
      </p:grpSp>
      <p:pic>
        <p:nvPicPr>
          <p:cNvPr id="12" name="Immagin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175"/>
            <a:ext cx="1937413" cy="179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Freccia a destra 13"/>
          <p:cNvSpPr/>
          <p:nvPr/>
        </p:nvSpPr>
        <p:spPr>
          <a:xfrm>
            <a:off x="6096000" y="622935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Rettangolo 17"/>
          <p:cNvSpPr/>
          <p:nvPr/>
        </p:nvSpPr>
        <p:spPr>
          <a:xfrm>
            <a:off x="1937413" y="2466975"/>
            <a:ext cx="5136995" cy="1384995"/>
          </a:xfrm>
          <a:prstGeom prst="rect">
            <a:avLst/>
          </a:prstGeom>
        </p:spPr>
        <p:txBody>
          <a:bodyPr wrap="square">
            <a:spAutoFit/>
          </a:bodyPr>
          <a:lstStyle/>
          <a:p>
            <a:pPr algn="ctr"/>
            <a:r>
              <a:rPr lang="it-IT" sz="2800" b="1" dirty="0" smtClean="0">
                <a:solidFill>
                  <a:schemeClr val="bg1"/>
                </a:solidFill>
                <a:latin typeface="Verdana"/>
                <a:cs typeface="Verdana"/>
              </a:rPr>
              <a:t>La relazione annuale sulla condizione del personale</a:t>
            </a:r>
            <a:endParaRPr lang="it-IT" sz="2800" b="1" dirty="0">
              <a:solidFill>
                <a:schemeClr val="bg1"/>
              </a:solidFill>
              <a:latin typeface="Verdana"/>
              <a:cs typeface="Verdana"/>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fld id="{5926AA3A-F696-FA46-A0AC-26545BB53119}" type="slidenum">
              <a:rPr lang="it-IT" smtClean="0"/>
              <a:pPr/>
              <a:t>24</a:t>
            </a:fld>
            <a:endParaRPr lang="it-IT"/>
          </a:p>
        </p:txBody>
      </p:sp>
      <p:sp>
        <p:nvSpPr>
          <p:cNvPr id="4" name="Rettangolo 3"/>
          <p:cNvSpPr/>
          <p:nvPr/>
        </p:nvSpPr>
        <p:spPr>
          <a:xfrm>
            <a:off x="2114550" y="390525"/>
            <a:ext cx="4743450" cy="646331"/>
          </a:xfrm>
          <a:prstGeom prst="rect">
            <a:avLst/>
          </a:prstGeom>
        </p:spPr>
        <p:txBody>
          <a:bodyPr wrap="square">
            <a:spAutoFit/>
          </a:bodyPr>
          <a:lstStyle/>
          <a:p>
            <a:pPr algn="ctr"/>
            <a:r>
              <a:rPr lang="it-IT" b="1" dirty="0" smtClean="0">
                <a:solidFill>
                  <a:srgbClr val="FF0000"/>
                </a:solidFill>
                <a:latin typeface="Verdana"/>
                <a:cs typeface="Verdana"/>
              </a:rPr>
              <a:t>La relazione annuale sulla condizione del personale</a:t>
            </a:r>
            <a:endParaRPr lang="it-IT" b="1" dirty="0">
              <a:solidFill>
                <a:srgbClr val="FF0000"/>
              </a:solidFill>
              <a:latin typeface="Verdana"/>
              <a:cs typeface="Verdana"/>
            </a:endParaRPr>
          </a:p>
        </p:txBody>
      </p:sp>
      <p:sp>
        <p:nvSpPr>
          <p:cNvPr id="5" name="Rettangolo 4"/>
          <p:cNvSpPr/>
          <p:nvPr/>
        </p:nvSpPr>
        <p:spPr>
          <a:xfrm>
            <a:off x="542925" y="1883182"/>
            <a:ext cx="7896225" cy="3831818"/>
          </a:xfrm>
          <a:prstGeom prst="rect">
            <a:avLst/>
          </a:prstGeom>
          <a:solidFill>
            <a:schemeClr val="accent5">
              <a:lumMod val="20000"/>
              <a:lumOff val="80000"/>
            </a:schemeClr>
          </a:solidFill>
        </p:spPr>
        <p:txBody>
          <a:bodyPr wrap="square">
            <a:spAutoFit/>
          </a:bodyPr>
          <a:lstStyle/>
          <a:p>
            <a:pPr algn="ctr"/>
            <a:r>
              <a:rPr lang="it-IT" b="1" dirty="0" smtClean="0"/>
              <a:t>Analisi della condizione del personale nella PA all’interno della quale il CUG opera.</a:t>
            </a:r>
          </a:p>
          <a:p>
            <a:pPr algn="ctr"/>
            <a:endParaRPr lang="it-IT" dirty="0" smtClean="0"/>
          </a:p>
          <a:p>
            <a:pPr algn="just">
              <a:lnSpc>
                <a:spcPct val="150000"/>
              </a:lnSpc>
            </a:pPr>
            <a:r>
              <a:rPr lang="it-IT" dirty="0" smtClean="0"/>
              <a:t>Il CUG,  sulla base delle segnalazioni pervenute, ma anche  - e soprattutto - operando un’attenta analisi dei dati relativi al personale, che vengono forniti dall’Amministrazione, </a:t>
            </a:r>
            <a:r>
              <a:rPr lang="it-IT" b="1" dirty="0" smtClean="0"/>
              <a:t>redige ogni anno una relazione sulla condizione del personale dell’amministrazione </a:t>
            </a:r>
            <a:r>
              <a:rPr lang="it-IT" dirty="0" smtClean="0"/>
              <a:t>nella quale opera,  riguardante  l’attuazione  dei  principi  di  parità,  pari  opportunità, benessere organizzativo e di contrasto alle discriminazioni e alle violenze morali e psicologiche nei luoghi di lavoro.</a:t>
            </a:r>
          </a:p>
          <a:p>
            <a:pPr algn="just">
              <a:lnSpc>
                <a:spcPct val="150000"/>
              </a:lnSpc>
            </a:pPr>
            <a:r>
              <a:rPr lang="it-IT" dirty="0" smtClean="0"/>
              <a:t>.</a:t>
            </a:r>
            <a:endParaRPr lang="it-IT" dirty="0"/>
          </a:p>
        </p:txBody>
      </p:sp>
      <p:sp>
        <p:nvSpPr>
          <p:cNvPr id="6" name="Segnaposto piè di pagina 5"/>
          <p:cNvSpPr>
            <a:spLocks noGrp="1"/>
          </p:cNvSpPr>
          <p:nvPr>
            <p:ph type="ftr" sz="quarter" idx="11"/>
          </p:nvPr>
        </p:nvSpPr>
        <p:spPr>
          <a:xfrm>
            <a:off x="933450" y="6356350"/>
            <a:ext cx="4067175" cy="365124"/>
          </a:xfrm>
        </p:spPr>
        <p:txBody>
          <a:bodyPr/>
          <a:lstStyle/>
          <a:p>
            <a:r>
              <a:rPr lang="it-IT" sz="1200" i="1" dirty="0" smtClean="0">
                <a:solidFill>
                  <a:schemeClr val="tx1"/>
                </a:solidFill>
                <a:latin typeface="Arial" pitchFamily="34" charset="0"/>
                <a:cs typeface="Arial" pitchFamily="34" charset="0"/>
              </a:rPr>
              <a:t>A cura di Antonella </a:t>
            </a:r>
            <a:r>
              <a:rPr lang="it-IT" sz="1200" i="1" dirty="0" err="1" smtClean="0">
                <a:solidFill>
                  <a:schemeClr val="tx1"/>
                </a:solidFill>
                <a:latin typeface="Arial" pitchFamily="34" charset="0"/>
                <a:cs typeface="Arial" pitchFamily="34" charset="0"/>
              </a:rPr>
              <a:t>Ninci</a:t>
            </a:r>
            <a:r>
              <a:rPr lang="it-IT" sz="1200" i="1" dirty="0" smtClean="0">
                <a:solidFill>
                  <a:schemeClr val="tx1"/>
                </a:solidFill>
                <a:latin typeface="Arial" pitchFamily="34" charset="0"/>
                <a:cs typeface="Arial" pitchFamily="34" charset="0"/>
              </a:rPr>
              <a:t> e Oriana Calabresi </a:t>
            </a:r>
            <a:endParaRPr lang="it-IT" sz="1200" i="1" dirty="0">
              <a:solidFill>
                <a:schemeClr val="tx1"/>
              </a:solidFill>
              <a:latin typeface="Arial" pitchFamily="34" charset="0"/>
              <a:cs typeface="Arial" pitchFamily="34" charset="0"/>
            </a:endParaRPr>
          </a:p>
        </p:txBody>
      </p:sp>
      <p:pic>
        <p:nvPicPr>
          <p:cNvPr id="7" name="Immagin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175"/>
            <a:ext cx="1937413" cy="179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Freccia a destra 7"/>
          <p:cNvSpPr/>
          <p:nvPr/>
        </p:nvSpPr>
        <p:spPr>
          <a:xfrm>
            <a:off x="6096000" y="622935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066925" y="609601"/>
            <a:ext cx="4791075" cy="646331"/>
          </a:xfrm>
          <a:prstGeom prst="rect">
            <a:avLst/>
          </a:prstGeom>
        </p:spPr>
        <p:txBody>
          <a:bodyPr wrap="square">
            <a:spAutoFit/>
          </a:bodyPr>
          <a:lstStyle/>
          <a:p>
            <a:pPr algn="ctr"/>
            <a:r>
              <a:rPr lang="it-IT" b="1" dirty="0" smtClean="0">
                <a:solidFill>
                  <a:srgbClr val="FF0000"/>
                </a:solidFill>
                <a:latin typeface="Verdana"/>
                <a:cs typeface="Verdana"/>
              </a:rPr>
              <a:t>La relazione annuale sulla condizione del personale</a:t>
            </a:r>
            <a:endParaRPr lang="it-IT" b="1" dirty="0">
              <a:solidFill>
                <a:srgbClr val="FF0000"/>
              </a:solidFill>
              <a:latin typeface="Verdana"/>
              <a:cs typeface="Verdana"/>
            </a:endParaRPr>
          </a:p>
        </p:txBody>
      </p:sp>
      <p:sp>
        <p:nvSpPr>
          <p:cNvPr id="8" name="Segnaposto piè di pagina 5"/>
          <p:cNvSpPr>
            <a:spLocks noGrp="1"/>
          </p:cNvSpPr>
          <p:nvPr>
            <p:ph type="ftr" sz="quarter" idx="11"/>
          </p:nvPr>
        </p:nvSpPr>
        <p:spPr>
          <a:xfrm>
            <a:off x="523876" y="6356350"/>
            <a:ext cx="4933950" cy="365125"/>
          </a:xfrm>
        </p:spPr>
        <p:txBody>
          <a:bodyPr/>
          <a:lstStyle/>
          <a:p>
            <a:r>
              <a:rPr lang="it-IT" sz="1200" i="1" dirty="0" smtClean="0">
                <a:solidFill>
                  <a:schemeClr val="tx1"/>
                </a:solidFill>
                <a:latin typeface="Arial" pitchFamily="34" charset="0"/>
                <a:cs typeface="Arial" pitchFamily="34" charset="0"/>
              </a:rPr>
              <a:t>A cura di Antonella </a:t>
            </a:r>
            <a:r>
              <a:rPr lang="it-IT" sz="1200" i="1" dirty="0" err="1" smtClean="0">
                <a:solidFill>
                  <a:schemeClr val="tx1"/>
                </a:solidFill>
                <a:latin typeface="Arial" pitchFamily="34" charset="0"/>
                <a:cs typeface="Arial" pitchFamily="34" charset="0"/>
              </a:rPr>
              <a:t>Ninci</a:t>
            </a:r>
            <a:r>
              <a:rPr lang="it-IT" sz="1200" i="1" dirty="0" smtClean="0">
                <a:solidFill>
                  <a:schemeClr val="tx1"/>
                </a:solidFill>
                <a:latin typeface="Arial" pitchFamily="34" charset="0"/>
                <a:cs typeface="Arial" pitchFamily="34" charset="0"/>
              </a:rPr>
              <a:t> e Oriana Calabresi </a:t>
            </a:r>
            <a:endParaRPr lang="it-IT" sz="1200" i="1" dirty="0">
              <a:solidFill>
                <a:schemeClr val="tx1"/>
              </a:solidFill>
              <a:latin typeface="Arial" pitchFamily="34" charset="0"/>
              <a:cs typeface="Arial" pitchFamily="34" charset="0"/>
            </a:endParaRPr>
          </a:p>
        </p:txBody>
      </p:sp>
      <p:sp>
        <p:nvSpPr>
          <p:cNvPr id="9" name="Rettangolo 8"/>
          <p:cNvSpPr/>
          <p:nvPr/>
        </p:nvSpPr>
        <p:spPr>
          <a:xfrm>
            <a:off x="1449768" y="2247900"/>
            <a:ext cx="6442452" cy="2400657"/>
          </a:xfrm>
          <a:prstGeom prst="rect">
            <a:avLst/>
          </a:prstGeom>
          <a:solidFill>
            <a:schemeClr val="accent5">
              <a:lumMod val="20000"/>
              <a:lumOff val="80000"/>
            </a:schemeClr>
          </a:solidFill>
          <a:ln>
            <a:solidFill>
              <a:schemeClr val="accent1">
                <a:lumMod val="60000"/>
                <a:lumOff val="40000"/>
              </a:schemeClr>
            </a:solidFill>
          </a:ln>
        </p:spPr>
        <p:txBody>
          <a:bodyPr wrap="square">
            <a:spAutoFit/>
          </a:bodyPr>
          <a:lstStyle/>
          <a:p>
            <a:pPr algn="just">
              <a:lnSpc>
                <a:spcPct val="150000"/>
              </a:lnSpc>
            </a:pPr>
            <a:r>
              <a:rPr lang="it-IT" sz="2000" dirty="0" smtClean="0"/>
              <a:t>Tale report  mostra  </a:t>
            </a:r>
            <a:r>
              <a:rPr lang="it-IT" sz="2000" b="1" dirty="0" smtClean="0"/>
              <a:t>una descrizione specifica del personale di quell’ente/amministrazione</a:t>
            </a:r>
            <a:r>
              <a:rPr lang="it-IT" sz="2000" dirty="0" smtClean="0"/>
              <a:t>, di quello che lo stesso vive e quello che percepisce che, sicuramente, può essere interessante anche ai fini di un’analisi degli strumenti di prevenzione della corruzione</a:t>
            </a:r>
            <a:endParaRPr lang="it-IT" sz="2000" dirty="0"/>
          </a:p>
        </p:txBody>
      </p:sp>
      <p:pic>
        <p:nvPicPr>
          <p:cNvPr id="13" name="Immagin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175"/>
            <a:ext cx="1937413" cy="179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Freccia a destra 13"/>
          <p:cNvSpPr/>
          <p:nvPr/>
        </p:nvSpPr>
        <p:spPr>
          <a:xfrm>
            <a:off x="6096000" y="622935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4"/>
          <p:cNvGrpSpPr/>
          <p:nvPr/>
        </p:nvGrpSpPr>
        <p:grpSpPr>
          <a:xfrm>
            <a:off x="1245888" y="1800225"/>
            <a:ext cx="6652224" cy="3656669"/>
            <a:chOff x="2304535" y="0"/>
            <a:chExt cx="6652224" cy="4055789"/>
          </a:xfrm>
          <a:scene3d>
            <a:camera prst="orthographicFront"/>
            <a:lightRig rig="chilly" dir="t"/>
          </a:scene3d>
        </p:grpSpPr>
        <p:sp>
          <p:nvSpPr>
            <p:cNvPr id="6" name="Rettangolo arrotondato 5"/>
            <p:cNvSpPr/>
            <p:nvPr/>
          </p:nvSpPr>
          <p:spPr>
            <a:xfrm>
              <a:off x="2304535" y="0"/>
              <a:ext cx="6652224" cy="4055789"/>
            </a:xfrm>
            <a:prstGeom prst="roundRect">
              <a:avLst/>
            </a:prstGeom>
            <a:solidFill>
              <a:schemeClr val="accent4">
                <a:lumMod val="20000"/>
                <a:lumOff val="80000"/>
              </a:schemeClr>
            </a:solidFill>
            <a:sp3d prstMaterial="translucentPowder">
              <a:bevelT w="127000" h="25400" prst="softRound"/>
            </a:sp3d>
          </p:spPr>
          <p:style>
            <a:lnRef idx="0">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 name="Rettangolo 6"/>
            <p:cNvSpPr/>
            <p:nvPr/>
          </p:nvSpPr>
          <p:spPr>
            <a:xfrm>
              <a:off x="2502522" y="197987"/>
              <a:ext cx="6256250" cy="3659815"/>
            </a:xfrm>
            <a:prstGeom prst="rect">
              <a:avLst/>
            </a:prstGeom>
            <a:solidFill>
              <a:schemeClr val="accent5">
                <a:lumMod val="20000"/>
                <a:lumOff val="80000"/>
              </a:schemeClr>
            </a:solidFill>
            <a:sp3d/>
          </p:spPr>
          <p:style>
            <a:lnRef idx="0">
              <a:scrgbClr r="0" g="0" b="0"/>
            </a:lnRef>
            <a:fillRef idx="0">
              <a:scrgbClr r="0" g="0" b="0"/>
            </a:fillRef>
            <a:effectRef idx="0">
              <a:scrgbClr r="0" g="0" b="0"/>
            </a:effectRef>
            <a:fontRef idx="minor">
              <a:schemeClr val="lt1"/>
            </a:fontRef>
          </p:style>
          <p:txBody>
            <a:bodyPr spcFirstLastPara="0" vert="horz" wrap="square" lIns="86360" tIns="86360" rIns="86360" bIns="86360" numCol="1" spcCol="1270" anchor="ctr" anchorCtr="0">
              <a:noAutofit/>
            </a:bodyPr>
            <a:lstStyle/>
            <a:p>
              <a:pPr lvl="0" algn="just" defTabSz="1511300" rtl="0">
                <a:lnSpc>
                  <a:spcPct val="150000"/>
                </a:lnSpc>
                <a:spcBef>
                  <a:spcPct val="0"/>
                </a:spcBef>
                <a:spcAft>
                  <a:spcPct val="35000"/>
                </a:spcAft>
              </a:pPr>
              <a:r>
                <a:rPr lang="it-IT" sz="2400" b="0" i="0" kern="1200" dirty="0" smtClean="0">
                  <a:solidFill>
                    <a:srgbClr val="000090"/>
                  </a:solidFill>
                </a:rPr>
                <a:t>La relazione, che </a:t>
              </a:r>
              <a:r>
                <a:rPr lang="it-IT" sz="2400" dirty="0" smtClean="0">
                  <a:solidFill>
                    <a:srgbClr val="000090"/>
                  </a:solidFill>
                </a:rPr>
                <a:t>rappresenta</a:t>
              </a:r>
              <a:r>
                <a:rPr lang="it-IT" sz="2400" b="0" i="0" kern="1200" dirty="0" smtClean="0">
                  <a:solidFill>
                    <a:srgbClr val="000090"/>
                  </a:solidFill>
                </a:rPr>
                <a:t> uno spaccato sulla situazione del personale, potrebbe essere un utile strumento sia per le azioni di benessere organizzativo da promuovere sia per la valutazione dello stress lavoro correlato</a:t>
              </a:r>
              <a:endParaRPr lang="it-IT" sz="2400" kern="1200" dirty="0">
                <a:solidFill>
                  <a:srgbClr val="000090"/>
                </a:solidFill>
              </a:endParaRPr>
            </a:p>
          </p:txBody>
        </p:sp>
      </p:grpSp>
      <p:sp>
        <p:nvSpPr>
          <p:cNvPr id="8" name="Segnaposto piè di pagina 5"/>
          <p:cNvSpPr>
            <a:spLocks noGrp="1"/>
          </p:cNvSpPr>
          <p:nvPr>
            <p:ph type="ftr" sz="quarter" idx="11"/>
          </p:nvPr>
        </p:nvSpPr>
        <p:spPr>
          <a:xfrm>
            <a:off x="523876" y="6356350"/>
            <a:ext cx="4933950" cy="365125"/>
          </a:xfrm>
        </p:spPr>
        <p:txBody>
          <a:bodyPr/>
          <a:lstStyle/>
          <a:p>
            <a:r>
              <a:rPr lang="it-IT" sz="1200" i="1" dirty="0" smtClean="0">
                <a:solidFill>
                  <a:schemeClr val="tx1"/>
                </a:solidFill>
                <a:latin typeface="Arial" pitchFamily="34" charset="0"/>
                <a:cs typeface="Arial" pitchFamily="34" charset="0"/>
              </a:rPr>
              <a:t>A cura di Antonella </a:t>
            </a:r>
            <a:r>
              <a:rPr lang="it-IT" sz="1200" i="1" dirty="0" err="1" smtClean="0">
                <a:solidFill>
                  <a:schemeClr val="tx1"/>
                </a:solidFill>
                <a:latin typeface="Arial" pitchFamily="34" charset="0"/>
                <a:cs typeface="Arial" pitchFamily="34" charset="0"/>
              </a:rPr>
              <a:t>Ninci</a:t>
            </a:r>
            <a:r>
              <a:rPr lang="it-IT" sz="1200" i="1" dirty="0" smtClean="0">
                <a:solidFill>
                  <a:schemeClr val="tx1"/>
                </a:solidFill>
                <a:latin typeface="Arial" pitchFamily="34" charset="0"/>
                <a:cs typeface="Arial" pitchFamily="34" charset="0"/>
              </a:rPr>
              <a:t> e Oriana Calabresi </a:t>
            </a:r>
            <a:endParaRPr lang="it-IT" sz="1200" i="1" dirty="0">
              <a:solidFill>
                <a:schemeClr val="tx1"/>
              </a:solidFill>
              <a:latin typeface="Arial" pitchFamily="34" charset="0"/>
              <a:cs typeface="Arial" pitchFamily="34" charset="0"/>
            </a:endParaRPr>
          </a:p>
        </p:txBody>
      </p:sp>
      <p:pic>
        <p:nvPicPr>
          <p:cNvPr id="9" name="Immagin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175"/>
            <a:ext cx="1937413" cy="179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fld id="{5926AA3A-F696-FA46-A0AC-26545BB53119}" type="slidenum">
              <a:rPr lang="it-IT" smtClean="0"/>
              <a:pPr/>
              <a:t>27</a:t>
            </a:fld>
            <a:endParaRPr lang="it-IT"/>
          </a:p>
        </p:txBody>
      </p:sp>
      <p:sp>
        <p:nvSpPr>
          <p:cNvPr id="5" name="Segnaposto piè di pagina 5"/>
          <p:cNvSpPr txBox="1">
            <a:spLocks/>
          </p:cNvSpPr>
          <p:nvPr/>
        </p:nvSpPr>
        <p:spPr>
          <a:xfrm>
            <a:off x="609599" y="6406488"/>
            <a:ext cx="4622973" cy="158088"/>
          </a:xfrm>
          <a:prstGeom prst="rect">
            <a:avLst/>
          </a:prstGeom>
        </p:spPr>
        <p:txBody>
          <a:bodyPr vert="horz" lIns="91440" tIns="45720" rIns="91440" bIns="4572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200" b="0" i="1" u="none" strike="noStrike" kern="1200" cap="none" spc="0" normalizeH="0" baseline="0" noProof="0" smtClean="0">
                <a:ln>
                  <a:noFill/>
                </a:ln>
                <a:solidFill>
                  <a:schemeClr val="tx1"/>
                </a:solidFill>
                <a:effectLst/>
                <a:uLnTx/>
                <a:uFillTx/>
                <a:latin typeface="Arial" pitchFamily="34" charset="0"/>
                <a:ea typeface="+mn-ea"/>
                <a:cs typeface="Arial" pitchFamily="34" charset="0"/>
              </a:rPr>
              <a:t>A cura di Antonella Ninci e Oriana Calabresi </a:t>
            </a:r>
            <a:endParaRPr kumimoji="0" lang="it-IT" sz="1200" b="0" i="1"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
        <p:nvSpPr>
          <p:cNvPr id="8" name="Rettangolo 7"/>
          <p:cNvSpPr/>
          <p:nvPr/>
        </p:nvSpPr>
        <p:spPr>
          <a:xfrm>
            <a:off x="1443875" y="1978729"/>
            <a:ext cx="6256250" cy="3299662"/>
          </a:xfrm>
          <a:prstGeom prst="rect">
            <a:avLst/>
          </a:prstGeom>
          <a:scene3d>
            <a:camera prst="orthographicFront"/>
            <a:lightRig rig="chilly" dir="t"/>
          </a:scene3d>
          <a:sp3d/>
        </p:spPr>
        <p:style>
          <a:lnRef idx="0">
            <a:scrgbClr r="0" g="0" b="0"/>
          </a:lnRef>
          <a:fillRef idx="0">
            <a:scrgbClr r="0" g="0" b="0"/>
          </a:fillRef>
          <a:effectRef idx="0">
            <a:scrgbClr r="0" g="0" b="0"/>
          </a:effectRef>
          <a:fontRef idx="minor">
            <a:schemeClr val="lt1"/>
          </a:fontRef>
        </p:style>
        <p:txBody>
          <a:bodyPr spcFirstLastPara="0" vert="horz" wrap="square" lIns="86360" tIns="86360" rIns="86360" bIns="86360" numCol="1" spcCol="1270" anchor="ctr" anchorCtr="0">
            <a:noAutofit/>
          </a:bodyPr>
          <a:lstStyle/>
          <a:p>
            <a:pPr lvl="0" algn="ctr" defTabSz="1511300" rtl="0">
              <a:lnSpc>
                <a:spcPct val="90000"/>
              </a:lnSpc>
              <a:spcBef>
                <a:spcPct val="0"/>
              </a:spcBef>
              <a:spcAft>
                <a:spcPct val="35000"/>
              </a:spcAft>
            </a:pPr>
            <a:endParaRPr lang="it-IT" sz="2800" kern="1200" dirty="0">
              <a:solidFill>
                <a:srgbClr val="000090"/>
              </a:solidFill>
            </a:endParaRPr>
          </a:p>
        </p:txBody>
      </p:sp>
      <p:grpSp>
        <p:nvGrpSpPr>
          <p:cNvPr id="2" name="Gruppo 8"/>
          <p:cNvGrpSpPr/>
          <p:nvPr/>
        </p:nvGrpSpPr>
        <p:grpSpPr>
          <a:xfrm>
            <a:off x="1245888" y="1800225"/>
            <a:ext cx="6652224" cy="3656669"/>
            <a:chOff x="2304535" y="0"/>
            <a:chExt cx="6652224" cy="4055789"/>
          </a:xfrm>
          <a:solidFill>
            <a:schemeClr val="accent1">
              <a:lumMod val="40000"/>
              <a:lumOff val="60000"/>
            </a:schemeClr>
          </a:solidFill>
          <a:scene3d>
            <a:camera prst="orthographicFront"/>
            <a:lightRig rig="chilly" dir="t"/>
          </a:scene3d>
        </p:grpSpPr>
        <p:sp>
          <p:nvSpPr>
            <p:cNvPr id="10" name="Rettangolo arrotondato 9"/>
            <p:cNvSpPr/>
            <p:nvPr/>
          </p:nvSpPr>
          <p:spPr>
            <a:xfrm>
              <a:off x="2304535" y="0"/>
              <a:ext cx="6652224" cy="4055789"/>
            </a:xfrm>
            <a:prstGeom prst="roundRect">
              <a:avLst/>
            </a:prstGeom>
            <a:grpFill/>
            <a:sp3d prstMaterial="translucentPowder">
              <a:bevelT w="127000" h="25400" prst="softRound"/>
            </a:sp3d>
          </p:spPr>
          <p:style>
            <a:lnRef idx="0">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ctr"/>
              <a:endParaRPr lang="it-IT" sz="3600" dirty="0" smtClean="0"/>
            </a:p>
            <a:p>
              <a:pPr algn="ctr"/>
              <a:endParaRPr lang="it-IT" sz="3600" dirty="0" smtClean="0"/>
            </a:p>
            <a:p>
              <a:pPr algn="ctr"/>
              <a:r>
                <a:rPr lang="it-IT" sz="2800" dirty="0" smtClean="0"/>
                <a:t>Cosa è e cosa può fare rispetto alla relazione annuale del CUG  il</a:t>
              </a:r>
            </a:p>
            <a:p>
              <a:pPr algn="ctr"/>
              <a:endParaRPr lang="it-IT" sz="2800" dirty="0" smtClean="0"/>
            </a:p>
            <a:p>
              <a:pPr algn="ctr"/>
              <a:r>
                <a:rPr lang="it-IT" sz="2800" dirty="0" smtClean="0"/>
                <a:t> FORUM DEI CUG</a:t>
              </a:r>
            </a:p>
            <a:p>
              <a:pPr algn="ctr"/>
              <a:endParaRPr lang="it-IT" sz="3600" dirty="0" smtClean="0"/>
            </a:p>
            <a:p>
              <a:pPr algn="ctr"/>
              <a:endParaRPr lang="it-IT" sz="3600" dirty="0"/>
            </a:p>
          </p:txBody>
        </p:sp>
        <p:sp>
          <p:nvSpPr>
            <p:cNvPr id="11" name="Rettangolo 10"/>
            <p:cNvSpPr/>
            <p:nvPr/>
          </p:nvSpPr>
          <p:spPr>
            <a:xfrm>
              <a:off x="2502522" y="197987"/>
              <a:ext cx="6256250" cy="3659815"/>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86360" tIns="86360" rIns="86360" bIns="86360" numCol="1" spcCol="1270" anchor="ctr" anchorCtr="0">
              <a:noAutofit/>
            </a:bodyPr>
            <a:lstStyle/>
            <a:p>
              <a:pPr lvl="0" algn="ctr" defTabSz="1511300" rtl="0">
                <a:lnSpc>
                  <a:spcPct val="90000"/>
                </a:lnSpc>
                <a:spcBef>
                  <a:spcPct val="0"/>
                </a:spcBef>
                <a:spcAft>
                  <a:spcPct val="35000"/>
                </a:spcAft>
              </a:pPr>
              <a:endParaRPr lang="it-IT" sz="3200" kern="1200" dirty="0">
                <a:solidFill>
                  <a:srgbClr val="000090"/>
                </a:solidFill>
              </a:endParaRPr>
            </a:p>
          </p:txBody>
        </p:sp>
      </p:grpSp>
      <p:pic>
        <p:nvPicPr>
          <p:cNvPr id="12" name="Immagin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175"/>
            <a:ext cx="1937413" cy="179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Freccia a destra 13"/>
          <p:cNvSpPr/>
          <p:nvPr/>
        </p:nvSpPr>
        <p:spPr>
          <a:xfrm>
            <a:off x="6096000" y="622935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fld id="{5926AA3A-F696-FA46-A0AC-26545BB53119}" type="slidenum">
              <a:rPr lang="it-IT" smtClean="0"/>
              <a:pPr/>
              <a:t>28</a:t>
            </a:fld>
            <a:endParaRPr lang="it-IT"/>
          </a:p>
        </p:txBody>
      </p:sp>
      <p:sp>
        <p:nvSpPr>
          <p:cNvPr id="5" name="Rettangolo 4"/>
          <p:cNvSpPr/>
          <p:nvPr/>
        </p:nvSpPr>
        <p:spPr>
          <a:xfrm>
            <a:off x="714375" y="1533525"/>
            <a:ext cx="7896225" cy="369332"/>
          </a:xfrm>
          <a:prstGeom prst="rect">
            <a:avLst/>
          </a:prstGeom>
          <a:solidFill>
            <a:schemeClr val="accent4">
              <a:lumMod val="20000"/>
              <a:lumOff val="80000"/>
            </a:schemeClr>
          </a:solidFill>
        </p:spPr>
        <p:txBody>
          <a:bodyPr wrap="square">
            <a:spAutoFit/>
          </a:bodyPr>
          <a:lstStyle/>
          <a:p>
            <a:pPr algn="ctr"/>
            <a:r>
              <a:rPr lang="it-IT" b="1" dirty="0" smtClean="0"/>
              <a:t>Format da adottare per tutte le amministrazioni</a:t>
            </a:r>
          </a:p>
        </p:txBody>
      </p:sp>
      <p:sp>
        <p:nvSpPr>
          <p:cNvPr id="6" name="Segnaposto piè di pagina 5"/>
          <p:cNvSpPr>
            <a:spLocks noGrp="1"/>
          </p:cNvSpPr>
          <p:nvPr>
            <p:ph type="ftr" sz="quarter" idx="11"/>
          </p:nvPr>
        </p:nvSpPr>
        <p:spPr>
          <a:xfrm>
            <a:off x="933450" y="6356350"/>
            <a:ext cx="4067175" cy="365124"/>
          </a:xfrm>
        </p:spPr>
        <p:txBody>
          <a:bodyPr/>
          <a:lstStyle/>
          <a:p>
            <a:r>
              <a:rPr lang="it-IT" sz="1200" i="1" dirty="0" smtClean="0">
                <a:solidFill>
                  <a:schemeClr val="tx1"/>
                </a:solidFill>
                <a:latin typeface="Arial" pitchFamily="34" charset="0"/>
                <a:cs typeface="Arial" pitchFamily="34" charset="0"/>
              </a:rPr>
              <a:t>A cura di Antonella </a:t>
            </a:r>
            <a:r>
              <a:rPr lang="it-IT" sz="1200" i="1" dirty="0" err="1" smtClean="0">
                <a:solidFill>
                  <a:schemeClr val="tx1"/>
                </a:solidFill>
                <a:latin typeface="Arial" pitchFamily="34" charset="0"/>
                <a:cs typeface="Arial" pitchFamily="34" charset="0"/>
              </a:rPr>
              <a:t>Ninci</a:t>
            </a:r>
            <a:r>
              <a:rPr lang="it-IT" sz="1200" i="1" dirty="0" smtClean="0">
                <a:solidFill>
                  <a:schemeClr val="tx1"/>
                </a:solidFill>
                <a:latin typeface="Arial" pitchFamily="34" charset="0"/>
                <a:cs typeface="Arial" pitchFamily="34" charset="0"/>
              </a:rPr>
              <a:t> e Oriana Calabresi </a:t>
            </a:r>
            <a:endParaRPr lang="it-IT" sz="1200" i="1" dirty="0">
              <a:solidFill>
                <a:schemeClr val="tx1"/>
              </a:solidFill>
              <a:latin typeface="Arial" pitchFamily="34" charset="0"/>
              <a:cs typeface="Arial" pitchFamily="34" charset="0"/>
            </a:endParaRPr>
          </a:p>
        </p:txBody>
      </p:sp>
      <p:sp>
        <p:nvSpPr>
          <p:cNvPr id="7" name="Rettangolo 6"/>
          <p:cNvSpPr/>
          <p:nvPr/>
        </p:nvSpPr>
        <p:spPr>
          <a:xfrm>
            <a:off x="933450" y="2352675"/>
            <a:ext cx="7134225" cy="3693319"/>
          </a:xfrm>
          <a:prstGeom prst="rect">
            <a:avLst/>
          </a:prstGeom>
          <a:solidFill>
            <a:schemeClr val="accent5">
              <a:lumMod val="20000"/>
              <a:lumOff val="80000"/>
            </a:schemeClr>
          </a:solidFill>
        </p:spPr>
        <p:txBody>
          <a:bodyPr wrap="square">
            <a:spAutoFit/>
          </a:bodyPr>
          <a:lstStyle/>
          <a:p>
            <a:pPr algn="just"/>
            <a:r>
              <a:rPr lang="it-IT" dirty="0" smtClean="0"/>
              <a:t>Per dare un significato non autoreferenziale alla relazione annuale dei singoli CUG, </a:t>
            </a:r>
            <a:r>
              <a:rPr lang="it-IT" b="1" dirty="0" smtClean="0"/>
              <a:t>il Forum dei CUG </a:t>
            </a:r>
            <a:r>
              <a:rPr lang="it-IT" dirty="0" smtClean="0"/>
              <a:t>ha messo a disposizione un format da adottare  ma soprattutto da adattare alle particolari specificità che, però, segua una linea comune,  con una serie di domande  che possano accompagnare ed aiutare i Comitati a redigere la relazione obbligatoria per legge.</a:t>
            </a:r>
          </a:p>
          <a:p>
            <a:pPr algn="just"/>
            <a:r>
              <a:rPr lang="it-IT" b="1" dirty="0" smtClean="0"/>
              <a:t>Armonizzare</a:t>
            </a:r>
            <a:r>
              <a:rPr lang="it-IT" dirty="0" smtClean="0"/>
              <a:t> le singole relazioni può essere di aiuto per un’indagine più a largo spettro relativamente alle varie amministrazioni.</a:t>
            </a:r>
          </a:p>
          <a:p>
            <a:pPr algn="just"/>
            <a:r>
              <a:rPr lang="it-IT" dirty="0" smtClean="0"/>
              <a:t>Si potrebbe, ad esempio, redigere una specifica relazione sulla condizione del personale degli enti di ricerca, delle università, delle amministrazioni centrali, delle regioni e così via. </a:t>
            </a:r>
          </a:p>
          <a:p>
            <a:pPr algn="just"/>
            <a:r>
              <a:rPr lang="it-IT" dirty="0" smtClean="0"/>
              <a:t> </a:t>
            </a:r>
          </a:p>
          <a:p>
            <a:pPr algn="just"/>
            <a:r>
              <a:rPr lang="it-IT" b="1" dirty="0" smtClean="0"/>
              <a:t>Il format è già disponibile  seppure perfettibile.</a:t>
            </a:r>
            <a:endParaRPr lang="it-IT"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fld id="{5926AA3A-F696-FA46-A0AC-26545BB53119}" type="slidenum">
              <a:rPr lang="it-IT" smtClean="0"/>
              <a:pPr/>
              <a:t>29</a:t>
            </a:fld>
            <a:endParaRPr lang="it-IT"/>
          </a:p>
        </p:txBody>
      </p:sp>
      <p:sp>
        <p:nvSpPr>
          <p:cNvPr id="5" name="Segnaposto piè di pagina 5"/>
          <p:cNvSpPr txBox="1">
            <a:spLocks/>
          </p:cNvSpPr>
          <p:nvPr/>
        </p:nvSpPr>
        <p:spPr>
          <a:xfrm>
            <a:off x="609599" y="6406488"/>
            <a:ext cx="4622973" cy="158088"/>
          </a:xfrm>
          <a:prstGeom prst="rect">
            <a:avLst/>
          </a:prstGeom>
        </p:spPr>
        <p:txBody>
          <a:bodyPr vert="horz" lIns="91440" tIns="45720" rIns="91440" bIns="4572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200" b="0" i="1" u="none" strike="noStrike" kern="1200" cap="none" spc="0" normalizeH="0" baseline="0" noProof="0" smtClean="0">
                <a:ln>
                  <a:noFill/>
                </a:ln>
                <a:solidFill>
                  <a:schemeClr val="tx1"/>
                </a:solidFill>
                <a:effectLst/>
                <a:uLnTx/>
                <a:uFillTx/>
                <a:latin typeface="Arial" pitchFamily="34" charset="0"/>
                <a:ea typeface="+mn-ea"/>
                <a:cs typeface="Arial" pitchFamily="34" charset="0"/>
              </a:rPr>
              <a:t>A cura di Antonella Ninci e Oriana Calabresi </a:t>
            </a:r>
            <a:endParaRPr kumimoji="0" lang="it-IT" sz="1200" b="0" i="1"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
        <p:nvSpPr>
          <p:cNvPr id="8" name="Rettangolo 7"/>
          <p:cNvSpPr/>
          <p:nvPr/>
        </p:nvSpPr>
        <p:spPr>
          <a:xfrm>
            <a:off x="1443875" y="1978729"/>
            <a:ext cx="6256250" cy="3299662"/>
          </a:xfrm>
          <a:prstGeom prst="rect">
            <a:avLst/>
          </a:prstGeom>
          <a:scene3d>
            <a:camera prst="orthographicFront"/>
            <a:lightRig rig="chilly" dir="t"/>
          </a:scene3d>
          <a:sp3d/>
        </p:spPr>
        <p:style>
          <a:lnRef idx="0">
            <a:scrgbClr r="0" g="0" b="0"/>
          </a:lnRef>
          <a:fillRef idx="0">
            <a:scrgbClr r="0" g="0" b="0"/>
          </a:fillRef>
          <a:effectRef idx="0">
            <a:scrgbClr r="0" g="0" b="0"/>
          </a:effectRef>
          <a:fontRef idx="minor">
            <a:schemeClr val="lt1"/>
          </a:fontRef>
        </p:style>
        <p:txBody>
          <a:bodyPr spcFirstLastPara="0" vert="horz" wrap="square" lIns="86360" tIns="86360" rIns="86360" bIns="86360" numCol="1" spcCol="1270" anchor="ctr" anchorCtr="0">
            <a:noAutofit/>
          </a:bodyPr>
          <a:lstStyle/>
          <a:p>
            <a:pPr lvl="0" algn="ctr" defTabSz="1511300" rtl="0">
              <a:lnSpc>
                <a:spcPct val="90000"/>
              </a:lnSpc>
              <a:spcBef>
                <a:spcPct val="0"/>
              </a:spcBef>
              <a:spcAft>
                <a:spcPct val="35000"/>
              </a:spcAft>
            </a:pPr>
            <a:endParaRPr lang="it-IT" sz="2800" kern="1200" dirty="0">
              <a:solidFill>
                <a:srgbClr val="000090"/>
              </a:solidFill>
            </a:endParaRPr>
          </a:p>
        </p:txBody>
      </p:sp>
      <p:grpSp>
        <p:nvGrpSpPr>
          <p:cNvPr id="2" name="Gruppo 8"/>
          <p:cNvGrpSpPr/>
          <p:nvPr/>
        </p:nvGrpSpPr>
        <p:grpSpPr>
          <a:xfrm>
            <a:off x="1245888" y="1800225"/>
            <a:ext cx="6652224" cy="3656669"/>
            <a:chOff x="2304535" y="0"/>
            <a:chExt cx="6652224" cy="4055789"/>
          </a:xfrm>
          <a:solidFill>
            <a:schemeClr val="accent1">
              <a:lumMod val="40000"/>
              <a:lumOff val="60000"/>
            </a:schemeClr>
          </a:solidFill>
          <a:scene3d>
            <a:camera prst="orthographicFront"/>
            <a:lightRig rig="chilly" dir="t"/>
          </a:scene3d>
        </p:grpSpPr>
        <p:sp>
          <p:nvSpPr>
            <p:cNvPr id="10" name="Rettangolo arrotondato 9"/>
            <p:cNvSpPr/>
            <p:nvPr/>
          </p:nvSpPr>
          <p:spPr>
            <a:xfrm>
              <a:off x="2304535" y="0"/>
              <a:ext cx="6652224" cy="4055789"/>
            </a:xfrm>
            <a:prstGeom prst="roundRect">
              <a:avLst/>
            </a:prstGeom>
            <a:grpFill/>
            <a:sp3d prstMaterial="translucentPowder">
              <a:bevelT w="127000" h="25400" prst="softRound"/>
            </a:sp3d>
          </p:spPr>
          <p:style>
            <a:lnRef idx="0">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ctr"/>
              <a:endParaRPr lang="it-IT" sz="3600" dirty="0" smtClean="0"/>
            </a:p>
            <a:p>
              <a:pPr algn="ctr"/>
              <a:endParaRPr lang="it-IT" sz="3600" dirty="0" smtClean="0"/>
            </a:p>
            <a:p>
              <a:pPr algn="ctr"/>
              <a:endParaRPr lang="it-IT" sz="2800" dirty="0" smtClean="0"/>
            </a:p>
            <a:p>
              <a:pPr algn="ctr"/>
              <a:endParaRPr lang="it-IT" sz="3600" dirty="0" smtClean="0"/>
            </a:p>
            <a:p>
              <a:pPr algn="ctr"/>
              <a:endParaRPr lang="it-IT" sz="3600" dirty="0"/>
            </a:p>
          </p:txBody>
        </p:sp>
        <p:sp>
          <p:nvSpPr>
            <p:cNvPr id="11" name="Rettangolo 10"/>
            <p:cNvSpPr/>
            <p:nvPr/>
          </p:nvSpPr>
          <p:spPr>
            <a:xfrm>
              <a:off x="2502522" y="197987"/>
              <a:ext cx="6256250" cy="3659815"/>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86360" tIns="86360" rIns="86360" bIns="86360" numCol="1" spcCol="1270" anchor="ctr" anchorCtr="0">
              <a:noAutofit/>
            </a:bodyPr>
            <a:lstStyle/>
            <a:p>
              <a:pPr lvl="0" algn="ctr" defTabSz="1511300" rtl="0">
                <a:lnSpc>
                  <a:spcPct val="90000"/>
                </a:lnSpc>
                <a:spcBef>
                  <a:spcPct val="0"/>
                </a:spcBef>
                <a:spcAft>
                  <a:spcPct val="35000"/>
                </a:spcAft>
              </a:pPr>
              <a:endParaRPr lang="it-IT" sz="3200" kern="1200" dirty="0">
                <a:solidFill>
                  <a:srgbClr val="000090"/>
                </a:solidFill>
              </a:endParaRPr>
            </a:p>
          </p:txBody>
        </p:sp>
      </p:grpSp>
      <p:pic>
        <p:nvPicPr>
          <p:cNvPr id="12" name="Immagin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175"/>
            <a:ext cx="1937413" cy="179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Freccia a destra 13"/>
          <p:cNvSpPr/>
          <p:nvPr/>
        </p:nvSpPr>
        <p:spPr>
          <a:xfrm>
            <a:off x="6096000" y="622935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Rettangolo 12"/>
          <p:cNvSpPr/>
          <p:nvPr/>
        </p:nvSpPr>
        <p:spPr>
          <a:xfrm>
            <a:off x="1981199" y="2914650"/>
            <a:ext cx="5324475" cy="954107"/>
          </a:xfrm>
          <a:prstGeom prst="rect">
            <a:avLst/>
          </a:prstGeom>
        </p:spPr>
        <p:txBody>
          <a:bodyPr wrap="square">
            <a:spAutoFit/>
          </a:bodyPr>
          <a:lstStyle/>
          <a:p>
            <a:pPr algn="ctr"/>
            <a:r>
              <a:rPr lang="it-IT" sz="2800" b="1" dirty="0" smtClean="0">
                <a:solidFill>
                  <a:schemeClr val="bg1"/>
                </a:solidFill>
                <a:latin typeface="Arial" pitchFamily="34" charset="0"/>
                <a:cs typeface="Arial" pitchFamily="34" charset="0"/>
              </a:rPr>
              <a:t>linee guida sul lavoro agile e sul ruolo del CUG</a:t>
            </a:r>
            <a:endParaRPr lang="it-IT" sz="2800"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txBox="1">
            <a:spLocks/>
          </p:cNvSpPr>
          <p:nvPr/>
        </p:nvSpPr>
        <p:spPr>
          <a:xfrm>
            <a:off x="458266" y="1686827"/>
            <a:ext cx="8228534" cy="4530699"/>
          </a:xfrm>
          <a:prstGeom prst="rect">
            <a:avLst/>
          </a:prstGeom>
          <a:solidFill>
            <a:schemeClr val="bg1"/>
          </a:solidFill>
          <a:scene3d>
            <a:camera prst="orthographicFront"/>
            <a:lightRig rig="threePt" dir="t"/>
          </a:scene3d>
          <a:sp3d>
            <a:bevelT w="165100" prst="coolSlant"/>
          </a:sp3d>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just">
              <a:lnSpc>
                <a:spcPct val="150000"/>
              </a:lnSpc>
            </a:pPr>
            <a:endParaRPr lang="it-IT" sz="1800" b="1" dirty="0" smtClean="0">
              <a:solidFill>
                <a:schemeClr val="tx1"/>
              </a:solidFill>
              <a:latin typeface="Arial" pitchFamily="34" charset="0"/>
              <a:cs typeface="Arial" pitchFamily="34" charset="0"/>
            </a:endParaRPr>
          </a:p>
          <a:p>
            <a:pPr algn="just">
              <a:lnSpc>
                <a:spcPct val="150000"/>
              </a:lnSpc>
            </a:pPr>
            <a:r>
              <a:rPr lang="it-IT" sz="2000" b="1" i="1" dirty="0" smtClean="0">
                <a:solidFill>
                  <a:schemeClr val="tx1"/>
                </a:solidFill>
                <a:latin typeface="Arial" pitchFamily="34" charset="0"/>
                <a:cs typeface="Arial" pitchFamily="34" charset="0"/>
              </a:rPr>
              <a:t>Le Linee Guida di funzionamento del 4 marzo 2011 specificano quali sono i compiti dei Comitati e in quali materie i CUG hanno  competenza.</a:t>
            </a:r>
          </a:p>
          <a:p>
            <a:pPr algn="just">
              <a:lnSpc>
                <a:spcPct val="150000"/>
              </a:lnSpc>
            </a:pPr>
            <a:endParaRPr lang="it-IT" sz="2000" b="1" i="1" dirty="0" smtClean="0">
              <a:solidFill>
                <a:schemeClr val="tx1"/>
              </a:solidFill>
              <a:latin typeface="Arial" pitchFamily="34" charset="0"/>
              <a:cs typeface="Arial" pitchFamily="34" charset="0"/>
            </a:endParaRPr>
          </a:p>
          <a:p>
            <a:pPr algn="just">
              <a:lnSpc>
                <a:spcPct val="150000"/>
              </a:lnSpc>
            </a:pPr>
            <a:r>
              <a:rPr lang="it-IT" sz="2000" b="1" i="1" dirty="0" smtClean="0">
                <a:solidFill>
                  <a:schemeClr val="tx1"/>
                </a:solidFill>
                <a:latin typeface="Arial" pitchFamily="34" charset="0"/>
                <a:cs typeface="Arial" pitchFamily="34" charset="0"/>
              </a:rPr>
              <a:t>Il gruppo di monitoraggio previsto dalle linee guida sta rielaborando queste ultime alla luce delle esperienze  e delle segnalate criticità  per meglio corrispondere alle esigenze dei vari Comitati.</a:t>
            </a:r>
          </a:p>
          <a:p>
            <a:pPr algn="just">
              <a:lnSpc>
                <a:spcPct val="150000"/>
              </a:lnSpc>
            </a:pPr>
            <a:endParaRPr lang="it-IT" sz="2000" dirty="0">
              <a:solidFill>
                <a:schemeClr val="tx1"/>
              </a:solidFill>
              <a:latin typeface="Arial" pitchFamily="34" charset="0"/>
              <a:cs typeface="Arial" pitchFamily="34" charset="0"/>
            </a:endParaRPr>
          </a:p>
        </p:txBody>
      </p:sp>
      <p:sp>
        <p:nvSpPr>
          <p:cNvPr id="6" name="Segnaposto piè di pagina 5"/>
          <p:cNvSpPr>
            <a:spLocks noGrp="1"/>
          </p:cNvSpPr>
          <p:nvPr>
            <p:ph type="ftr" sz="quarter" idx="11"/>
          </p:nvPr>
        </p:nvSpPr>
        <p:spPr/>
        <p:txBody>
          <a:bodyPr/>
          <a:lstStyle/>
          <a:p>
            <a:r>
              <a:rPr lang="it-IT" sz="1200" i="1" dirty="0" smtClean="0">
                <a:solidFill>
                  <a:schemeClr val="tx1"/>
                </a:solidFill>
                <a:latin typeface="Arial" pitchFamily="34" charset="0"/>
                <a:cs typeface="Arial" pitchFamily="34" charset="0"/>
              </a:rPr>
              <a:t>A cura di Antonella </a:t>
            </a:r>
            <a:r>
              <a:rPr lang="it-IT" sz="1200" i="1" dirty="0" err="1" smtClean="0">
                <a:solidFill>
                  <a:schemeClr val="tx1"/>
                </a:solidFill>
                <a:latin typeface="Arial" pitchFamily="34" charset="0"/>
                <a:cs typeface="Arial" pitchFamily="34" charset="0"/>
              </a:rPr>
              <a:t>Ninci</a:t>
            </a:r>
            <a:r>
              <a:rPr lang="it-IT" sz="1200" i="1" dirty="0" smtClean="0">
                <a:solidFill>
                  <a:schemeClr val="tx1"/>
                </a:solidFill>
                <a:latin typeface="Arial" pitchFamily="34" charset="0"/>
                <a:cs typeface="Arial" pitchFamily="34" charset="0"/>
              </a:rPr>
              <a:t> e </a:t>
            </a:r>
          </a:p>
          <a:p>
            <a:r>
              <a:rPr lang="it-IT" sz="1200" i="1" dirty="0" smtClean="0">
                <a:solidFill>
                  <a:schemeClr val="tx1"/>
                </a:solidFill>
                <a:latin typeface="Arial" pitchFamily="34" charset="0"/>
                <a:cs typeface="Arial" pitchFamily="34" charset="0"/>
              </a:rPr>
              <a:t>Oriana Calabresi </a:t>
            </a:r>
            <a:endParaRPr lang="it-IT" sz="1200" i="1" dirty="0">
              <a:solidFill>
                <a:schemeClr val="tx1"/>
              </a:solidFill>
              <a:latin typeface="Arial" pitchFamily="34" charset="0"/>
              <a:cs typeface="Arial" pitchFamily="34" charset="0"/>
            </a:endParaRPr>
          </a:p>
        </p:txBody>
      </p:sp>
      <p:sp>
        <p:nvSpPr>
          <p:cNvPr id="9" name="Segnaposto numero diapositiva 8"/>
          <p:cNvSpPr>
            <a:spLocks noGrp="1"/>
          </p:cNvSpPr>
          <p:nvPr>
            <p:ph type="sldNum" sz="quarter" idx="12"/>
          </p:nvPr>
        </p:nvSpPr>
        <p:spPr/>
        <p:txBody>
          <a:bodyPr/>
          <a:lstStyle/>
          <a:p>
            <a:fld id="{5926AA3A-F696-FA46-A0AC-26545BB53119}" type="slidenum">
              <a:rPr lang="it-IT" smtClean="0"/>
              <a:pPr/>
              <a:t>3</a:t>
            </a:fld>
            <a:endParaRPr lang="it-IT"/>
          </a:p>
        </p:txBody>
      </p:sp>
      <p:pic>
        <p:nvPicPr>
          <p:cNvPr id="8" name="Immagin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3" y="4762"/>
            <a:ext cx="1624930" cy="1682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1809248"/>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24075" y="517840"/>
            <a:ext cx="5195187" cy="895349"/>
          </a:xfrm>
        </p:spPr>
        <p:txBody>
          <a:bodyPr>
            <a:normAutofit/>
          </a:bodyPr>
          <a:lstStyle/>
          <a:p>
            <a:r>
              <a:rPr lang="it-IT" sz="1800" b="1" dirty="0" smtClean="0">
                <a:solidFill>
                  <a:srgbClr val="FF0000"/>
                </a:solidFill>
                <a:latin typeface="Arial" pitchFamily="34" charset="0"/>
                <a:cs typeface="Arial" pitchFamily="34" charset="0"/>
              </a:rPr>
              <a:t>linee guida sul lavoro agile e sul ruolo del CUG</a:t>
            </a:r>
            <a:endParaRPr lang="it-IT" sz="1800" b="1" dirty="0">
              <a:solidFill>
                <a:srgbClr val="FF0000"/>
              </a:solidFill>
              <a:latin typeface="Arial" pitchFamily="34" charset="0"/>
              <a:cs typeface="Arial" pitchFamily="34" charset="0"/>
            </a:endParaRPr>
          </a:p>
        </p:txBody>
      </p:sp>
      <p:sp>
        <p:nvSpPr>
          <p:cNvPr id="3" name="Segnaposto contenuto 2"/>
          <p:cNvSpPr>
            <a:spLocks noGrp="1"/>
          </p:cNvSpPr>
          <p:nvPr>
            <p:ph idx="1"/>
          </p:nvPr>
        </p:nvSpPr>
        <p:spPr>
          <a:xfrm>
            <a:off x="609598" y="1571625"/>
            <a:ext cx="7791452" cy="4362450"/>
          </a:xfrm>
        </p:spPr>
        <p:txBody>
          <a:bodyPr>
            <a:normAutofit/>
          </a:bodyPr>
          <a:lstStyle/>
          <a:p>
            <a:pPr algn="just">
              <a:lnSpc>
                <a:spcPct val="150000"/>
              </a:lnSpc>
              <a:buNone/>
            </a:pPr>
            <a:r>
              <a:rPr lang="it-IT" sz="1800" dirty="0" smtClean="0"/>
              <a:t>Il 25 maggio u.s.  è stato presentato lo schema di direttiva del Presidente del Consiglio dei Ministri recante indirizzi per l’attuazione dei commi 1 e 2 dell’art. 14 della legge 124/2015 e linee guida contenenti regole inerenti all’organizzazione del lavoro  finalizzate a promuovere la conciliazione dei tempi di vita e di lavoro dei dipendenti.</a:t>
            </a:r>
          </a:p>
          <a:p>
            <a:pPr algn="just">
              <a:lnSpc>
                <a:spcPct val="150000"/>
              </a:lnSpc>
              <a:buNone/>
            </a:pPr>
            <a:r>
              <a:rPr lang="it-IT" sz="1800" dirty="0" smtClean="0"/>
              <a:t>La legge 7 agosto 2015 n. 124, all’art. 14 introduce nuove misure per la promozione della conciliazione dei tempi di vita e di lavoro, che le amministrazioni pubbliche sono chiamate ad attuare a decorrere dalla data di entrata in vigore della stessa legge.</a:t>
            </a:r>
          </a:p>
          <a:p>
            <a:pPr algn="just">
              <a:lnSpc>
                <a:spcPct val="150000"/>
              </a:lnSpc>
              <a:buNone/>
            </a:pPr>
            <a:endParaRPr lang="it-IT" sz="1800" dirty="0" smtClean="0"/>
          </a:p>
          <a:p>
            <a:pPr algn="just">
              <a:buNone/>
            </a:pPr>
            <a:endParaRPr lang="it-IT" sz="1800" dirty="0"/>
          </a:p>
          <a:p>
            <a:pPr algn="just">
              <a:buNone/>
            </a:pPr>
            <a:endParaRPr lang="it-IT" sz="1800" dirty="0" smtClean="0"/>
          </a:p>
          <a:p>
            <a:pPr algn="just">
              <a:buNone/>
            </a:pPr>
            <a:endParaRPr lang="it-IT" sz="1800" dirty="0"/>
          </a:p>
        </p:txBody>
      </p:sp>
      <p:sp>
        <p:nvSpPr>
          <p:cNvPr id="6" name="Segnaposto piè di pagina 5"/>
          <p:cNvSpPr>
            <a:spLocks noGrp="1"/>
          </p:cNvSpPr>
          <p:nvPr>
            <p:ph type="ftr" sz="quarter" idx="11"/>
          </p:nvPr>
        </p:nvSpPr>
        <p:spPr>
          <a:xfrm>
            <a:off x="0" y="6229350"/>
            <a:ext cx="5638800" cy="492125"/>
          </a:xfrm>
        </p:spPr>
        <p:txBody>
          <a:bodyPr/>
          <a:lstStyle/>
          <a:p>
            <a:pPr lvl="0"/>
            <a:r>
              <a:rPr lang="it-IT" sz="1200" i="1" dirty="0" smtClean="0">
                <a:solidFill>
                  <a:schemeClr val="tx1"/>
                </a:solidFill>
                <a:latin typeface="Arial" pitchFamily="34" charset="0"/>
                <a:cs typeface="Arial" pitchFamily="34" charset="0"/>
              </a:rPr>
              <a:t>A cura di Antonella </a:t>
            </a:r>
            <a:r>
              <a:rPr lang="it-IT" sz="1200" i="1" dirty="0" err="1" smtClean="0">
                <a:solidFill>
                  <a:schemeClr val="tx1"/>
                </a:solidFill>
                <a:latin typeface="Arial" pitchFamily="34" charset="0"/>
                <a:cs typeface="Arial" pitchFamily="34" charset="0"/>
              </a:rPr>
              <a:t>Ninci</a:t>
            </a:r>
            <a:r>
              <a:rPr lang="it-IT" sz="1200" i="1" dirty="0" smtClean="0">
                <a:solidFill>
                  <a:schemeClr val="tx1"/>
                </a:solidFill>
                <a:latin typeface="Arial" pitchFamily="34" charset="0"/>
                <a:cs typeface="Arial" pitchFamily="34" charset="0"/>
              </a:rPr>
              <a:t> e Oriana Calabresi</a:t>
            </a:r>
          </a:p>
          <a:p>
            <a:endParaRPr lang="it-IT" sz="1200" dirty="0"/>
          </a:p>
        </p:txBody>
      </p:sp>
      <p:sp>
        <p:nvSpPr>
          <p:cNvPr id="7" name="Segnaposto numero diapositiva 6"/>
          <p:cNvSpPr>
            <a:spLocks noGrp="1"/>
          </p:cNvSpPr>
          <p:nvPr>
            <p:ph type="sldNum" sz="quarter" idx="12"/>
          </p:nvPr>
        </p:nvSpPr>
        <p:spPr/>
        <p:txBody>
          <a:bodyPr/>
          <a:lstStyle/>
          <a:p>
            <a:fld id="{5926AA3A-F696-FA46-A0AC-26545BB53119}" type="slidenum">
              <a:rPr lang="it-IT" smtClean="0"/>
              <a:pPr/>
              <a:t>30</a:t>
            </a:fld>
            <a:endParaRPr lang="it-IT"/>
          </a:p>
        </p:txBody>
      </p:sp>
      <p:pic>
        <p:nvPicPr>
          <p:cNvPr id="3074" name="Picture 2" descr="logo forum CU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4" y="4763"/>
            <a:ext cx="1757361" cy="1408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24075" y="517840"/>
            <a:ext cx="5195187" cy="895349"/>
          </a:xfrm>
        </p:spPr>
        <p:txBody>
          <a:bodyPr>
            <a:normAutofit/>
          </a:bodyPr>
          <a:lstStyle/>
          <a:p>
            <a:r>
              <a:rPr lang="it-IT" sz="1800" b="1" dirty="0" smtClean="0">
                <a:solidFill>
                  <a:srgbClr val="FF0000"/>
                </a:solidFill>
                <a:latin typeface="Arial" pitchFamily="34" charset="0"/>
                <a:cs typeface="Arial" pitchFamily="34" charset="0"/>
              </a:rPr>
              <a:t>linee guida sul lavoro agile e sul ruolo del CUG</a:t>
            </a:r>
            <a:endParaRPr lang="it-IT" sz="1800" b="1" dirty="0">
              <a:solidFill>
                <a:srgbClr val="FF0000"/>
              </a:solidFill>
              <a:latin typeface="Arial" pitchFamily="34" charset="0"/>
              <a:cs typeface="Arial" pitchFamily="34" charset="0"/>
            </a:endParaRPr>
          </a:p>
        </p:txBody>
      </p:sp>
      <p:sp>
        <p:nvSpPr>
          <p:cNvPr id="3" name="Segnaposto contenuto 2"/>
          <p:cNvSpPr>
            <a:spLocks noGrp="1"/>
          </p:cNvSpPr>
          <p:nvPr>
            <p:ph idx="1"/>
          </p:nvPr>
        </p:nvSpPr>
        <p:spPr>
          <a:xfrm>
            <a:off x="609598" y="1571625"/>
            <a:ext cx="7791452" cy="4362450"/>
          </a:xfrm>
        </p:spPr>
        <p:txBody>
          <a:bodyPr>
            <a:normAutofit/>
          </a:bodyPr>
          <a:lstStyle/>
          <a:p>
            <a:pPr algn="just">
              <a:lnSpc>
                <a:spcPct val="150000"/>
              </a:lnSpc>
              <a:buNone/>
            </a:pPr>
            <a:r>
              <a:rPr lang="it-IT" sz="1800" dirty="0" smtClean="0"/>
              <a:t>La disposizione prevede che le amministrazioni adottino nuove misure organizzative volte  a:</a:t>
            </a:r>
          </a:p>
          <a:p>
            <a:pPr algn="just">
              <a:lnSpc>
                <a:spcPct val="150000"/>
              </a:lnSpc>
              <a:buNone/>
            </a:pPr>
            <a:endParaRPr lang="it-IT" sz="1800" dirty="0" smtClean="0"/>
          </a:p>
          <a:p>
            <a:pPr algn="just">
              <a:lnSpc>
                <a:spcPct val="150000"/>
              </a:lnSpc>
            </a:pPr>
            <a:r>
              <a:rPr lang="it-IT" sz="1800" b="1" dirty="0" smtClean="0"/>
              <a:t>Fissare obiettivi annuali per l’attuazione del telelavoro;</a:t>
            </a:r>
          </a:p>
          <a:p>
            <a:pPr algn="just">
              <a:lnSpc>
                <a:spcPct val="150000"/>
              </a:lnSpc>
            </a:pPr>
            <a:r>
              <a:rPr lang="it-IT" sz="1800" b="1" dirty="0" smtClean="0"/>
              <a:t>Sperimentare, anche al fine di tutelare le cure parentali, nuove modalità spazio temporali di svolgimento della prestazione lavorativa, il cosiddetto lavoro agile o </a:t>
            </a:r>
            <a:r>
              <a:rPr lang="it-IT" sz="1800" b="1" dirty="0" err="1" smtClean="0"/>
              <a:t>smart</a:t>
            </a:r>
            <a:r>
              <a:rPr lang="it-IT" sz="1800" b="1" dirty="0" smtClean="0"/>
              <a:t> </a:t>
            </a:r>
            <a:r>
              <a:rPr lang="it-IT" sz="1800" b="1" dirty="0" err="1" smtClean="0"/>
              <a:t>working</a:t>
            </a:r>
            <a:endParaRPr lang="it-IT" sz="1800" b="1" dirty="0" smtClean="0"/>
          </a:p>
          <a:p>
            <a:pPr algn="just">
              <a:buNone/>
            </a:pPr>
            <a:endParaRPr lang="it-IT" sz="1800" dirty="0" smtClean="0"/>
          </a:p>
          <a:p>
            <a:pPr algn="just">
              <a:buNone/>
            </a:pPr>
            <a:endParaRPr lang="it-IT" sz="1800" dirty="0"/>
          </a:p>
          <a:p>
            <a:pPr algn="just">
              <a:buNone/>
            </a:pPr>
            <a:endParaRPr lang="it-IT" sz="1800" dirty="0"/>
          </a:p>
        </p:txBody>
      </p:sp>
      <p:sp>
        <p:nvSpPr>
          <p:cNvPr id="6" name="Segnaposto piè di pagina 5"/>
          <p:cNvSpPr>
            <a:spLocks noGrp="1"/>
          </p:cNvSpPr>
          <p:nvPr>
            <p:ph type="ftr" sz="quarter" idx="11"/>
          </p:nvPr>
        </p:nvSpPr>
        <p:spPr>
          <a:xfrm>
            <a:off x="0" y="6229350"/>
            <a:ext cx="5638800" cy="492125"/>
          </a:xfrm>
        </p:spPr>
        <p:txBody>
          <a:bodyPr/>
          <a:lstStyle/>
          <a:p>
            <a:pPr lvl="0"/>
            <a:r>
              <a:rPr lang="it-IT" sz="1200" i="1" dirty="0" smtClean="0">
                <a:solidFill>
                  <a:schemeClr val="tx1"/>
                </a:solidFill>
                <a:latin typeface="Arial" pitchFamily="34" charset="0"/>
                <a:cs typeface="Arial" pitchFamily="34" charset="0"/>
              </a:rPr>
              <a:t>A cura di Antonella </a:t>
            </a:r>
            <a:r>
              <a:rPr lang="it-IT" sz="1200" i="1" dirty="0" err="1" smtClean="0">
                <a:solidFill>
                  <a:schemeClr val="tx1"/>
                </a:solidFill>
                <a:latin typeface="Arial" pitchFamily="34" charset="0"/>
                <a:cs typeface="Arial" pitchFamily="34" charset="0"/>
              </a:rPr>
              <a:t>Ninci</a:t>
            </a:r>
            <a:r>
              <a:rPr lang="it-IT" sz="1200" i="1" dirty="0" smtClean="0">
                <a:solidFill>
                  <a:schemeClr val="tx1"/>
                </a:solidFill>
                <a:latin typeface="Arial" pitchFamily="34" charset="0"/>
                <a:cs typeface="Arial" pitchFamily="34" charset="0"/>
              </a:rPr>
              <a:t> e Oriana Calabresi</a:t>
            </a:r>
          </a:p>
          <a:p>
            <a:endParaRPr lang="it-IT" sz="1200" dirty="0"/>
          </a:p>
        </p:txBody>
      </p:sp>
      <p:sp>
        <p:nvSpPr>
          <p:cNvPr id="7" name="Segnaposto numero diapositiva 6"/>
          <p:cNvSpPr>
            <a:spLocks noGrp="1"/>
          </p:cNvSpPr>
          <p:nvPr>
            <p:ph type="sldNum" sz="quarter" idx="12"/>
          </p:nvPr>
        </p:nvSpPr>
        <p:spPr/>
        <p:txBody>
          <a:bodyPr/>
          <a:lstStyle/>
          <a:p>
            <a:fld id="{5926AA3A-F696-FA46-A0AC-26545BB53119}" type="slidenum">
              <a:rPr lang="it-IT" smtClean="0"/>
              <a:pPr/>
              <a:t>31</a:t>
            </a:fld>
            <a:endParaRPr lang="it-IT"/>
          </a:p>
        </p:txBody>
      </p:sp>
      <p:pic>
        <p:nvPicPr>
          <p:cNvPr id="3074" name="Picture 2" descr="logo forum CU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4" y="4763"/>
            <a:ext cx="1757361" cy="1408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24075" y="517840"/>
            <a:ext cx="5195187" cy="895349"/>
          </a:xfrm>
        </p:spPr>
        <p:txBody>
          <a:bodyPr>
            <a:normAutofit/>
          </a:bodyPr>
          <a:lstStyle/>
          <a:p>
            <a:r>
              <a:rPr lang="it-IT" sz="1800" b="1" dirty="0" smtClean="0">
                <a:solidFill>
                  <a:srgbClr val="FF0000"/>
                </a:solidFill>
                <a:latin typeface="Arial" pitchFamily="34" charset="0"/>
                <a:cs typeface="Arial" pitchFamily="34" charset="0"/>
              </a:rPr>
              <a:t>linee guida sul lavoro agile e sul ruolo del CUG</a:t>
            </a:r>
            <a:endParaRPr lang="it-IT" sz="1800" b="1" dirty="0">
              <a:solidFill>
                <a:srgbClr val="FF0000"/>
              </a:solidFill>
              <a:latin typeface="Arial" pitchFamily="34" charset="0"/>
              <a:cs typeface="Arial" pitchFamily="34" charset="0"/>
            </a:endParaRPr>
          </a:p>
        </p:txBody>
      </p:sp>
      <p:sp>
        <p:nvSpPr>
          <p:cNvPr id="3" name="Segnaposto contenuto 2"/>
          <p:cNvSpPr>
            <a:spLocks noGrp="1"/>
          </p:cNvSpPr>
          <p:nvPr>
            <p:ph idx="1"/>
          </p:nvPr>
        </p:nvSpPr>
        <p:spPr>
          <a:xfrm>
            <a:off x="609598" y="1571625"/>
            <a:ext cx="7791452" cy="4362450"/>
          </a:xfrm>
        </p:spPr>
        <p:txBody>
          <a:bodyPr>
            <a:normAutofit/>
          </a:bodyPr>
          <a:lstStyle/>
          <a:p>
            <a:pPr algn="just">
              <a:buNone/>
            </a:pPr>
            <a:endParaRPr lang="it-IT" sz="1800" dirty="0" smtClean="0"/>
          </a:p>
          <a:p>
            <a:pPr algn="just">
              <a:buNone/>
            </a:pPr>
            <a:r>
              <a:rPr lang="it-IT" sz="1800" dirty="0" smtClean="0"/>
              <a:t>Le finalità sono quelle </a:t>
            </a:r>
            <a:r>
              <a:rPr lang="it-IT" sz="1800" b="1" dirty="0" smtClean="0"/>
              <a:t>dell’introduzione di nuove modalità di organizzazione </a:t>
            </a:r>
            <a:r>
              <a:rPr lang="it-IT" sz="1800" dirty="0" smtClean="0"/>
              <a:t>del lavoro basate sull’utilizzo della flessibilità lavorativa, sulla valutazione per obiettivi e la rilevazione dei bisogni del personale, anche alla luce delle esigenze di conciliazione dei tempi di vita e lavoro.</a:t>
            </a:r>
          </a:p>
          <a:p>
            <a:pPr algn="just">
              <a:buNone/>
            </a:pPr>
            <a:endParaRPr lang="it-IT" sz="1800" dirty="0"/>
          </a:p>
          <a:p>
            <a:pPr algn="just">
              <a:buNone/>
            </a:pPr>
            <a:r>
              <a:rPr lang="it-IT" sz="1800" dirty="0" smtClean="0"/>
              <a:t>Le misure da adottare devono permettere, entro tre anni, ad almeno </a:t>
            </a:r>
            <a:r>
              <a:rPr lang="it-IT" sz="1800" b="1" dirty="0" smtClean="0"/>
              <a:t>il 10% dei dipendenti</a:t>
            </a:r>
            <a:r>
              <a:rPr lang="it-IT" sz="1800" dirty="0" smtClean="0"/>
              <a:t>, ove lo richiedano,  di avvalersi delle nuove modalità spazio-temporali di svolgimento della prestazione lavorativa, garantendo che i dipendenti che se ne avvalgono non subiscano penalizzazioni ai fini del  riconoscimento di professionalità  e della progressione di carriera</a:t>
            </a:r>
            <a:endParaRPr lang="it-IT" sz="1800" dirty="0"/>
          </a:p>
          <a:p>
            <a:pPr algn="just">
              <a:buNone/>
            </a:pPr>
            <a:endParaRPr lang="it-IT" sz="1800" dirty="0" smtClean="0"/>
          </a:p>
          <a:p>
            <a:pPr algn="just">
              <a:buNone/>
            </a:pPr>
            <a:endParaRPr lang="it-IT" sz="1800" dirty="0"/>
          </a:p>
        </p:txBody>
      </p:sp>
      <p:sp>
        <p:nvSpPr>
          <p:cNvPr id="6" name="Segnaposto piè di pagina 5"/>
          <p:cNvSpPr>
            <a:spLocks noGrp="1"/>
          </p:cNvSpPr>
          <p:nvPr>
            <p:ph type="ftr" sz="quarter" idx="11"/>
          </p:nvPr>
        </p:nvSpPr>
        <p:spPr>
          <a:xfrm>
            <a:off x="0" y="6229350"/>
            <a:ext cx="5638800" cy="492125"/>
          </a:xfrm>
        </p:spPr>
        <p:txBody>
          <a:bodyPr/>
          <a:lstStyle/>
          <a:p>
            <a:pPr lvl="0"/>
            <a:r>
              <a:rPr lang="it-IT" sz="1200" i="1" dirty="0" smtClean="0">
                <a:solidFill>
                  <a:schemeClr val="tx1"/>
                </a:solidFill>
                <a:latin typeface="Arial" pitchFamily="34" charset="0"/>
                <a:cs typeface="Arial" pitchFamily="34" charset="0"/>
              </a:rPr>
              <a:t>A cura di Antonella </a:t>
            </a:r>
            <a:r>
              <a:rPr lang="it-IT" sz="1200" i="1" dirty="0" err="1" smtClean="0">
                <a:solidFill>
                  <a:schemeClr val="tx1"/>
                </a:solidFill>
                <a:latin typeface="Arial" pitchFamily="34" charset="0"/>
                <a:cs typeface="Arial" pitchFamily="34" charset="0"/>
              </a:rPr>
              <a:t>Ninci</a:t>
            </a:r>
            <a:r>
              <a:rPr lang="it-IT" sz="1200" i="1" dirty="0" smtClean="0">
                <a:solidFill>
                  <a:schemeClr val="tx1"/>
                </a:solidFill>
                <a:latin typeface="Arial" pitchFamily="34" charset="0"/>
                <a:cs typeface="Arial" pitchFamily="34" charset="0"/>
              </a:rPr>
              <a:t> e Oriana Calabresi</a:t>
            </a:r>
          </a:p>
          <a:p>
            <a:endParaRPr lang="it-IT" sz="1200" dirty="0"/>
          </a:p>
        </p:txBody>
      </p:sp>
      <p:sp>
        <p:nvSpPr>
          <p:cNvPr id="7" name="Segnaposto numero diapositiva 6"/>
          <p:cNvSpPr>
            <a:spLocks noGrp="1"/>
          </p:cNvSpPr>
          <p:nvPr>
            <p:ph type="sldNum" sz="quarter" idx="12"/>
          </p:nvPr>
        </p:nvSpPr>
        <p:spPr/>
        <p:txBody>
          <a:bodyPr/>
          <a:lstStyle/>
          <a:p>
            <a:fld id="{5926AA3A-F696-FA46-A0AC-26545BB53119}" type="slidenum">
              <a:rPr lang="it-IT" smtClean="0"/>
              <a:pPr/>
              <a:t>32</a:t>
            </a:fld>
            <a:endParaRPr lang="it-IT"/>
          </a:p>
        </p:txBody>
      </p:sp>
      <p:pic>
        <p:nvPicPr>
          <p:cNvPr id="3074" name="Picture 2" descr="logo forum CU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4" y="4763"/>
            <a:ext cx="1757361" cy="1408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904874" y="476250"/>
            <a:ext cx="7839076" cy="6124754"/>
          </a:xfrm>
          <a:prstGeom prst="rect">
            <a:avLst/>
          </a:prstGeom>
        </p:spPr>
        <p:txBody>
          <a:bodyPr wrap="square">
            <a:spAutoFit/>
          </a:bodyPr>
          <a:lstStyle/>
          <a:p>
            <a:endParaRPr lang="it-IT" sz="1400" dirty="0" smtClean="0"/>
          </a:p>
          <a:p>
            <a:pPr algn="r"/>
            <a:r>
              <a:rPr lang="it-IT" sz="2000" dirty="0" smtClean="0">
                <a:solidFill>
                  <a:srgbClr val="FF0000"/>
                </a:solidFill>
              </a:rPr>
              <a:t>		</a:t>
            </a:r>
            <a:r>
              <a:rPr lang="it-IT" dirty="0" smtClean="0">
                <a:solidFill>
                  <a:srgbClr val="FF0000"/>
                </a:solidFill>
              </a:rPr>
              <a:t>E’ necessaria una </a:t>
            </a:r>
            <a:r>
              <a:rPr lang="it-IT" b="1" dirty="0" smtClean="0">
                <a:solidFill>
                  <a:srgbClr val="FF0000"/>
                </a:solidFill>
              </a:rPr>
              <a:t>nuova organizzazione del lavoro </a:t>
            </a:r>
            <a:r>
              <a:rPr lang="it-IT" dirty="0" smtClean="0">
                <a:solidFill>
                  <a:srgbClr val="FF0000"/>
                </a:solidFill>
              </a:rPr>
              <a:t>secondo modelli incentrati sul raggiungimento degli obiettivi e dei risultati  </a:t>
            </a:r>
          </a:p>
          <a:p>
            <a:pPr lvl="1" algn="just"/>
            <a:endParaRPr lang="it-IT" sz="2000" dirty="0" smtClean="0"/>
          </a:p>
          <a:p>
            <a:pPr algn="ctr"/>
            <a:r>
              <a:rPr lang="it-IT" sz="2000" dirty="0" err="1" smtClean="0"/>
              <a:t>e…</a:t>
            </a:r>
            <a:r>
              <a:rPr lang="it-IT" sz="2000" dirty="0" smtClean="0"/>
              <a:t> </a:t>
            </a:r>
            <a:r>
              <a:rPr lang="it-IT" sz="2000" dirty="0" err="1" smtClean="0"/>
              <a:t>quindi…</a:t>
            </a:r>
            <a:endParaRPr lang="it-IT" sz="2000" dirty="0" smtClean="0"/>
          </a:p>
          <a:p>
            <a:pPr algn="just"/>
            <a:endParaRPr lang="it-IT" sz="2000" dirty="0" smtClean="0"/>
          </a:p>
          <a:p>
            <a:pPr algn="just"/>
            <a:r>
              <a:rPr lang="it-IT" dirty="0" smtClean="0">
                <a:latin typeface="Arial" pitchFamily="34" charset="0"/>
                <a:cs typeface="Arial" pitchFamily="34" charset="0"/>
              </a:rPr>
              <a:t>È  fondamentale </a:t>
            </a:r>
            <a:r>
              <a:rPr lang="it-IT" b="1" dirty="0" smtClean="0">
                <a:latin typeface="Arial" pitchFamily="34" charset="0"/>
                <a:cs typeface="Arial" pitchFamily="34" charset="0"/>
              </a:rPr>
              <a:t>adeguare i sistemi di monitoraggio e controllo interno </a:t>
            </a:r>
            <a:r>
              <a:rPr lang="it-IT" dirty="0" smtClean="0">
                <a:latin typeface="Arial" pitchFamily="34" charset="0"/>
                <a:cs typeface="Arial" pitchFamily="34" charset="0"/>
              </a:rPr>
              <a:t>di ogni pubblica amministrazione </a:t>
            </a:r>
          </a:p>
          <a:p>
            <a:pPr algn="just"/>
            <a:endParaRPr lang="it-IT" dirty="0" smtClean="0">
              <a:latin typeface="Arial" pitchFamily="34" charset="0"/>
              <a:cs typeface="Arial" pitchFamily="34" charset="0"/>
            </a:endParaRPr>
          </a:p>
          <a:p>
            <a:pPr algn="just"/>
            <a:r>
              <a:rPr lang="it-IT" dirty="0" smtClean="0">
                <a:latin typeface="Arial" pitchFamily="34" charset="0"/>
                <a:cs typeface="Arial" pitchFamily="34" charset="0"/>
              </a:rPr>
              <a:t>Non è la presenza del lavoratore ad essere misurata ma il risultato del lavoro e il lavoratore ha degli obiettivi da raggiungere,  può organizzarsi e far fronte alle esigenze familiari, di trasporto, di necessità in generale.</a:t>
            </a:r>
          </a:p>
          <a:p>
            <a:pPr algn="just"/>
            <a:endParaRPr lang="it-IT" dirty="0" smtClean="0">
              <a:latin typeface="Arial" pitchFamily="34" charset="0"/>
              <a:cs typeface="Arial" pitchFamily="34" charset="0"/>
            </a:endParaRPr>
          </a:p>
          <a:p>
            <a:pPr algn="just"/>
            <a:r>
              <a:rPr lang="it-IT" dirty="0" smtClean="0">
                <a:latin typeface="Arial" pitchFamily="34" charset="0"/>
                <a:cs typeface="Arial" pitchFamily="34" charset="0"/>
              </a:rPr>
              <a:t>Il  dirigente, il lavoratore sono maggiormente responsabilizzati e l’utenza  avrà il risultato richiesto</a:t>
            </a:r>
          </a:p>
          <a:p>
            <a:pPr algn="just"/>
            <a:endParaRPr lang="it-IT" sz="2000" dirty="0" smtClean="0"/>
          </a:p>
          <a:p>
            <a:endParaRPr lang="it-IT" sz="1400" dirty="0" smtClean="0"/>
          </a:p>
          <a:p>
            <a:endParaRPr lang="it-IT" sz="1400" dirty="0" smtClean="0"/>
          </a:p>
          <a:p>
            <a:endParaRPr lang="it-IT" sz="1400" dirty="0" smtClean="0"/>
          </a:p>
          <a:p>
            <a:endParaRPr lang="it-IT" sz="1400" dirty="0" smtClean="0"/>
          </a:p>
          <a:p>
            <a:endParaRPr lang="it-IT" sz="1400" dirty="0" smtClean="0"/>
          </a:p>
          <a:p>
            <a:endParaRPr lang="it-IT" sz="1400" dirty="0" smtClean="0"/>
          </a:p>
          <a:p>
            <a:endParaRPr lang="it-IT" sz="1400" dirty="0" smtClean="0"/>
          </a:p>
        </p:txBody>
      </p:sp>
      <p:sp>
        <p:nvSpPr>
          <p:cNvPr id="5" name="Segnaposto piè di pagina 4"/>
          <p:cNvSpPr>
            <a:spLocks noGrp="1"/>
          </p:cNvSpPr>
          <p:nvPr>
            <p:ph type="ftr" sz="quarter" idx="11"/>
          </p:nvPr>
        </p:nvSpPr>
        <p:spPr>
          <a:xfrm>
            <a:off x="609599" y="6286499"/>
            <a:ext cx="4622973" cy="371475"/>
          </a:xfrm>
        </p:spPr>
        <p:txBody>
          <a:bodyPr/>
          <a:lstStyle/>
          <a:p>
            <a:r>
              <a:rPr lang="it-IT" sz="1200" i="1" smtClean="0">
                <a:solidFill>
                  <a:schemeClr val="tx1"/>
                </a:solidFill>
                <a:latin typeface="Arial" pitchFamily="34" charset="0"/>
                <a:cs typeface="Arial" pitchFamily="34" charset="0"/>
              </a:rPr>
              <a:t>A cura di Antonella Ninci e Oriana Calabresi </a:t>
            </a:r>
            <a:endParaRPr lang="it-IT" sz="1200" i="1" dirty="0">
              <a:solidFill>
                <a:schemeClr val="tx1"/>
              </a:solidFill>
              <a:latin typeface="Arial" pitchFamily="34" charset="0"/>
              <a:cs typeface="Arial" pitchFamily="34" charset="0"/>
            </a:endParaRPr>
          </a:p>
        </p:txBody>
      </p:sp>
      <p:sp>
        <p:nvSpPr>
          <p:cNvPr id="8" name="Segnaposto numero diapositiva 7"/>
          <p:cNvSpPr>
            <a:spLocks noGrp="1"/>
          </p:cNvSpPr>
          <p:nvPr>
            <p:ph type="sldNum" sz="quarter" idx="12"/>
          </p:nvPr>
        </p:nvSpPr>
        <p:spPr/>
        <p:txBody>
          <a:bodyPr/>
          <a:lstStyle/>
          <a:p>
            <a:fld id="{5926AA3A-F696-FA46-A0AC-26545BB53119}" type="slidenum">
              <a:rPr lang="it-IT" smtClean="0"/>
              <a:pPr/>
              <a:t>33</a:t>
            </a:fld>
            <a:endParaRPr lang="it-IT" dirty="0"/>
          </a:p>
        </p:txBody>
      </p:sp>
      <p:pic>
        <p:nvPicPr>
          <p:cNvPr id="6" name="Picture 2" descr="logo forum CU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064" y="0"/>
            <a:ext cx="2339876" cy="1820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17321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904874" y="476250"/>
            <a:ext cx="7839076" cy="2123658"/>
          </a:xfrm>
          <a:prstGeom prst="rect">
            <a:avLst/>
          </a:prstGeom>
        </p:spPr>
        <p:txBody>
          <a:bodyPr wrap="square">
            <a:spAutoFit/>
          </a:bodyPr>
          <a:lstStyle/>
          <a:p>
            <a:endParaRPr lang="it-IT" sz="1400" dirty="0" smtClean="0"/>
          </a:p>
          <a:p>
            <a:pPr algn="just"/>
            <a:endParaRPr lang="it-IT" sz="2000" dirty="0" smtClean="0"/>
          </a:p>
          <a:p>
            <a:endParaRPr lang="it-IT" sz="1400" dirty="0" smtClean="0"/>
          </a:p>
          <a:p>
            <a:endParaRPr lang="it-IT" sz="1400" dirty="0" smtClean="0"/>
          </a:p>
          <a:p>
            <a:endParaRPr lang="it-IT" sz="1400" dirty="0" smtClean="0"/>
          </a:p>
          <a:p>
            <a:endParaRPr lang="it-IT" sz="1400" dirty="0" smtClean="0"/>
          </a:p>
          <a:p>
            <a:endParaRPr lang="it-IT" sz="1400" dirty="0" smtClean="0"/>
          </a:p>
          <a:p>
            <a:endParaRPr lang="it-IT" sz="1400" dirty="0" smtClean="0"/>
          </a:p>
          <a:p>
            <a:endParaRPr lang="it-IT" sz="1400" dirty="0" smtClean="0"/>
          </a:p>
        </p:txBody>
      </p:sp>
      <p:sp>
        <p:nvSpPr>
          <p:cNvPr id="3" name="Rettangolo 2"/>
          <p:cNvSpPr/>
          <p:nvPr/>
        </p:nvSpPr>
        <p:spPr>
          <a:xfrm>
            <a:off x="333375" y="1162050"/>
            <a:ext cx="8410575" cy="4616648"/>
          </a:xfrm>
          <a:prstGeom prst="rect">
            <a:avLst/>
          </a:prstGeom>
        </p:spPr>
        <p:txBody>
          <a:bodyPr wrap="square">
            <a:spAutoFit/>
          </a:bodyPr>
          <a:lstStyle/>
          <a:p>
            <a:endParaRPr lang="it-IT" dirty="0" smtClean="0"/>
          </a:p>
          <a:p>
            <a:pPr algn="just"/>
            <a:r>
              <a:rPr lang="it-IT" dirty="0" smtClean="0"/>
              <a:t>					</a:t>
            </a:r>
          </a:p>
          <a:p>
            <a:pPr algn="just"/>
            <a:endParaRPr lang="it-IT" sz="1600" dirty="0" smtClean="0">
              <a:latin typeface="Arial" pitchFamily="34" charset="0"/>
              <a:cs typeface="Arial" pitchFamily="34" charset="0"/>
            </a:endParaRPr>
          </a:p>
          <a:p>
            <a:pPr algn="just"/>
            <a:endParaRPr lang="it-IT" sz="1600" dirty="0" smtClean="0">
              <a:latin typeface="Arial" pitchFamily="34" charset="0"/>
              <a:cs typeface="Arial" pitchFamily="34" charset="0"/>
            </a:endParaRPr>
          </a:p>
          <a:p>
            <a:pPr algn="just"/>
            <a:r>
              <a:rPr lang="it-IT" sz="1600" dirty="0" smtClean="0">
                <a:latin typeface="Arial" pitchFamily="34" charset="0"/>
                <a:cs typeface="Arial" pitchFamily="34" charset="0"/>
              </a:rPr>
              <a:t>E’ indispensabile l’individuazione di </a:t>
            </a:r>
            <a:r>
              <a:rPr lang="it-IT" sz="1600" b="1" dirty="0" smtClean="0">
                <a:latin typeface="Arial" pitchFamily="34" charset="0"/>
                <a:cs typeface="Arial" pitchFamily="34" charset="0"/>
              </a:rPr>
              <a:t>specifici indicatori </a:t>
            </a:r>
            <a:r>
              <a:rPr lang="it-IT" sz="1600" dirty="0" smtClean="0">
                <a:latin typeface="Arial" pitchFamily="34" charset="0"/>
                <a:cs typeface="Arial" pitchFamily="34" charset="0"/>
              </a:rPr>
              <a:t>che possano verificare  - ed eventualmente  correggere </a:t>
            </a:r>
            <a:r>
              <a:rPr lang="it-IT" sz="1600" b="1" dirty="0" smtClean="0">
                <a:latin typeface="Arial" pitchFamily="34" charset="0"/>
                <a:cs typeface="Arial" pitchFamily="34" charset="0"/>
              </a:rPr>
              <a:t>-  l’impatto  del nuovo modello organizzativo sull’efficacia e sull’efficienza  dell’azione amministrativa nonché sulla qualità dei servizi erogati</a:t>
            </a:r>
          </a:p>
          <a:p>
            <a:pPr algn="just"/>
            <a:endParaRPr lang="it-IT" sz="1600" dirty="0" smtClean="0">
              <a:latin typeface="Arial" pitchFamily="34" charset="0"/>
              <a:cs typeface="Arial" pitchFamily="34" charset="0"/>
            </a:endParaRPr>
          </a:p>
          <a:p>
            <a:pPr algn="just"/>
            <a:endParaRPr lang="it-IT" sz="1600" dirty="0" smtClean="0">
              <a:latin typeface="Arial" pitchFamily="34" charset="0"/>
              <a:cs typeface="Arial" pitchFamily="34" charset="0"/>
            </a:endParaRPr>
          </a:p>
          <a:p>
            <a:pPr algn="just"/>
            <a:r>
              <a:rPr lang="it-IT" sz="1600" dirty="0" smtClean="0">
                <a:latin typeface="Arial" pitchFamily="34" charset="0"/>
                <a:cs typeface="Arial" pitchFamily="34" charset="0"/>
              </a:rPr>
              <a:t>E’ essenziale  un  attento monitoraggio  sugli effetti dei nuovi modelli organizzativi  relativamente alla </a:t>
            </a:r>
            <a:r>
              <a:rPr lang="it-IT" sz="1600" b="1" dirty="0" smtClean="0">
                <a:latin typeface="Arial" pitchFamily="34" charset="0"/>
                <a:cs typeface="Arial" pitchFamily="34" charset="0"/>
              </a:rPr>
              <a:t>conciliazione dei tempi di vita/lavorativi dei dipendenti pubblici</a:t>
            </a:r>
            <a:r>
              <a:rPr lang="it-IT" sz="1600" dirty="0" smtClean="0">
                <a:latin typeface="Arial" pitchFamily="34" charset="0"/>
                <a:cs typeface="Arial" pitchFamily="34" charset="0"/>
              </a:rPr>
              <a:t>, effetti che possono essere misurati anche economicamente  in quanto una  buona “conciliazione lavorativa”  frena le assenze  (dati statistici ormai consolidati) </a:t>
            </a:r>
          </a:p>
          <a:p>
            <a:pPr algn="just"/>
            <a:endParaRPr lang="it-IT" sz="1600" dirty="0" smtClean="0">
              <a:latin typeface="Arial" pitchFamily="34" charset="0"/>
              <a:cs typeface="Arial" pitchFamily="34" charset="0"/>
            </a:endParaRPr>
          </a:p>
          <a:p>
            <a:pPr algn="just"/>
            <a:endParaRPr lang="it-IT" sz="1600" dirty="0" smtClean="0">
              <a:latin typeface="Arial" pitchFamily="34" charset="0"/>
              <a:cs typeface="Arial" pitchFamily="34" charset="0"/>
            </a:endParaRPr>
          </a:p>
          <a:p>
            <a:pPr algn="just"/>
            <a:r>
              <a:rPr lang="it-IT" sz="1600" dirty="0" smtClean="0">
                <a:latin typeface="Arial" pitchFamily="34" charset="0"/>
                <a:cs typeface="Arial" pitchFamily="34" charset="0"/>
              </a:rPr>
              <a:t>E’ determinante la </a:t>
            </a:r>
            <a:r>
              <a:rPr lang="it-IT" sz="1600" b="1" dirty="0" smtClean="0">
                <a:latin typeface="Arial" pitchFamily="34" charset="0"/>
                <a:cs typeface="Arial" pitchFamily="34" charset="0"/>
              </a:rPr>
              <a:t>misurazione  e la valutazione della performanc</a:t>
            </a:r>
            <a:r>
              <a:rPr lang="it-IT" sz="1600" dirty="0" smtClean="0">
                <a:latin typeface="Arial" pitchFamily="34" charset="0"/>
                <a:cs typeface="Arial" pitchFamily="34" charset="0"/>
              </a:rPr>
              <a:t>e relativamente alle nuove modalità lavorative</a:t>
            </a:r>
          </a:p>
          <a:p>
            <a:endParaRPr lang="it-IT" dirty="0" smtClean="0"/>
          </a:p>
        </p:txBody>
      </p:sp>
      <p:sp>
        <p:nvSpPr>
          <p:cNvPr id="6" name="Segnaposto piè di pagina 5"/>
          <p:cNvSpPr>
            <a:spLocks noGrp="1"/>
          </p:cNvSpPr>
          <p:nvPr>
            <p:ph type="ftr" sz="quarter" idx="11"/>
          </p:nvPr>
        </p:nvSpPr>
        <p:spPr>
          <a:xfrm>
            <a:off x="-276225" y="6356350"/>
            <a:ext cx="6296025" cy="365125"/>
          </a:xfrm>
        </p:spPr>
        <p:txBody>
          <a:bodyPr/>
          <a:lstStyle/>
          <a:p>
            <a:r>
              <a:rPr lang="it-IT" sz="1400" dirty="0" smtClean="0">
                <a:solidFill>
                  <a:schemeClr val="tx1"/>
                </a:solidFill>
                <a:latin typeface="Arial" pitchFamily="34" charset="0"/>
                <a:cs typeface="Arial" pitchFamily="34" charset="0"/>
              </a:rPr>
              <a:t>A cura di Antonella </a:t>
            </a:r>
            <a:r>
              <a:rPr lang="it-IT" sz="1400" dirty="0" err="1" smtClean="0">
                <a:solidFill>
                  <a:schemeClr val="tx1"/>
                </a:solidFill>
                <a:latin typeface="Arial" pitchFamily="34" charset="0"/>
                <a:cs typeface="Arial" pitchFamily="34" charset="0"/>
              </a:rPr>
              <a:t>Ninci</a:t>
            </a:r>
            <a:r>
              <a:rPr lang="it-IT" sz="1400" dirty="0" smtClean="0">
                <a:solidFill>
                  <a:schemeClr val="tx1"/>
                </a:solidFill>
                <a:latin typeface="Arial" pitchFamily="34" charset="0"/>
                <a:cs typeface="Arial" pitchFamily="34" charset="0"/>
              </a:rPr>
              <a:t> e Oriana Calabresi </a:t>
            </a:r>
            <a:endParaRPr lang="it-IT" sz="1400" dirty="0">
              <a:solidFill>
                <a:schemeClr val="tx1"/>
              </a:solidFill>
              <a:latin typeface="Arial" pitchFamily="34" charset="0"/>
              <a:cs typeface="Arial" pitchFamily="34" charset="0"/>
            </a:endParaRPr>
          </a:p>
        </p:txBody>
      </p:sp>
      <p:sp>
        <p:nvSpPr>
          <p:cNvPr id="7" name="Segnaposto numero diapositiva 6"/>
          <p:cNvSpPr>
            <a:spLocks noGrp="1"/>
          </p:cNvSpPr>
          <p:nvPr>
            <p:ph type="sldNum" sz="quarter" idx="12"/>
          </p:nvPr>
        </p:nvSpPr>
        <p:spPr/>
        <p:txBody>
          <a:bodyPr/>
          <a:lstStyle/>
          <a:p>
            <a:fld id="{5926AA3A-F696-FA46-A0AC-26545BB53119}" type="slidenum">
              <a:rPr lang="it-IT" smtClean="0"/>
              <a:pPr/>
              <a:t>34</a:t>
            </a:fld>
            <a:endParaRPr lang="it-IT"/>
          </a:p>
        </p:txBody>
      </p:sp>
      <p:pic>
        <p:nvPicPr>
          <p:cNvPr id="8" name="Picture 2" descr="logo forum CU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38425" cy="193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1732178"/>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904874" y="476250"/>
            <a:ext cx="7839076" cy="2123658"/>
          </a:xfrm>
          <a:prstGeom prst="rect">
            <a:avLst/>
          </a:prstGeom>
        </p:spPr>
        <p:txBody>
          <a:bodyPr wrap="square">
            <a:spAutoFit/>
          </a:bodyPr>
          <a:lstStyle/>
          <a:p>
            <a:endParaRPr lang="it-IT" sz="1400" dirty="0" smtClean="0"/>
          </a:p>
          <a:p>
            <a:pPr algn="just"/>
            <a:endParaRPr lang="it-IT" sz="2000" dirty="0" smtClean="0"/>
          </a:p>
          <a:p>
            <a:endParaRPr lang="it-IT" sz="1400" dirty="0" smtClean="0"/>
          </a:p>
          <a:p>
            <a:endParaRPr lang="it-IT" sz="1400" dirty="0" smtClean="0"/>
          </a:p>
          <a:p>
            <a:endParaRPr lang="it-IT" sz="1400" dirty="0" smtClean="0"/>
          </a:p>
          <a:p>
            <a:endParaRPr lang="it-IT" sz="1400" dirty="0" smtClean="0"/>
          </a:p>
          <a:p>
            <a:endParaRPr lang="it-IT" sz="1400" dirty="0" smtClean="0"/>
          </a:p>
          <a:p>
            <a:endParaRPr lang="it-IT" sz="1400" dirty="0" smtClean="0"/>
          </a:p>
          <a:p>
            <a:endParaRPr lang="it-IT" sz="1400" dirty="0" smtClean="0"/>
          </a:p>
        </p:txBody>
      </p:sp>
      <p:sp>
        <p:nvSpPr>
          <p:cNvPr id="3" name="Rettangolo 2"/>
          <p:cNvSpPr/>
          <p:nvPr/>
        </p:nvSpPr>
        <p:spPr>
          <a:xfrm>
            <a:off x="333375" y="1930400"/>
            <a:ext cx="8410575" cy="1477328"/>
          </a:xfrm>
          <a:prstGeom prst="rect">
            <a:avLst/>
          </a:prstGeom>
        </p:spPr>
        <p:txBody>
          <a:bodyPr wrap="square">
            <a:spAutoFit/>
          </a:bodyPr>
          <a:lstStyle/>
          <a:p>
            <a:pPr algn="just"/>
            <a:r>
              <a:rPr lang="it-IT" dirty="0" smtClean="0"/>
              <a:t>L’ Amministrazione è pronta a questa sfida? </a:t>
            </a:r>
          </a:p>
          <a:p>
            <a:pPr algn="just"/>
            <a:r>
              <a:rPr lang="it-IT" b="1" dirty="0" smtClean="0"/>
              <a:t>CAMBIARE SI PUO’</a:t>
            </a:r>
            <a:r>
              <a:rPr lang="it-IT" b="1" dirty="0" err="1" smtClean="0"/>
              <a:t>…ANZI…</a:t>
            </a:r>
            <a:r>
              <a:rPr lang="it-IT" b="1" dirty="0" smtClean="0"/>
              <a:t> CAMBIARE SI DEVE  </a:t>
            </a:r>
            <a:r>
              <a:rPr lang="it-IT" dirty="0" smtClean="0"/>
              <a:t>ABBIAMO DETTO AL FORUM PA 2017</a:t>
            </a:r>
          </a:p>
          <a:p>
            <a:r>
              <a:rPr lang="it-IT" dirty="0" smtClean="0"/>
              <a:t> e la Ministra Maria Anna Madia ha riconosciuto ufficialmente  il ruolo dei CUG in questa iniziativa così sfidante infatti, </a:t>
            </a:r>
          </a:p>
          <a:p>
            <a:r>
              <a:rPr lang="it-IT" dirty="0" smtClean="0"/>
              <a:t>Il CUG accompagnerà  questa riforma  perché esso  è  un organismo innovativo della PA  </a:t>
            </a:r>
          </a:p>
        </p:txBody>
      </p:sp>
      <p:sp>
        <p:nvSpPr>
          <p:cNvPr id="6" name="Segnaposto piè di pagina 5"/>
          <p:cNvSpPr>
            <a:spLocks noGrp="1"/>
          </p:cNvSpPr>
          <p:nvPr>
            <p:ph type="ftr" sz="quarter" idx="11"/>
          </p:nvPr>
        </p:nvSpPr>
        <p:spPr>
          <a:xfrm>
            <a:off x="-276225" y="6356350"/>
            <a:ext cx="6296025" cy="365125"/>
          </a:xfrm>
        </p:spPr>
        <p:txBody>
          <a:bodyPr/>
          <a:lstStyle/>
          <a:p>
            <a:r>
              <a:rPr lang="it-IT" sz="1400" dirty="0" smtClean="0">
                <a:solidFill>
                  <a:schemeClr val="tx1"/>
                </a:solidFill>
                <a:latin typeface="Arial" pitchFamily="34" charset="0"/>
                <a:cs typeface="Arial" pitchFamily="34" charset="0"/>
              </a:rPr>
              <a:t>A cura di Antonella </a:t>
            </a:r>
            <a:r>
              <a:rPr lang="it-IT" sz="1400" dirty="0" err="1" smtClean="0">
                <a:solidFill>
                  <a:schemeClr val="tx1"/>
                </a:solidFill>
                <a:latin typeface="Arial" pitchFamily="34" charset="0"/>
                <a:cs typeface="Arial" pitchFamily="34" charset="0"/>
              </a:rPr>
              <a:t>Ninci</a:t>
            </a:r>
            <a:r>
              <a:rPr lang="it-IT" sz="1400" dirty="0" smtClean="0">
                <a:solidFill>
                  <a:schemeClr val="tx1"/>
                </a:solidFill>
                <a:latin typeface="Arial" pitchFamily="34" charset="0"/>
                <a:cs typeface="Arial" pitchFamily="34" charset="0"/>
              </a:rPr>
              <a:t> e Oriana Calabresi </a:t>
            </a:r>
            <a:endParaRPr lang="it-IT" sz="1400" dirty="0">
              <a:solidFill>
                <a:schemeClr val="tx1"/>
              </a:solidFill>
              <a:latin typeface="Arial" pitchFamily="34" charset="0"/>
              <a:cs typeface="Arial" pitchFamily="34" charset="0"/>
            </a:endParaRPr>
          </a:p>
        </p:txBody>
      </p:sp>
      <p:sp>
        <p:nvSpPr>
          <p:cNvPr id="7" name="Segnaposto numero diapositiva 6"/>
          <p:cNvSpPr>
            <a:spLocks noGrp="1"/>
          </p:cNvSpPr>
          <p:nvPr>
            <p:ph type="sldNum" sz="quarter" idx="12"/>
          </p:nvPr>
        </p:nvSpPr>
        <p:spPr/>
        <p:txBody>
          <a:bodyPr/>
          <a:lstStyle/>
          <a:p>
            <a:fld id="{5926AA3A-F696-FA46-A0AC-26545BB53119}" type="slidenum">
              <a:rPr lang="it-IT" smtClean="0"/>
              <a:pPr/>
              <a:t>35</a:t>
            </a:fld>
            <a:endParaRPr lang="it-IT"/>
          </a:p>
        </p:txBody>
      </p:sp>
      <p:pic>
        <p:nvPicPr>
          <p:cNvPr id="8" name="Picture 2" descr="logo forum CU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38425" cy="193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 descr="Risultati immagini per benessere organizzativo"/>
          <p:cNvPicPr>
            <a:picLocks noChangeAspect="1" noChangeArrowheads="1"/>
          </p:cNvPicPr>
          <p:nvPr/>
        </p:nvPicPr>
        <p:blipFill>
          <a:blip r:embed="rId3"/>
          <a:srcRect/>
          <a:stretch>
            <a:fillRect/>
          </a:stretch>
        </p:blipFill>
        <p:spPr bwMode="auto">
          <a:xfrm>
            <a:off x="3067050" y="3471327"/>
            <a:ext cx="4010024" cy="2406016"/>
          </a:xfrm>
          <a:prstGeom prst="rect">
            <a:avLst/>
          </a:prstGeom>
          <a:noFill/>
        </p:spPr>
      </p:pic>
    </p:spTree>
    <p:extLst>
      <p:ext uri="{BB962C8B-B14F-4D97-AF65-F5344CB8AC3E}">
        <p14:creationId xmlns:p14="http://schemas.microsoft.com/office/powerpoint/2010/main" val="771732178"/>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txBox="1">
            <a:spLocks/>
          </p:cNvSpPr>
          <p:nvPr/>
        </p:nvSpPr>
        <p:spPr>
          <a:xfrm>
            <a:off x="458267" y="1543050"/>
            <a:ext cx="8101662" cy="4370971"/>
          </a:xfrm>
          <a:prstGeom prst="rect">
            <a:avLst/>
          </a:prstGeom>
          <a:solidFill>
            <a:schemeClr val="bg1"/>
          </a:solidFill>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it-IT" sz="2000" dirty="0" smtClean="0">
                <a:solidFill>
                  <a:schemeClr val="tx1"/>
                </a:solidFill>
              </a:rPr>
              <a:t>L’art.57 n.3 del </a:t>
            </a:r>
            <a:r>
              <a:rPr lang="it-IT" sz="2000" dirty="0" err="1" smtClean="0">
                <a:solidFill>
                  <a:schemeClr val="tx1"/>
                </a:solidFill>
              </a:rPr>
              <a:t>D.Lgs.</a:t>
            </a:r>
            <a:r>
              <a:rPr lang="it-IT" sz="2000" dirty="0" smtClean="0">
                <a:solidFill>
                  <a:schemeClr val="tx1"/>
                </a:solidFill>
              </a:rPr>
              <a:t> 165/2001, novellato dall’art. 21 della legge n.183/2010, recita :</a:t>
            </a:r>
          </a:p>
          <a:p>
            <a:endParaRPr lang="it-IT" sz="2000" dirty="0" smtClean="0">
              <a:solidFill>
                <a:schemeClr val="tx1"/>
              </a:solidFill>
            </a:endParaRPr>
          </a:p>
          <a:p>
            <a:pPr algn="just"/>
            <a:endParaRPr lang="it-IT" sz="1800" i="1" dirty="0" smtClean="0">
              <a:solidFill>
                <a:schemeClr val="tx1"/>
              </a:solidFill>
              <a:latin typeface="Arial" pitchFamily="34" charset="0"/>
              <a:cs typeface="Arial" pitchFamily="34" charset="0"/>
            </a:endParaRPr>
          </a:p>
          <a:p>
            <a:pPr algn="just"/>
            <a:r>
              <a:rPr lang="it-IT" sz="1800" i="1" dirty="0" smtClean="0">
                <a:solidFill>
                  <a:schemeClr val="tx1"/>
                </a:solidFill>
                <a:latin typeface="Arial" pitchFamily="34" charset="0"/>
                <a:cs typeface="Arial" pitchFamily="34" charset="0"/>
              </a:rPr>
              <a:t>Il Comitato unico di garanzia, all'interno dell'amministrazione pubblica, ha compiti </a:t>
            </a:r>
            <a:r>
              <a:rPr lang="it-IT" sz="1800" b="1" i="1" dirty="0" smtClean="0">
                <a:solidFill>
                  <a:schemeClr val="tx1"/>
                </a:solidFill>
                <a:latin typeface="Arial" pitchFamily="34" charset="0"/>
                <a:cs typeface="Arial" pitchFamily="34" charset="0"/>
              </a:rPr>
              <a:t>propositivi, consultivi e di verifica </a:t>
            </a:r>
            <a:r>
              <a:rPr lang="it-IT" sz="1800" i="1" dirty="0" smtClean="0">
                <a:solidFill>
                  <a:schemeClr val="tx1"/>
                </a:solidFill>
                <a:latin typeface="Arial" pitchFamily="34" charset="0"/>
                <a:cs typeface="Arial" pitchFamily="34" charset="0"/>
              </a:rPr>
              <a:t>e opera in collaborazione con la consigliera o il consigliere nazionale di parità. Contribuisce all'ottimizzazione della produttività del lavoro pubblico, migliorando l'efficienza delle prestazioni collegata alla garanzia di un ambiente di lavoro caratterizzato dal rispetto dei princìpi di pari opportunità, di benessere organizzativo e dal contrasto di qualsiasi forma di discriminazione e di violenza morale o psichica per i lavoratori.</a:t>
            </a:r>
          </a:p>
        </p:txBody>
      </p:sp>
      <p:sp>
        <p:nvSpPr>
          <p:cNvPr id="5" name="CasellaDiTesto 4"/>
          <p:cNvSpPr txBox="1"/>
          <p:nvPr/>
        </p:nvSpPr>
        <p:spPr>
          <a:xfrm>
            <a:off x="1804690" y="611082"/>
            <a:ext cx="5232645" cy="461665"/>
          </a:xfrm>
          <a:prstGeom prst="rect">
            <a:avLst/>
          </a:prstGeom>
          <a:noFill/>
        </p:spPr>
        <p:txBody>
          <a:bodyPr wrap="square" rtlCol="0">
            <a:spAutoFit/>
          </a:bodyPr>
          <a:lstStyle/>
          <a:p>
            <a:pPr algn="ctr"/>
            <a:r>
              <a:rPr lang="it-IT" sz="2400" b="1" dirty="0" smtClean="0"/>
              <a:t>Un ruolo innovativo</a:t>
            </a:r>
            <a:r>
              <a:rPr lang="mr-IN" sz="2400" b="1" dirty="0" smtClean="0"/>
              <a:t>………</a:t>
            </a:r>
            <a:r>
              <a:rPr lang="it-IT" sz="2400" b="1" dirty="0" smtClean="0"/>
              <a:t>.</a:t>
            </a:r>
            <a:endParaRPr lang="it-IT" sz="2400" b="1" dirty="0"/>
          </a:p>
        </p:txBody>
      </p:sp>
      <p:sp>
        <p:nvSpPr>
          <p:cNvPr id="6" name="Segnaposto piè di pagina 5"/>
          <p:cNvSpPr>
            <a:spLocks noGrp="1"/>
          </p:cNvSpPr>
          <p:nvPr>
            <p:ph type="ftr" sz="quarter" idx="11"/>
          </p:nvPr>
        </p:nvSpPr>
        <p:spPr/>
        <p:txBody>
          <a:bodyPr/>
          <a:lstStyle/>
          <a:p>
            <a:r>
              <a:rPr lang="it-IT" sz="1200" i="1" dirty="0" smtClean="0">
                <a:solidFill>
                  <a:schemeClr val="tx1"/>
                </a:solidFill>
                <a:latin typeface="Arial" pitchFamily="34" charset="0"/>
                <a:cs typeface="Arial" pitchFamily="34" charset="0"/>
              </a:rPr>
              <a:t>A cura di Antonella </a:t>
            </a:r>
            <a:r>
              <a:rPr lang="it-IT" sz="1200" i="1" dirty="0" err="1" smtClean="0">
                <a:solidFill>
                  <a:schemeClr val="tx1"/>
                </a:solidFill>
                <a:latin typeface="Arial" pitchFamily="34" charset="0"/>
                <a:cs typeface="Arial" pitchFamily="34" charset="0"/>
              </a:rPr>
              <a:t>Ninci</a:t>
            </a:r>
            <a:r>
              <a:rPr lang="it-IT" sz="1200" i="1" dirty="0" smtClean="0">
                <a:solidFill>
                  <a:schemeClr val="tx1"/>
                </a:solidFill>
                <a:latin typeface="Arial" pitchFamily="34" charset="0"/>
                <a:cs typeface="Arial" pitchFamily="34" charset="0"/>
              </a:rPr>
              <a:t> e </a:t>
            </a:r>
          </a:p>
          <a:p>
            <a:r>
              <a:rPr lang="it-IT" sz="1200" i="1" dirty="0" smtClean="0">
                <a:solidFill>
                  <a:schemeClr val="tx1"/>
                </a:solidFill>
                <a:latin typeface="Arial" pitchFamily="34" charset="0"/>
                <a:cs typeface="Arial" pitchFamily="34" charset="0"/>
              </a:rPr>
              <a:t>Oriana Calabresi </a:t>
            </a:r>
            <a:endParaRPr lang="it-IT" sz="1200" i="1" dirty="0">
              <a:solidFill>
                <a:schemeClr val="tx1"/>
              </a:solidFill>
              <a:latin typeface="Arial" pitchFamily="34" charset="0"/>
              <a:cs typeface="Arial" pitchFamily="34" charset="0"/>
            </a:endParaRPr>
          </a:p>
        </p:txBody>
      </p:sp>
      <p:sp>
        <p:nvSpPr>
          <p:cNvPr id="9" name="Segnaposto numero diapositiva 8"/>
          <p:cNvSpPr>
            <a:spLocks noGrp="1"/>
          </p:cNvSpPr>
          <p:nvPr>
            <p:ph type="sldNum" sz="quarter" idx="12"/>
          </p:nvPr>
        </p:nvSpPr>
        <p:spPr/>
        <p:txBody>
          <a:bodyPr/>
          <a:lstStyle/>
          <a:p>
            <a:fld id="{5926AA3A-F696-FA46-A0AC-26545BB53119}" type="slidenum">
              <a:rPr lang="it-IT" smtClean="0"/>
              <a:pPr/>
              <a:t>36</a:t>
            </a:fld>
            <a:endParaRPr lang="it-IT" dirty="0"/>
          </a:p>
        </p:txBody>
      </p:sp>
      <p:pic>
        <p:nvPicPr>
          <p:cNvPr id="8" name="Immagin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3" y="4762"/>
            <a:ext cx="1624930" cy="1682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1809248"/>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fld id="{5926AA3A-F696-FA46-A0AC-26545BB53119}" type="slidenum">
              <a:rPr lang="it-IT" smtClean="0"/>
              <a:pPr/>
              <a:t>37</a:t>
            </a:fld>
            <a:endParaRPr lang="it-IT"/>
          </a:p>
        </p:txBody>
      </p:sp>
      <p:sp>
        <p:nvSpPr>
          <p:cNvPr id="5" name="Segnaposto piè di pagina 5"/>
          <p:cNvSpPr txBox="1">
            <a:spLocks/>
          </p:cNvSpPr>
          <p:nvPr/>
        </p:nvSpPr>
        <p:spPr>
          <a:xfrm>
            <a:off x="609599" y="6406488"/>
            <a:ext cx="4622973" cy="158088"/>
          </a:xfrm>
          <a:prstGeom prst="rect">
            <a:avLst/>
          </a:prstGeom>
        </p:spPr>
        <p:txBody>
          <a:bodyPr vert="horz" lIns="91440" tIns="45720" rIns="91440" bIns="4572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200" b="0" i="1" u="none" strike="noStrike" kern="1200" cap="none" spc="0" normalizeH="0" baseline="0" noProof="0" smtClean="0">
                <a:ln>
                  <a:noFill/>
                </a:ln>
                <a:solidFill>
                  <a:schemeClr val="tx1"/>
                </a:solidFill>
                <a:effectLst/>
                <a:uLnTx/>
                <a:uFillTx/>
                <a:latin typeface="Arial" pitchFamily="34" charset="0"/>
                <a:ea typeface="+mn-ea"/>
                <a:cs typeface="Arial" pitchFamily="34" charset="0"/>
              </a:rPr>
              <a:t>A cura di Antonella Ninci e Oriana Calabresi </a:t>
            </a:r>
            <a:endParaRPr kumimoji="0" lang="it-IT" sz="1200" b="0" i="1"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
        <p:nvSpPr>
          <p:cNvPr id="8" name="Rettangolo 7"/>
          <p:cNvSpPr/>
          <p:nvPr/>
        </p:nvSpPr>
        <p:spPr>
          <a:xfrm>
            <a:off x="1443875" y="1978729"/>
            <a:ext cx="6256250" cy="3299662"/>
          </a:xfrm>
          <a:prstGeom prst="rect">
            <a:avLst/>
          </a:prstGeom>
          <a:scene3d>
            <a:camera prst="orthographicFront"/>
            <a:lightRig rig="chilly" dir="t"/>
          </a:scene3d>
          <a:sp3d/>
        </p:spPr>
        <p:style>
          <a:lnRef idx="0">
            <a:scrgbClr r="0" g="0" b="0"/>
          </a:lnRef>
          <a:fillRef idx="0">
            <a:scrgbClr r="0" g="0" b="0"/>
          </a:fillRef>
          <a:effectRef idx="0">
            <a:scrgbClr r="0" g="0" b="0"/>
          </a:effectRef>
          <a:fontRef idx="minor">
            <a:schemeClr val="lt1"/>
          </a:fontRef>
        </p:style>
        <p:txBody>
          <a:bodyPr spcFirstLastPara="0" vert="horz" wrap="square" lIns="86360" tIns="86360" rIns="86360" bIns="86360" numCol="1" spcCol="1270" anchor="ctr" anchorCtr="0">
            <a:noAutofit/>
          </a:bodyPr>
          <a:lstStyle/>
          <a:p>
            <a:pPr lvl="0" algn="ctr" defTabSz="1511300" rtl="0">
              <a:lnSpc>
                <a:spcPct val="90000"/>
              </a:lnSpc>
              <a:spcBef>
                <a:spcPct val="0"/>
              </a:spcBef>
              <a:spcAft>
                <a:spcPct val="35000"/>
              </a:spcAft>
            </a:pPr>
            <a:endParaRPr lang="it-IT" sz="2800" kern="1200" dirty="0">
              <a:solidFill>
                <a:srgbClr val="000090"/>
              </a:solidFill>
            </a:endParaRPr>
          </a:p>
        </p:txBody>
      </p:sp>
      <p:grpSp>
        <p:nvGrpSpPr>
          <p:cNvPr id="2" name="Gruppo 8"/>
          <p:cNvGrpSpPr/>
          <p:nvPr/>
        </p:nvGrpSpPr>
        <p:grpSpPr>
          <a:xfrm>
            <a:off x="1245888" y="1800225"/>
            <a:ext cx="6652224" cy="3656669"/>
            <a:chOff x="2304535" y="0"/>
            <a:chExt cx="6652224" cy="4055789"/>
          </a:xfrm>
          <a:solidFill>
            <a:schemeClr val="accent1">
              <a:lumMod val="40000"/>
              <a:lumOff val="60000"/>
            </a:schemeClr>
          </a:solidFill>
          <a:scene3d>
            <a:camera prst="orthographicFront"/>
            <a:lightRig rig="chilly" dir="t"/>
          </a:scene3d>
        </p:grpSpPr>
        <p:sp>
          <p:nvSpPr>
            <p:cNvPr id="10" name="Rettangolo arrotondato 9"/>
            <p:cNvSpPr/>
            <p:nvPr/>
          </p:nvSpPr>
          <p:spPr>
            <a:xfrm>
              <a:off x="2304535" y="0"/>
              <a:ext cx="6652224" cy="4055789"/>
            </a:xfrm>
            <a:prstGeom prst="roundRect">
              <a:avLst/>
            </a:prstGeom>
            <a:grpFill/>
            <a:sp3d prstMaterial="translucentPowder">
              <a:bevelT w="127000" h="25400" prst="softRound"/>
            </a:sp3d>
          </p:spPr>
          <p:style>
            <a:lnRef idx="0">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ctr"/>
              <a:endParaRPr lang="it-IT" sz="3600" dirty="0" smtClean="0"/>
            </a:p>
            <a:p>
              <a:pPr algn="ctr"/>
              <a:endParaRPr lang="it-IT" sz="3600" dirty="0" smtClean="0"/>
            </a:p>
            <a:p>
              <a:pPr algn="ctr"/>
              <a:endParaRPr lang="it-IT" sz="2800" dirty="0" smtClean="0"/>
            </a:p>
            <a:p>
              <a:pPr algn="ctr"/>
              <a:endParaRPr lang="it-IT" sz="3600" dirty="0" smtClean="0"/>
            </a:p>
            <a:p>
              <a:pPr algn="ctr"/>
              <a:endParaRPr lang="it-IT" sz="3600" dirty="0"/>
            </a:p>
          </p:txBody>
        </p:sp>
        <p:sp>
          <p:nvSpPr>
            <p:cNvPr id="11" name="Rettangolo 10"/>
            <p:cNvSpPr/>
            <p:nvPr/>
          </p:nvSpPr>
          <p:spPr>
            <a:xfrm>
              <a:off x="2502522" y="197987"/>
              <a:ext cx="6256250" cy="3659815"/>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86360" tIns="86360" rIns="86360" bIns="86360" numCol="1" spcCol="1270" anchor="ctr" anchorCtr="0">
              <a:noAutofit/>
            </a:bodyPr>
            <a:lstStyle/>
            <a:p>
              <a:pPr lvl="0" algn="ctr" defTabSz="1511300" rtl="0">
                <a:lnSpc>
                  <a:spcPct val="90000"/>
                </a:lnSpc>
                <a:spcBef>
                  <a:spcPct val="0"/>
                </a:spcBef>
                <a:spcAft>
                  <a:spcPct val="35000"/>
                </a:spcAft>
              </a:pPr>
              <a:endParaRPr lang="it-IT" sz="3200" kern="1200" dirty="0">
                <a:solidFill>
                  <a:srgbClr val="000090"/>
                </a:solidFill>
              </a:endParaRPr>
            </a:p>
          </p:txBody>
        </p:sp>
      </p:grpSp>
      <p:pic>
        <p:nvPicPr>
          <p:cNvPr id="12" name="Immagin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175"/>
            <a:ext cx="1937413" cy="179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Freccia a destra 13"/>
          <p:cNvSpPr/>
          <p:nvPr/>
        </p:nvSpPr>
        <p:spPr>
          <a:xfrm>
            <a:off x="6096000" y="622935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Rettangolo 12"/>
          <p:cNvSpPr/>
          <p:nvPr/>
        </p:nvSpPr>
        <p:spPr>
          <a:xfrm>
            <a:off x="1981199" y="2914650"/>
            <a:ext cx="5324475" cy="954107"/>
          </a:xfrm>
          <a:prstGeom prst="rect">
            <a:avLst/>
          </a:prstGeom>
        </p:spPr>
        <p:txBody>
          <a:bodyPr wrap="square">
            <a:spAutoFit/>
          </a:bodyPr>
          <a:lstStyle/>
          <a:p>
            <a:pPr algn="ctr"/>
            <a:r>
              <a:rPr lang="it-IT" sz="2800" b="1" dirty="0" smtClean="0">
                <a:solidFill>
                  <a:schemeClr val="bg1"/>
                </a:solidFill>
                <a:latin typeface="Arial" pitchFamily="34" charset="0"/>
                <a:cs typeface="Arial" pitchFamily="34" charset="0"/>
              </a:rPr>
              <a:t> ruolo del CUG nell’attuazione della Direttiva sul lavoro agile</a:t>
            </a:r>
            <a:endParaRPr lang="it-IT" sz="2800" dirty="0">
              <a:solidFill>
                <a:schemeClr val="bg1"/>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olo 9"/>
          <p:cNvSpPr>
            <a:spLocks noGrp="1"/>
          </p:cNvSpPr>
          <p:nvPr>
            <p:ph type="title"/>
          </p:nvPr>
        </p:nvSpPr>
        <p:spPr/>
        <p:txBody>
          <a:bodyPr>
            <a:normAutofit/>
          </a:bodyPr>
          <a:lstStyle/>
          <a:p>
            <a:r>
              <a:rPr lang="it-IT" sz="2800" dirty="0"/>
              <a:t> </a:t>
            </a:r>
            <a:r>
              <a:rPr lang="it-IT" sz="2800" dirty="0" smtClean="0"/>
              <a:t>              </a:t>
            </a:r>
            <a:r>
              <a:rPr lang="it-IT" sz="2400" u="dbl" dirty="0" smtClean="0"/>
              <a:t>Ruolo del CUG nella Direttiva</a:t>
            </a:r>
            <a:endParaRPr lang="it-IT" sz="2400" u="dbl" dirty="0"/>
          </a:p>
        </p:txBody>
      </p:sp>
      <p:sp>
        <p:nvSpPr>
          <p:cNvPr id="11" name="Segnaposto contenuto 10"/>
          <p:cNvSpPr>
            <a:spLocks noGrp="1"/>
          </p:cNvSpPr>
          <p:nvPr>
            <p:ph idx="1"/>
          </p:nvPr>
        </p:nvSpPr>
        <p:spPr/>
        <p:txBody>
          <a:bodyPr/>
          <a:lstStyle/>
          <a:p>
            <a:pPr algn="just">
              <a:buNone/>
            </a:pPr>
            <a:r>
              <a:rPr lang="it-IT" sz="1800" dirty="0" smtClean="0"/>
              <a:t>La Direttiva espressamente prevede   “</a:t>
            </a:r>
            <a:r>
              <a:rPr lang="it-IT" sz="1800" b="1" i="1" dirty="0" smtClean="0"/>
              <a:t>un ruolo determinante nell’attuazione delle misure prescritte dovrà essere svolto dai Comitati unici di garanzia per le pari opportunità, la valorizzazione del benessere di chi lavora e contro le discriminazioni, costituiti ai sensi dell’art. 57 del decreto legislativo 30 marzo 2001, n, 165, nonché dagli Organismi indipendenti di valutazione, costituiti ai sensi del decreto legislativo 27 ottobre 2009, n. 150”.</a:t>
            </a:r>
          </a:p>
          <a:p>
            <a:pPr>
              <a:buNone/>
            </a:pPr>
            <a:endParaRPr lang="it-IT" sz="1800" dirty="0"/>
          </a:p>
          <a:p>
            <a:pPr algn="just">
              <a:buNone/>
            </a:pPr>
            <a:r>
              <a:rPr lang="it-IT" sz="1800" dirty="0" smtClean="0"/>
              <a:t>“</a:t>
            </a:r>
            <a:r>
              <a:rPr lang="it-IT" sz="1800" b="1" i="1" dirty="0" smtClean="0"/>
              <a:t>Nell’ambito dei loro compiti propositivi, consultivi e di verifica, i Comitati unici di garanzia, infatti, contribuiscono attivamente all’ottimizzazione della produttività del lavoro pubblico, migliorando l’efficienza delle prestazioni collegate alla garanzia di un ambiente di lavoro caratterizzato dal rispetto dei principi di pari opportunità, di benessere organizzativo e dal contrasto di qualsiasi forma di discriminazione e di violenza morale o psichica per i lavoratori”.</a:t>
            </a:r>
          </a:p>
          <a:p>
            <a:pPr>
              <a:buNone/>
            </a:pPr>
            <a:endParaRPr lang="it-IT" dirty="0"/>
          </a:p>
        </p:txBody>
      </p:sp>
      <p:sp>
        <p:nvSpPr>
          <p:cNvPr id="6" name="Segnaposto piè di pagina 5"/>
          <p:cNvSpPr>
            <a:spLocks noGrp="1"/>
          </p:cNvSpPr>
          <p:nvPr>
            <p:ph type="ftr" sz="quarter" idx="11"/>
          </p:nvPr>
        </p:nvSpPr>
        <p:spPr>
          <a:xfrm>
            <a:off x="457200" y="6173787"/>
            <a:ext cx="4000500" cy="365125"/>
          </a:xfrm>
        </p:spPr>
        <p:txBody>
          <a:bodyPr/>
          <a:lstStyle/>
          <a:p>
            <a:r>
              <a:rPr lang="it-IT" sz="1400" dirty="0" smtClean="0">
                <a:solidFill>
                  <a:schemeClr val="tx1"/>
                </a:solidFill>
              </a:rPr>
              <a:t>A cura di Antonella </a:t>
            </a:r>
            <a:r>
              <a:rPr lang="it-IT" sz="1400" dirty="0" err="1" smtClean="0">
                <a:solidFill>
                  <a:schemeClr val="tx1"/>
                </a:solidFill>
              </a:rPr>
              <a:t>Ninci</a:t>
            </a:r>
            <a:r>
              <a:rPr lang="it-IT" sz="1400" dirty="0" smtClean="0">
                <a:solidFill>
                  <a:schemeClr val="tx1"/>
                </a:solidFill>
              </a:rPr>
              <a:t> e Oriana Calabresi </a:t>
            </a:r>
            <a:endParaRPr lang="it-IT" sz="1400" dirty="0">
              <a:solidFill>
                <a:schemeClr val="tx1"/>
              </a:solidFill>
            </a:endParaRPr>
          </a:p>
        </p:txBody>
      </p:sp>
      <p:sp>
        <p:nvSpPr>
          <p:cNvPr id="9" name="Segnaposto numero diapositiva 8"/>
          <p:cNvSpPr>
            <a:spLocks noGrp="1"/>
          </p:cNvSpPr>
          <p:nvPr>
            <p:ph type="sldNum" sz="quarter" idx="12"/>
          </p:nvPr>
        </p:nvSpPr>
        <p:spPr/>
        <p:txBody>
          <a:bodyPr/>
          <a:lstStyle/>
          <a:p>
            <a:fld id="{5926AA3A-F696-FA46-A0AC-26545BB53119}" type="slidenum">
              <a:rPr lang="it-IT" smtClean="0"/>
              <a:pPr/>
              <a:t>38</a:t>
            </a:fld>
            <a:endParaRPr lang="it-IT"/>
          </a:p>
        </p:txBody>
      </p:sp>
      <p:pic>
        <p:nvPicPr>
          <p:cNvPr id="7" name="Picture 2" descr="logo forum CU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87" y="-247650"/>
            <a:ext cx="2375562" cy="184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olo 9"/>
          <p:cNvSpPr>
            <a:spLocks noGrp="1"/>
          </p:cNvSpPr>
          <p:nvPr>
            <p:ph type="title"/>
          </p:nvPr>
        </p:nvSpPr>
        <p:spPr/>
        <p:txBody>
          <a:bodyPr>
            <a:normAutofit/>
          </a:bodyPr>
          <a:lstStyle/>
          <a:p>
            <a:r>
              <a:rPr lang="it-IT" sz="2800" dirty="0"/>
              <a:t> </a:t>
            </a:r>
            <a:r>
              <a:rPr lang="it-IT" sz="2800" dirty="0" smtClean="0"/>
              <a:t>              </a:t>
            </a:r>
            <a:r>
              <a:rPr lang="it-IT" sz="2400" u="dbl" dirty="0" smtClean="0"/>
              <a:t>Ruolo del CUG nella Direttiva</a:t>
            </a:r>
            <a:endParaRPr lang="it-IT" sz="2400" u="dbl" dirty="0"/>
          </a:p>
        </p:txBody>
      </p:sp>
      <p:sp>
        <p:nvSpPr>
          <p:cNvPr id="11" name="Segnaposto contenuto 10"/>
          <p:cNvSpPr>
            <a:spLocks noGrp="1"/>
          </p:cNvSpPr>
          <p:nvPr>
            <p:ph idx="1"/>
          </p:nvPr>
        </p:nvSpPr>
        <p:spPr/>
        <p:txBody>
          <a:bodyPr/>
          <a:lstStyle/>
          <a:p>
            <a:pPr algn="just">
              <a:buNone/>
            </a:pPr>
            <a:endParaRPr lang="it-IT" sz="1800" dirty="0"/>
          </a:p>
          <a:p>
            <a:pPr algn="just">
              <a:buNone/>
            </a:pPr>
            <a:r>
              <a:rPr lang="it-IT" sz="1800" dirty="0" smtClean="0"/>
              <a:t>Le amministrazioni sono tenute ad adottare tutte le iniziative necessarie all’attuazione della direttiva, anche avvalendosi della collaborazione dei </a:t>
            </a:r>
            <a:r>
              <a:rPr lang="it-IT" sz="1800" b="1" u="sng" dirty="0" smtClean="0">
                <a:solidFill>
                  <a:srgbClr val="FF0000"/>
                </a:solidFill>
              </a:rPr>
              <a:t>CUG e degli OIV.</a:t>
            </a:r>
          </a:p>
          <a:p>
            <a:pPr algn="just">
              <a:buNone/>
            </a:pPr>
            <a:endParaRPr lang="it-IT" sz="1800" b="1" dirty="0"/>
          </a:p>
          <a:p>
            <a:pPr algn="just">
              <a:buNone/>
            </a:pPr>
            <a:r>
              <a:rPr lang="it-IT" sz="1800" b="1" dirty="0" smtClean="0"/>
              <a:t>Entro trenta giorni dall’adozione della direttiva è costituito presso la Presidenza del Consiglio dei ministri un gruppo di monitoraggio di durata biennale al fine di:</a:t>
            </a:r>
          </a:p>
          <a:p>
            <a:pPr algn="just">
              <a:buNone/>
            </a:pPr>
            <a:endParaRPr lang="it-IT" sz="1800" b="1" dirty="0"/>
          </a:p>
          <a:p>
            <a:pPr algn="just"/>
            <a:r>
              <a:rPr lang="it-IT" sz="1800" dirty="0" smtClean="0"/>
              <a:t>Fornire supporto alle pubbliche amministrazioni destinatarie delle direttive nella fase di sperimentazione delle misure previste dall’art. 14 della legge 124/2015;</a:t>
            </a:r>
          </a:p>
          <a:p>
            <a:pPr algn="just"/>
            <a:r>
              <a:rPr lang="it-IT" sz="1800" dirty="0" smtClean="0"/>
              <a:t>Monitorare e verificare l’attuazione della Direttiva;</a:t>
            </a:r>
          </a:p>
          <a:p>
            <a:pPr algn="just"/>
            <a:r>
              <a:rPr lang="it-IT" sz="1800" dirty="0" smtClean="0"/>
              <a:t>Formulare eventuali proposte per la modifica e integrazione della Direttiva.</a:t>
            </a:r>
            <a:endParaRPr lang="it-IT" dirty="0"/>
          </a:p>
        </p:txBody>
      </p:sp>
      <p:sp>
        <p:nvSpPr>
          <p:cNvPr id="6" name="Segnaposto piè di pagina 5"/>
          <p:cNvSpPr>
            <a:spLocks noGrp="1"/>
          </p:cNvSpPr>
          <p:nvPr>
            <p:ph type="ftr" sz="quarter" idx="11"/>
          </p:nvPr>
        </p:nvSpPr>
        <p:spPr>
          <a:xfrm>
            <a:off x="457200" y="6173787"/>
            <a:ext cx="4000500" cy="365125"/>
          </a:xfrm>
        </p:spPr>
        <p:txBody>
          <a:bodyPr/>
          <a:lstStyle/>
          <a:p>
            <a:r>
              <a:rPr lang="it-IT" sz="1400" dirty="0" smtClean="0">
                <a:solidFill>
                  <a:schemeClr val="tx1"/>
                </a:solidFill>
              </a:rPr>
              <a:t>A cura di Antonella </a:t>
            </a:r>
            <a:r>
              <a:rPr lang="it-IT" sz="1400" dirty="0" err="1" smtClean="0">
                <a:solidFill>
                  <a:schemeClr val="tx1"/>
                </a:solidFill>
              </a:rPr>
              <a:t>Ninci</a:t>
            </a:r>
            <a:r>
              <a:rPr lang="it-IT" sz="1400" dirty="0" smtClean="0">
                <a:solidFill>
                  <a:schemeClr val="tx1"/>
                </a:solidFill>
              </a:rPr>
              <a:t> e Oriana Calabresi </a:t>
            </a:r>
            <a:endParaRPr lang="it-IT" sz="1400" dirty="0">
              <a:solidFill>
                <a:schemeClr val="tx1"/>
              </a:solidFill>
            </a:endParaRPr>
          </a:p>
        </p:txBody>
      </p:sp>
      <p:sp>
        <p:nvSpPr>
          <p:cNvPr id="9" name="Segnaposto numero diapositiva 8"/>
          <p:cNvSpPr>
            <a:spLocks noGrp="1"/>
          </p:cNvSpPr>
          <p:nvPr>
            <p:ph type="sldNum" sz="quarter" idx="12"/>
          </p:nvPr>
        </p:nvSpPr>
        <p:spPr/>
        <p:txBody>
          <a:bodyPr/>
          <a:lstStyle/>
          <a:p>
            <a:fld id="{5926AA3A-F696-FA46-A0AC-26545BB53119}" type="slidenum">
              <a:rPr lang="it-IT" smtClean="0"/>
              <a:pPr/>
              <a:t>39</a:t>
            </a:fld>
            <a:endParaRPr lang="it-IT"/>
          </a:p>
        </p:txBody>
      </p:sp>
      <p:pic>
        <p:nvPicPr>
          <p:cNvPr id="7" name="Picture 2" descr="logo forum CU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87" y="-247650"/>
            <a:ext cx="2375562" cy="184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362847" y="476250"/>
            <a:ext cx="8600178" cy="2400657"/>
          </a:xfrm>
          <a:prstGeom prst="rect">
            <a:avLst/>
          </a:prstGeom>
          <a:noFill/>
        </p:spPr>
        <p:txBody>
          <a:bodyPr wrap="square" rtlCol="0">
            <a:spAutoFit/>
          </a:bodyPr>
          <a:lstStyle/>
          <a:p>
            <a:pPr algn="just">
              <a:lnSpc>
                <a:spcPct val="150000"/>
              </a:lnSpc>
            </a:pPr>
            <a:r>
              <a:rPr lang="it-IT" sz="2000" dirty="0" smtClean="0">
                <a:solidFill>
                  <a:srgbClr val="000090"/>
                </a:solidFill>
              </a:rPr>
              <a:t>		        </a:t>
            </a:r>
            <a:r>
              <a:rPr lang="it-IT" sz="1600" i="1" dirty="0" smtClean="0">
                <a:latin typeface="Arial" pitchFamily="34" charset="0"/>
                <a:cs typeface="Arial" pitchFamily="34" charset="0"/>
              </a:rPr>
              <a:t>Nell’ambito dei compiti </a:t>
            </a:r>
            <a:r>
              <a:rPr lang="it-IT" sz="1600" b="1" i="1" dirty="0" smtClean="0">
                <a:latin typeface="Arial" pitchFamily="34" charset="0"/>
                <a:cs typeface="Arial" pitchFamily="34" charset="0"/>
              </a:rPr>
              <a:t>propositivi, consultivi e di verifica  </a:t>
            </a:r>
            <a:r>
              <a:rPr lang="it-IT" sz="1600" i="1" dirty="0" smtClean="0">
                <a:latin typeface="Arial" pitchFamily="34" charset="0"/>
                <a:cs typeface="Arial" pitchFamily="34" charset="0"/>
              </a:rPr>
              <a:t>i CUG contribuiscono attivamente al ottimizzazione della produttività del lavoro pubblico, migliorando l’efficienza delle prestazioni collegata alla garanzia di un ambiente di lavoro caratterizzato dal rispetto dei principi di </a:t>
            </a:r>
            <a:r>
              <a:rPr lang="it-IT" sz="1600" b="1" i="1" dirty="0" smtClean="0">
                <a:latin typeface="Arial" pitchFamily="34" charset="0"/>
                <a:cs typeface="Arial" pitchFamily="34" charset="0"/>
              </a:rPr>
              <a:t>pari opportunità</a:t>
            </a:r>
            <a:r>
              <a:rPr lang="it-IT" sz="1600" i="1" dirty="0" smtClean="0">
                <a:latin typeface="Arial" pitchFamily="34" charset="0"/>
                <a:cs typeface="Arial" pitchFamily="34" charset="0"/>
              </a:rPr>
              <a:t>, di </a:t>
            </a:r>
            <a:r>
              <a:rPr lang="it-IT" sz="1600" b="1" i="1" dirty="0" smtClean="0">
                <a:latin typeface="Arial" pitchFamily="34" charset="0"/>
                <a:cs typeface="Arial" pitchFamily="34" charset="0"/>
              </a:rPr>
              <a:t>benessere organizzativo</a:t>
            </a:r>
            <a:r>
              <a:rPr lang="it-IT" sz="1600" i="1" dirty="0" smtClean="0">
                <a:latin typeface="Arial" pitchFamily="34" charset="0"/>
                <a:cs typeface="Arial" pitchFamily="34" charset="0"/>
              </a:rPr>
              <a:t> e dal </a:t>
            </a:r>
            <a:r>
              <a:rPr lang="it-IT" sz="1600" b="1" i="1" dirty="0" smtClean="0">
                <a:latin typeface="Arial" pitchFamily="34" charset="0"/>
                <a:cs typeface="Arial" pitchFamily="34" charset="0"/>
              </a:rPr>
              <a:t>contrasto di ogni forma di discriminazione e di violenza morale o psicologica</a:t>
            </a:r>
            <a:r>
              <a:rPr lang="it-IT" sz="1600" i="1" dirty="0" smtClean="0">
                <a:latin typeface="Arial" pitchFamily="34" charset="0"/>
                <a:cs typeface="Arial" pitchFamily="34" charset="0"/>
              </a:rPr>
              <a:t> per i lavoratori.</a:t>
            </a:r>
            <a:endParaRPr lang="it-IT" sz="1600" i="1" dirty="0">
              <a:latin typeface="Arial" pitchFamily="34" charset="0"/>
              <a:cs typeface="Arial" pitchFamily="34" charset="0"/>
            </a:endParaRPr>
          </a:p>
        </p:txBody>
      </p:sp>
      <p:graphicFrame>
        <p:nvGraphicFramePr>
          <p:cNvPr id="4" name="Diagramma 3"/>
          <p:cNvGraphicFramePr/>
          <p:nvPr>
            <p:extLst>
              <p:ext uri="{D42A27DB-BD31-4B8C-83A1-F6EECF244321}">
                <p14:modId xmlns:p14="http://schemas.microsoft.com/office/powerpoint/2010/main" val="2464519271"/>
              </p:ext>
            </p:extLst>
          </p:nvPr>
        </p:nvGraphicFramePr>
        <p:xfrm>
          <a:off x="935765" y="3505738"/>
          <a:ext cx="7686641" cy="29007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egnaposto piè di pagina 5"/>
          <p:cNvSpPr>
            <a:spLocks noGrp="1"/>
          </p:cNvSpPr>
          <p:nvPr>
            <p:ph type="ftr" sz="quarter" idx="11"/>
          </p:nvPr>
        </p:nvSpPr>
        <p:spPr>
          <a:xfrm>
            <a:off x="609599" y="6406488"/>
            <a:ext cx="4622973" cy="158088"/>
          </a:xfrm>
        </p:spPr>
        <p:txBody>
          <a:bodyPr/>
          <a:lstStyle/>
          <a:p>
            <a:r>
              <a:rPr lang="it-IT" sz="1200" i="1" smtClean="0">
                <a:solidFill>
                  <a:schemeClr val="tx1"/>
                </a:solidFill>
                <a:latin typeface="Arial" pitchFamily="34" charset="0"/>
                <a:cs typeface="Arial" pitchFamily="34" charset="0"/>
              </a:rPr>
              <a:t>A cura di Antonella Ninci e Oriana Calabresi </a:t>
            </a:r>
            <a:endParaRPr lang="it-IT" sz="1200" i="1" dirty="0">
              <a:solidFill>
                <a:schemeClr val="tx1"/>
              </a:solidFill>
              <a:latin typeface="Arial" pitchFamily="34" charset="0"/>
              <a:cs typeface="Arial" pitchFamily="34" charset="0"/>
            </a:endParaRPr>
          </a:p>
        </p:txBody>
      </p:sp>
      <p:sp>
        <p:nvSpPr>
          <p:cNvPr id="7" name="Segnaposto numero diapositiva 6"/>
          <p:cNvSpPr>
            <a:spLocks noGrp="1"/>
          </p:cNvSpPr>
          <p:nvPr>
            <p:ph type="sldNum" sz="quarter" idx="12"/>
          </p:nvPr>
        </p:nvSpPr>
        <p:spPr/>
        <p:txBody>
          <a:bodyPr/>
          <a:lstStyle/>
          <a:p>
            <a:fld id="{5926AA3A-F696-FA46-A0AC-26545BB53119}" type="slidenum">
              <a:rPr lang="it-IT" smtClean="0"/>
              <a:pPr/>
              <a:t>4</a:t>
            </a:fld>
            <a:endParaRPr lang="it-IT"/>
          </a:p>
        </p:txBody>
      </p:sp>
      <p:pic>
        <p:nvPicPr>
          <p:cNvPr id="8" name="Immagine 1" descr="image0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4856" y="-1"/>
            <a:ext cx="1352615"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6699242"/>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5"/>
          <p:cNvSpPr txBox="1">
            <a:spLocks/>
          </p:cNvSpPr>
          <p:nvPr/>
        </p:nvSpPr>
        <p:spPr>
          <a:xfrm>
            <a:off x="609599" y="6406488"/>
            <a:ext cx="4622973" cy="158088"/>
          </a:xfrm>
          <a:prstGeom prst="rect">
            <a:avLst/>
          </a:prstGeom>
        </p:spPr>
        <p:txBody>
          <a:bodyPr vert="horz" lIns="91440" tIns="45720" rIns="91440" bIns="4572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200" b="0" i="1" u="none" strike="noStrike" kern="1200" cap="none" spc="0" normalizeH="0" baseline="0" noProof="0" smtClean="0">
                <a:ln>
                  <a:noFill/>
                </a:ln>
                <a:solidFill>
                  <a:schemeClr val="tx1"/>
                </a:solidFill>
                <a:effectLst/>
                <a:uLnTx/>
                <a:uFillTx/>
                <a:latin typeface="Arial" pitchFamily="34" charset="0"/>
                <a:ea typeface="+mn-ea"/>
                <a:cs typeface="Arial" pitchFamily="34" charset="0"/>
              </a:rPr>
              <a:t>A cura di Antonella Ninci e Oriana Calabresi </a:t>
            </a:r>
            <a:endParaRPr kumimoji="0" lang="it-IT" sz="1200" b="0" i="1"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
        <p:nvSpPr>
          <p:cNvPr id="8" name="Rettangolo 7"/>
          <p:cNvSpPr/>
          <p:nvPr/>
        </p:nvSpPr>
        <p:spPr>
          <a:xfrm>
            <a:off x="1443875" y="1978729"/>
            <a:ext cx="6256250" cy="3299662"/>
          </a:xfrm>
          <a:prstGeom prst="rect">
            <a:avLst/>
          </a:prstGeom>
          <a:scene3d>
            <a:camera prst="orthographicFront"/>
            <a:lightRig rig="chilly" dir="t"/>
          </a:scene3d>
          <a:sp3d/>
        </p:spPr>
        <p:style>
          <a:lnRef idx="0">
            <a:scrgbClr r="0" g="0" b="0"/>
          </a:lnRef>
          <a:fillRef idx="0">
            <a:scrgbClr r="0" g="0" b="0"/>
          </a:fillRef>
          <a:effectRef idx="0">
            <a:scrgbClr r="0" g="0" b="0"/>
          </a:effectRef>
          <a:fontRef idx="minor">
            <a:schemeClr val="lt1"/>
          </a:fontRef>
        </p:style>
        <p:txBody>
          <a:bodyPr spcFirstLastPara="0" vert="horz" wrap="square" lIns="86360" tIns="86360" rIns="86360" bIns="86360" numCol="1" spcCol="1270" anchor="ctr" anchorCtr="0">
            <a:noAutofit/>
          </a:bodyPr>
          <a:lstStyle/>
          <a:p>
            <a:pPr lvl="0" algn="ctr" defTabSz="1511300" rtl="0">
              <a:lnSpc>
                <a:spcPct val="90000"/>
              </a:lnSpc>
              <a:spcBef>
                <a:spcPct val="0"/>
              </a:spcBef>
              <a:spcAft>
                <a:spcPct val="35000"/>
              </a:spcAft>
            </a:pPr>
            <a:endParaRPr lang="it-IT" sz="2800" kern="1200" dirty="0">
              <a:solidFill>
                <a:srgbClr val="000090"/>
              </a:solidFill>
            </a:endParaRPr>
          </a:p>
        </p:txBody>
      </p:sp>
      <p:grpSp>
        <p:nvGrpSpPr>
          <p:cNvPr id="2" name="Gruppo 8"/>
          <p:cNvGrpSpPr/>
          <p:nvPr/>
        </p:nvGrpSpPr>
        <p:grpSpPr>
          <a:xfrm>
            <a:off x="1245888" y="1800225"/>
            <a:ext cx="6652224" cy="3656669"/>
            <a:chOff x="2304535" y="0"/>
            <a:chExt cx="6652224" cy="4055789"/>
          </a:xfrm>
          <a:solidFill>
            <a:schemeClr val="accent1">
              <a:lumMod val="40000"/>
              <a:lumOff val="60000"/>
            </a:schemeClr>
          </a:solidFill>
          <a:scene3d>
            <a:camera prst="orthographicFront"/>
            <a:lightRig rig="chilly" dir="t"/>
          </a:scene3d>
        </p:grpSpPr>
        <p:sp>
          <p:nvSpPr>
            <p:cNvPr id="10" name="Rettangolo arrotondato 9"/>
            <p:cNvSpPr/>
            <p:nvPr/>
          </p:nvSpPr>
          <p:spPr>
            <a:xfrm>
              <a:off x="2304535" y="0"/>
              <a:ext cx="6652224" cy="4055789"/>
            </a:xfrm>
            <a:prstGeom prst="roundRect">
              <a:avLst/>
            </a:prstGeom>
            <a:grpFill/>
            <a:sp3d prstMaterial="translucentPowder">
              <a:bevelT w="127000" h="25400" prst="softRound"/>
            </a:sp3d>
          </p:spPr>
          <p:style>
            <a:lnRef idx="0">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ctr"/>
              <a:endParaRPr lang="it-IT" sz="3600" dirty="0" smtClean="0"/>
            </a:p>
            <a:p>
              <a:pPr algn="ctr"/>
              <a:endParaRPr lang="it-IT" sz="3600" dirty="0" smtClean="0"/>
            </a:p>
            <a:p>
              <a:pPr algn="ctr"/>
              <a:endParaRPr lang="it-IT" sz="2800" dirty="0" smtClean="0"/>
            </a:p>
            <a:p>
              <a:pPr algn="ctr"/>
              <a:endParaRPr lang="it-IT" sz="3600" dirty="0" smtClean="0"/>
            </a:p>
            <a:p>
              <a:pPr algn="ctr"/>
              <a:endParaRPr lang="it-IT" sz="3600" dirty="0"/>
            </a:p>
          </p:txBody>
        </p:sp>
        <p:sp>
          <p:nvSpPr>
            <p:cNvPr id="11" name="Rettangolo 10"/>
            <p:cNvSpPr/>
            <p:nvPr/>
          </p:nvSpPr>
          <p:spPr>
            <a:xfrm>
              <a:off x="2502522" y="197987"/>
              <a:ext cx="6256250" cy="3659815"/>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86360" tIns="86360" rIns="86360" bIns="86360" numCol="1" spcCol="1270" anchor="ctr" anchorCtr="0">
              <a:noAutofit/>
            </a:bodyPr>
            <a:lstStyle/>
            <a:p>
              <a:pPr lvl="0" algn="ctr" defTabSz="1511300" rtl="0">
                <a:lnSpc>
                  <a:spcPct val="90000"/>
                </a:lnSpc>
                <a:spcBef>
                  <a:spcPct val="0"/>
                </a:spcBef>
                <a:spcAft>
                  <a:spcPct val="35000"/>
                </a:spcAft>
              </a:pPr>
              <a:endParaRPr lang="it-IT" sz="3200" kern="1200" dirty="0">
                <a:solidFill>
                  <a:srgbClr val="000090"/>
                </a:solidFill>
              </a:endParaRPr>
            </a:p>
          </p:txBody>
        </p:sp>
      </p:grpSp>
      <p:pic>
        <p:nvPicPr>
          <p:cNvPr id="12" name="Immagin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175"/>
            <a:ext cx="1937413" cy="179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ttangolo 14"/>
          <p:cNvSpPr/>
          <p:nvPr/>
        </p:nvSpPr>
        <p:spPr>
          <a:xfrm>
            <a:off x="1524000" y="2108292"/>
            <a:ext cx="5924550" cy="2862322"/>
          </a:xfrm>
          <a:prstGeom prst="rect">
            <a:avLst/>
          </a:prstGeom>
        </p:spPr>
        <p:txBody>
          <a:bodyPr wrap="square">
            <a:spAutoFit/>
          </a:bodyPr>
          <a:lstStyle/>
          <a:p>
            <a:pPr algn="just"/>
            <a:r>
              <a:rPr lang="it-IT" sz="2000" dirty="0" smtClean="0">
                <a:solidFill>
                  <a:schemeClr val="bg1"/>
                </a:solidFill>
              </a:rPr>
              <a:t>Concludiamo con la frase assunta dal Forum dei CUG a simbolo della propria azione </a:t>
            </a:r>
          </a:p>
          <a:p>
            <a:pPr algn="just"/>
            <a:endParaRPr lang="it-IT" sz="2000" dirty="0" smtClean="0">
              <a:solidFill>
                <a:schemeClr val="bg1"/>
              </a:solidFill>
            </a:endParaRPr>
          </a:p>
          <a:p>
            <a:pPr algn="ctr"/>
            <a:r>
              <a:rPr lang="it-IT" sz="2000" i="1" dirty="0" smtClean="0">
                <a:solidFill>
                  <a:schemeClr val="bg1"/>
                </a:solidFill>
              </a:rPr>
              <a:t>“Sono le azioni che contano.</a:t>
            </a:r>
          </a:p>
          <a:p>
            <a:pPr algn="ctr"/>
            <a:r>
              <a:rPr lang="it-IT" sz="2000" i="1" dirty="0" smtClean="0">
                <a:solidFill>
                  <a:schemeClr val="bg1"/>
                </a:solidFill>
              </a:rPr>
              <a:t>I nostri pensieri,    per quanto buoni possano essere, sono perle false fintanto che non vengono trasformati in azioni. </a:t>
            </a:r>
            <a:endParaRPr lang="it-IT" sz="2000" dirty="0" smtClean="0">
              <a:solidFill>
                <a:schemeClr val="bg1"/>
              </a:solidFill>
            </a:endParaRPr>
          </a:p>
          <a:p>
            <a:pPr algn="ctr"/>
            <a:r>
              <a:rPr lang="it-IT" sz="2000" i="1" dirty="0" smtClean="0">
                <a:solidFill>
                  <a:schemeClr val="bg1"/>
                </a:solidFill>
              </a:rPr>
              <a:t>Sii il cambiamento che vuoi vedere nel mondo”.</a:t>
            </a:r>
          </a:p>
          <a:p>
            <a:pPr algn="ctr"/>
            <a:r>
              <a:rPr lang="it-IT" sz="2000" i="1" dirty="0" smtClean="0">
                <a:solidFill>
                  <a:schemeClr val="bg1"/>
                </a:solidFill>
              </a:rPr>
              <a:t>(Mahatma Gandhi)</a:t>
            </a:r>
            <a:endParaRPr lang="it-IT" sz="2000" dirty="0" smtClean="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Line 4"/>
          <p:cNvSpPr>
            <a:spLocks noChangeShapeType="1"/>
          </p:cNvSpPr>
          <p:nvPr/>
        </p:nvSpPr>
        <p:spPr bwMode="auto">
          <a:xfrm flipV="1">
            <a:off x="0" y="1196975"/>
            <a:ext cx="9144000" cy="0"/>
          </a:xfrm>
          <a:prstGeom prst="line">
            <a:avLst/>
          </a:prstGeom>
          <a:noFill/>
          <a:ln w="76200">
            <a:solidFill>
              <a:srgbClr val="FF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1267" name="Line 5"/>
          <p:cNvSpPr>
            <a:spLocks noChangeShapeType="1"/>
          </p:cNvSpPr>
          <p:nvPr/>
        </p:nvSpPr>
        <p:spPr bwMode="auto">
          <a:xfrm>
            <a:off x="0" y="5876925"/>
            <a:ext cx="9144000"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1269" name="Text Box 16"/>
          <p:cNvSpPr txBox="1">
            <a:spLocks noChangeArrowheads="1"/>
          </p:cNvSpPr>
          <p:nvPr/>
        </p:nvSpPr>
        <p:spPr bwMode="auto">
          <a:xfrm>
            <a:off x="144016" y="1685925"/>
            <a:ext cx="8964488" cy="452431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just" eaLnBrk="1" hangingPunct="1">
              <a:lnSpc>
                <a:spcPct val="150000"/>
              </a:lnSpc>
              <a:buFontTx/>
              <a:buAutoNum type="arabicPeriod"/>
            </a:pPr>
            <a:r>
              <a:rPr lang="it-IT" sz="1600" b="1" dirty="0">
                <a:latin typeface="Garamond" pitchFamily="18" charset="0"/>
              </a:rPr>
              <a:t>Predisposizione di piani di azioni positive, per favorire l</a:t>
            </a:r>
            <a:r>
              <a:rPr lang="ja-JP" altLang="it-IT" sz="1600" b="1" dirty="0">
                <a:latin typeface="Garamond" pitchFamily="18" charset="0"/>
              </a:rPr>
              <a:t>’</a:t>
            </a:r>
            <a:r>
              <a:rPr lang="it-IT" altLang="ja-JP" sz="1600" b="1" dirty="0">
                <a:latin typeface="Garamond" pitchFamily="18" charset="0"/>
              </a:rPr>
              <a:t>uguaglianza sostanziale sul lavoro tra uomini e donne</a:t>
            </a:r>
          </a:p>
          <a:p>
            <a:pPr algn="just" eaLnBrk="1" hangingPunct="1">
              <a:lnSpc>
                <a:spcPct val="150000"/>
              </a:lnSpc>
              <a:buFontTx/>
              <a:buAutoNum type="arabicPeriod"/>
            </a:pPr>
            <a:r>
              <a:rPr lang="it-IT" sz="1600" dirty="0">
                <a:latin typeface="Garamond" pitchFamily="18" charset="0"/>
              </a:rPr>
              <a:t>Politiche di </a:t>
            </a:r>
            <a:r>
              <a:rPr lang="it-IT" sz="1600" b="1" dirty="0">
                <a:latin typeface="Garamond" pitchFamily="18" charset="0"/>
              </a:rPr>
              <a:t>conciliazione </a:t>
            </a:r>
            <a:r>
              <a:rPr lang="it-IT" sz="1600" dirty="0">
                <a:latin typeface="Garamond" pitchFamily="18" charset="0"/>
              </a:rPr>
              <a:t>e diffusione della cultura di pari opportunità</a:t>
            </a:r>
          </a:p>
          <a:p>
            <a:pPr algn="just" eaLnBrk="1" hangingPunct="1">
              <a:lnSpc>
                <a:spcPct val="150000"/>
              </a:lnSpc>
              <a:buFontTx/>
              <a:buAutoNum type="arabicPeriod"/>
            </a:pPr>
            <a:r>
              <a:rPr lang="it-IT" sz="1600" b="1" dirty="0">
                <a:latin typeface="Garamond" pitchFamily="18" charset="0"/>
              </a:rPr>
              <a:t>Attuazione delle direttive comunitarie</a:t>
            </a:r>
          </a:p>
          <a:p>
            <a:pPr algn="just" eaLnBrk="1" hangingPunct="1">
              <a:lnSpc>
                <a:spcPct val="150000"/>
              </a:lnSpc>
              <a:buFontTx/>
              <a:buAutoNum type="arabicPeriod"/>
            </a:pPr>
            <a:r>
              <a:rPr lang="it-IT" sz="1600" dirty="0">
                <a:latin typeface="Garamond" pitchFamily="18" charset="0"/>
              </a:rPr>
              <a:t>Temi che rientrano nella propria competenza ai fini della contrattazione integrativa</a:t>
            </a:r>
          </a:p>
          <a:p>
            <a:pPr algn="just" eaLnBrk="1" hangingPunct="1">
              <a:lnSpc>
                <a:spcPct val="150000"/>
              </a:lnSpc>
              <a:buFontTx/>
              <a:buAutoNum type="arabicPeriod"/>
            </a:pPr>
            <a:r>
              <a:rPr lang="it-IT" sz="1600" b="1" dirty="0">
                <a:latin typeface="Garamond" pitchFamily="18" charset="0"/>
              </a:rPr>
              <a:t>Analisi e programmazione di genere  (</a:t>
            </a:r>
            <a:r>
              <a:rPr lang="it-IT" sz="1600" b="1" dirty="0" err="1">
                <a:latin typeface="Garamond" pitchFamily="18" charset="0"/>
              </a:rPr>
              <a:t>es</a:t>
            </a:r>
            <a:r>
              <a:rPr lang="it-IT" sz="1600" b="1" dirty="0">
                <a:latin typeface="Garamond" pitchFamily="18" charset="0"/>
              </a:rPr>
              <a:t> bilancio di genere)</a:t>
            </a:r>
          </a:p>
          <a:p>
            <a:pPr algn="just" eaLnBrk="1" hangingPunct="1">
              <a:lnSpc>
                <a:spcPct val="150000"/>
              </a:lnSpc>
              <a:buFontTx/>
              <a:buAutoNum type="arabicPeriod"/>
            </a:pPr>
            <a:r>
              <a:rPr lang="it-IT" sz="1600" dirty="0">
                <a:latin typeface="Garamond" pitchFamily="18" charset="0"/>
              </a:rPr>
              <a:t>Diffusione delle conoscenze ed esperienze sui problemi delle pari opportunità e sulle possibili soluzioni adottate da altre amministrazioni o enti, anche in collaborazione con la Consigliera di parità del territorio di riferimento</a:t>
            </a:r>
          </a:p>
          <a:p>
            <a:pPr algn="just" eaLnBrk="1" hangingPunct="1">
              <a:lnSpc>
                <a:spcPct val="150000"/>
              </a:lnSpc>
              <a:buFontTx/>
              <a:buAutoNum type="arabicPeriod"/>
            </a:pPr>
            <a:r>
              <a:rPr lang="it-IT" sz="1600" b="1" dirty="0">
                <a:latin typeface="Garamond" pitchFamily="18" charset="0"/>
              </a:rPr>
              <a:t>Azioni atte a favorire condizioni di benessere lavorativo</a:t>
            </a:r>
          </a:p>
          <a:p>
            <a:pPr algn="just" eaLnBrk="1" hangingPunct="1">
              <a:lnSpc>
                <a:spcPct val="150000"/>
              </a:lnSpc>
              <a:buFontTx/>
              <a:buAutoNum type="arabicPeriod"/>
            </a:pPr>
            <a:r>
              <a:rPr lang="it-IT" sz="1600" dirty="0">
                <a:latin typeface="Garamond" pitchFamily="18" charset="0"/>
              </a:rPr>
              <a:t>Azioni positive, interventi e progetti, quali </a:t>
            </a:r>
            <a:r>
              <a:rPr lang="it-IT" sz="1600" b="1" dirty="0">
                <a:latin typeface="Garamond" pitchFamily="18" charset="0"/>
              </a:rPr>
              <a:t>indagini di clima</a:t>
            </a:r>
            <a:r>
              <a:rPr lang="it-IT" sz="1600" dirty="0">
                <a:latin typeface="Garamond" pitchFamily="18" charset="0"/>
              </a:rPr>
              <a:t>, </a:t>
            </a:r>
            <a:r>
              <a:rPr lang="it-IT" sz="1600" b="1" dirty="0">
                <a:latin typeface="Garamond" pitchFamily="18" charset="0"/>
              </a:rPr>
              <a:t>codici etici e di  condotta</a:t>
            </a:r>
            <a:r>
              <a:rPr lang="it-IT" sz="1600" dirty="0">
                <a:latin typeface="Garamond" pitchFamily="18" charset="0"/>
              </a:rPr>
              <a:t>, idonei a prevenire o rimuovere situazioni di discriminazioni o violenze sessuali, morali o psicologiche – mobbing-</a:t>
            </a:r>
          </a:p>
        </p:txBody>
      </p:sp>
      <p:sp>
        <p:nvSpPr>
          <p:cNvPr id="50182" name="Rectangle 4"/>
          <p:cNvSpPr>
            <a:spLocks noChangeArrowheads="1"/>
          </p:cNvSpPr>
          <p:nvPr/>
        </p:nvSpPr>
        <p:spPr bwMode="auto">
          <a:xfrm>
            <a:off x="2629384" y="142875"/>
            <a:ext cx="3654141" cy="1107996"/>
          </a:xfrm>
          <a:prstGeom prst="rect">
            <a:avLst/>
          </a:prstGeom>
          <a:noFill/>
          <a:ln w="9525">
            <a:noFill/>
            <a:miter lim="800000"/>
            <a:headEnd/>
            <a:tailEnd/>
          </a:ln>
        </p:spPr>
        <p:txBody>
          <a:bodyPr wrap="none">
            <a:spAutoFit/>
          </a:bodyPr>
          <a:lstStyle/>
          <a:p>
            <a:pPr algn="ctr">
              <a:tabLst>
                <a:tab pos="3949700" algn="l"/>
              </a:tabLst>
              <a:defRPr/>
            </a:pPr>
            <a:endParaRPr lang="it-IT" b="1" dirty="0">
              <a:latin typeface="Garamond" pitchFamily="18" charset="0"/>
              <a:ea typeface="ＭＳ Ｐゴシック" pitchFamily="34" charset="-128"/>
              <a:cs typeface="+mn-cs"/>
            </a:endParaRPr>
          </a:p>
          <a:p>
            <a:pPr algn="ctr">
              <a:tabLst>
                <a:tab pos="3949700" algn="l"/>
              </a:tabLst>
              <a:defRPr/>
            </a:pPr>
            <a:r>
              <a:rPr lang="it-IT" sz="2400" b="1" dirty="0">
                <a:solidFill>
                  <a:srgbClr val="FF0000"/>
                </a:solidFill>
                <a:effectLst>
                  <a:outerShdw blurRad="38100" dist="38100" dir="2700000" algn="tl">
                    <a:srgbClr val="C0C0C0"/>
                  </a:outerShdw>
                </a:effectLst>
                <a:latin typeface="Garamond" pitchFamily="18" charset="0"/>
                <a:ea typeface="ＭＳ Ｐゴシック" pitchFamily="34" charset="-128"/>
                <a:cs typeface="+mn-cs"/>
              </a:rPr>
              <a:t>COMPITI PROPOSITIVI</a:t>
            </a:r>
          </a:p>
          <a:p>
            <a:pPr algn="ctr">
              <a:tabLst>
                <a:tab pos="3949700" algn="l"/>
              </a:tabLst>
              <a:defRPr/>
            </a:pPr>
            <a:endParaRPr lang="it-IT" sz="2400" b="1" dirty="0">
              <a:solidFill>
                <a:srgbClr val="FF0000"/>
              </a:solidFill>
              <a:latin typeface="Garamond" pitchFamily="18" charset="0"/>
              <a:ea typeface="ＭＳ Ｐゴシック" pitchFamily="34" charset="-128"/>
              <a:cs typeface="+mn-cs"/>
            </a:endParaRPr>
          </a:p>
        </p:txBody>
      </p:sp>
      <p:sp>
        <p:nvSpPr>
          <p:cNvPr id="6" name="Segnaposto piè di pagina 5"/>
          <p:cNvSpPr>
            <a:spLocks noGrp="1"/>
          </p:cNvSpPr>
          <p:nvPr>
            <p:ph type="ftr" sz="quarter" idx="11"/>
          </p:nvPr>
        </p:nvSpPr>
        <p:spPr>
          <a:xfrm>
            <a:off x="609599" y="6406488"/>
            <a:ext cx="4622973" cy="158088"/>
          </a:xfrm>
        </p:spPr>
        <p:txBody>
          <a:bodyPr/>
          <a:lstStyle/>
          <a:p>
            <a:r>
              <a:rPr lang="it-IT" sz="1200" i="1" dirty="0" smtClean="0">
                <a:solidFill>
                  <a:schemeClr val="tx1"/>
                </a:solidFill>
                <a:latin typeface="Arial" pitchFamily="34" charset="0"/>
                <a:cs typeface="Arial" pitchFamily="34" charset="0"/>
              </a:rPr>
              <a:t>A cura di Antonella </a:t>
            </a:r>
            <a:r>
              <a:rPr lang="it-IT" sz="1200" i="1" dirty="0" err="1" smtClean="0">
                <a:solidFill>
                  <a:schemeClr val="tx1"/>
                </a:solidFill>
                <a:latin typeface="Arial" pitchFamily="34" charset="0"/>
                <a:cs typeface="Arial" pitchFamily="34" charset="0"/>
              </a:rPr>
              <a:t>Ninci</a:t>
            </a:r>
            <a:r>
              <a:rPr lang="it-IT" sz="1200" i="1" dirty="0" smtClean="0">
                <a:solidFill>
                  <a:schemeClr val="tx1"/>
                </a:solidFill>
                <a:latin typeface="Arial" pitchFamily="34" charset="0"/>
                <a:cs typeface="Arial" pitchFamily="34" charset="0"/>
              </a:rPr>
              <a:t> e Oriana Calabresi </a:t>
            </a:r>
            <a:endParaRPr lang="it-IT" sz="1200" i="1" dirty="0">
              <a:solidFill>
                <a:schemeClr val="tx1"/>
              </a:solidFill>
              <a:latin typeface="Arial" pitchFamily="34" charset="0"/>
              <a:cs typeface="Arial" pitchFamily="34" charset="0"/>
            </a:endParaRPr>
          </a:p>
        </p:txBody>
      </p:sp>
      <p:sp>
        <p:nvSpPr>
          <p:cNvPr id="7" name="Segnaposto numero diapositiva 6"/>
          <p:cNvSpPr>
            <a:spLocks noGrp="1"/>
          </p:cNvSpPr>
          <p:nvPr>
            <p:ph type="sldNum" sz="quarter" idx="12"/>
          </p:nvPr>
        </p:nvSpPr>
        <p:spPr/>
        <p:txBody>
          <a:bodyPr/>
          <a:lstStyle/>
          <a:p>
            <a:fld id="{5926AA3A-F696-FA46-A0AC-26545BB53119}" type="slidenum">
              <a:rPr lang="it-IT" smtClean="0"/>
              <a:pPr/>
              <a:t>5</a:t>
            </a:fld>
            <a:endParaRPr lang="it-IT"/>
          </a:p>
        </p:txBody>
      </p:sp>
      <p:pic>
        <p:nvPicPr>
          <p:cNvPr id="8" name="Immagin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175"/>
            <a:ext cx="1937413" cy="179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784261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Line 4"/>
          <p:cNvSpPr>
            <a:spLocks noChangeShapeType="1"/>
          </p:cNvSpPr>
          <p:nvPr/>
        </p:nvSpPr>
        <p:spPr bwMode="auto">
          <a:xfrm flipV="1">
            <a:off x="0" y="1196975"/>
            <a:ext cx="9144000" cy="0"/>
          </a:xfrm>
          <a:prstGeom prst="line">
            <a:avLst/>
          </a:prstGeom>
          <a:noFill/>
          <a:ln w="76200">
            <a:solidFill>
              <a:srgbClr val="FF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2291" name="Line 5"/>
          <p:cNvSpPr>
            <a:spLocks noChangeShapeType="1"/>
          </p:cNvSpPr>
          <p:nvPr/>
        </p:nvSpPr>
        <p:spPr bwMode="auto">
          <a:xfrm>
            <a:off x="0" y="5876925"/>
            <a:ext cx="9144000"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51204" name="Rectangle 4"/>
          <p:cNvSpPr>
            <a:spLocks noChangeArrowheads="1"/>
          </p:cNvSpPr>
          <p:nvPr/>
        </p:nvSpPr>
        <p:spPr bwMode="auto">
          <a:xfrm>
            <a:off x="1691680" y="323945"/>
            <a:ext cx="5471938" cy="461665"/>
          </a:xfrm>
          <a:prstGeom prst="rect">
            <a:avLst/>
          </a:prstGeom>
          <a:noFill/>
          <a:ln w="9525">
            <a:noFill/>
            <a:miter lim="800000"/>
            <a:headEnd/>
            <a:tailEnd/>
          </a:ln>
        </p:spPr>
        <p:txBody>
          <a:bodyPr wrap="square">
            <a:spAutoFit/>
          </a:bodyPr>
          <a:lstStyle/>
          <a:p>
            <a:pPr algn="ctr">
              <a:tabLst>
                <a:tab pos="3949700" algn="l"/>
              </a:tabLst>
            </a:pPr>
            <a:r>
              <a:rPr lang="it-IT" sz="2400" b="1" dirty="0" smtClean="0">
                <a:solidFill>
                  <a:srgbClr val="FF0000"/>
                </a:solidFill>
                <a:effectLst>
                  <a:outerShdw blurRad="38100" dist="38100" dir="2700000" algn="tl">
                    <a:srgbClr val="FFFFFF"/>
                  </a:outerShdw>
                </a:effectLst>
                <a:latin typeface="Garamond" charset="0"/>
              </a:rPr>
              <a:t>COMPITI </a:t>
            </a:r>
            <a:r>
              <a:rPr lang="it-IT" sz="2400" b="1" dirty="0">
                <a:solidFill>
                  <a:srgbClr val="FF0000"/>
                </a:solidFill>
                <a:effectLst>
                  <a:outerShdw blurRad="38100" dist="38100" dir="2700000" algn="tl">
                    <a:srgbClr val="FFFFFF"/>
                  </a:outerShdw>
                </a:effectLst>
                <a:latin typeface="Garamond" charset="0"/>
              </a:rPr>
              <a:t>CONSULTIVI</a:t>
            </a:r>
          </a:p>
        </p:txBody>
      </p:sp>
      <p:sp>
        <p:nvSpPr>
          <p:cNvPr id="12294" name="Text Box 38"/>
          <p:cNvSpPr txBox="1">
            <a:spLocks noChangeArrowheads="1"/>
          </p:cNvSpPr>
          <p:nvPr/>
        </p:nvSpPr>
        <p:spPr bwMode="auto">
          <a:xfrm>
            <a:off x="395536" y="1700213"/>
            <a:ext cx="8280920" cy="33547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buFont typeface="Wingdings" charset="0"/>
              <a:buNone/>
            </a:pPr>
            <a:r>
              <a:rPr lang="it-IT" sz="2000" b="1" dirty="0">
                <a:latin typeface="Garamond" pitchFamily="18" charset="0"/>
              </a:rPr>
              <a:t>FORMULA </a:t>
            </a:r>
            <a:r>
              <a:rPr lang="it-IT" sz="2000" b="1" dirty="0" smtClean="0">
                <a:latin typeface="Garamond" pitchFamily="18" charset="0"/>
              </a:rPr>
              <a:t> PARERI ( </a:t>
            </a:r>
            <a:r>
              <a:rPr lang="it-IT" sz="2000" b="1" dirty="0">
                <a:latin typeface="Garamond" pitchFamily="18" charset="0"/>
              </a:rPr>
              <a:t>in via </a:t>
            </a:r>
            <a:r>
              <a:rPr lang="it-IT" sz="2000" b="1" dirty="0" smtClean="0">
                <a:latin typeface="Garamond" pitchFamily="18" charset="0"/>
              </a:rPr>
              <a:t>preventiva) SU</a:t>
            </a:r>
            <a:r>
              <a:rPr lang="it-IT" sz="2000" b="1" dirty="0">
                <a:latin typeface="Garamond" pitchFamily="18" charset="0"/>
              </a:rPr>
              <a:t>:</a:t>
            </a:r>
          </a:p>
          <a:p>
            <a:pPr algn="ctr" eaLnBrk="1" hangingPunct="1">
              <a:buFont typeface="Wingdings" charset="0"/>
              <a:buNone/>
            </a:pPr>
            <a:endParaRPr lang="it-IT" dirty="0">
              <a:latin typeface="Garamond" pitchFamily="18" charset="0"/>
            </a:endParaRPr>
          </a:p>
          <a:p>
            <a:pPr algn="just" eaLnBrk="1" hangingPunct="1">
              <a:lnSpc>
                <a:spcPct val="150000"/>
              </a:lnSpc>
              <a:buFont typeface="Wingdings" charset="0"/>
              <a:buAutoNum type="arabicPeriod"/>
            </a:pPr>
            <a:r>
              <a:rPr lang="it-IT" sz="2000" dirty="0">
                <a:latin typeface="Garamond" pitchFamily="18" charset="0"/>
              </a:rPr>
              <a:t>Progetti di riorganizzazione </a:t>
            </a:r>
            <a:r>
              <a:rPr lang="it-IT" sz="2000" dirty="0" smtClean="0">
                <a:latin typeface="Garamond" pitchFamily="18" charset="0"/>
              </a:rPr>
              <a:t>dell’</a:t>
            </a:r>
            <a:r>
              <a:rPr lang="it-IT" altLang="ja-JP" sz="2000" dirty="0" smtClean="0">
                <a:latin typeface="Garamond" pitchFamily="18" charset="0"/>
              </a:rPr>
              <a:t>Amministrazione </a:t>
            </a:r>
            <a:r>
              <a:rPr lang="it-IT" altLang="ja-JP" sz="2000" dirty="0">
                <a:latin typeface="Garamond" pitchFamily="18" charset="0"/>
              </a:rPr>
              <a:t>di appartenenza</a:t>
            </a:r>
          </a:p>
          <a:p>
            <a:pPr algn="just" eaLnBrk="1" hangingPunct="1">
              <a:lnSpc>
                <a:spcPct val="150000"/>
              </a:lnSpc>
              <a:buFont typeface="Wingdings" charset="0"/>
              <a:buAutoNum type="arabicPeriod"/>
            </a:pPr>
            <a:r>
              <a:rPr lang="it-IT" sz="2000" b="1" dirty="0">
                <a:latin typeface="Garamond" pitchFamily="18" charset="0"/>
              </a:rPr>
              <a:t>Piani di formazione del personale</a:t>
            </a:r>
          </a:p>
          <a:p>
            <a:pPr algn="just" eaLnBrk="1" hangingPunct="1">
              <a:lnSpc>
                <a:spcPct val="150000"/>
              </a:lnSpc>
              <a:buFont typeface="Wingdings" charset="0"/>
              <a:buAutoNum type="arabicPeriod"/>
            </a:pPr>
            <a:r>
              <a:rPr lang="it-IT" sz="2000" dirty="0">
                <a:latin typeface="Garamond" pitchFamily="18" charset="0"/>
              </a:rPr>
              <a:t>Orario di lavoro, forme di flessibilità lavorativa e interventi di conciliazione</a:t>
            </a:r>
          </a:p>
          <a:p>
            <a:pPr algn="just" eaLnBrk="1" hangingPunct="1">
              <a:lnSpc>
                <a:spcPct val="150000"/>
              </a:lnSpc>
              <a:buFont typeface="Wingdings" charset="0"/>
              <a:buAutoNum type="arabicPeriod"/>
            </a:pPr>
            <a:r>
              <a:rPr lang="it-IT" sz="2000" b="1" dirty="0">
                <a:latin typeface="Garamond" pitchFamily="18" charset="0"/>
              </a:rPr>
              <a:t>Criteri di valutazione del personale</a:t>
            </a:r>
          </a:p>
          <a:p>
            <a:pPr algn="just" eaLnBrk="1" hangingPunct="1">
              <a:lnSpc>
                <a:spcPct val="150000"/>
              </a:lnSpc>
              <a:buFont typeface="Wingdings" charset="0"/>
              <a:buAutoNum type="arabicPeriod"/>
            </a:pPr>
            <a:r>
              <a:rPr lang="it-IT" sz="2000" dirty="0">
                <a:latin typeface="Garamond" pitchFamily="18" charset="0"/>
              </a:rPr>
              <a:t>Contrattazione integrativa  sui temi che rientrano nelle proprie competenze</a:t>
            </a:r>
          </a:p>
          <a:p>
            <a:pPr algn="just" eaLnBrk="1" hangingPunct="1"/>
            <a:endParaRPr lang="it-IT" sz="1800" dirty="0">
              <a:solidFill>
                <a:srgbClr val="000099"/>
              </a:solidFill>
              <a:latin typeface="Garamond" pitchFamily="18" charset="0"/>
            </a:endParaRPr>
          </a:p>
        </p:txBody>
      </p:sp>
      <p:sp>
        <p:nvSpPr>
          <p:cNvPr id="6" name="Segnaposto piè di pagina 5"/>
          <p:cNvSpPr>
            <a:spLocks noGrp="1"/>
          </p:cNvSpPr>
          <p:nvPr>
            <p:ph type="ftr" sz="quarter" idx="11"/>
          </p:nvPr>
        </p:nvSpPr>
        <p:spPr>
          <a:xfrm>
            <a:off x="609599" y="6406488"/>
            <a:ext cx="4622973" cy="158088"/>
          </a:xfrm>
        </p:spPr>
        <p:txBody>
          <a:bodyPr/>
          <a:lstStyle/>
          <a:p>
            <a:r>
              <a:rPr lang="it-IT" sz="1200" i="1" smtClean="0">
                <a:solidFill>
                  <a:schemeClr val="tx1"/>
                </a:solidFill>
                <a:latin typeface="Arial" pitchFamily="34" charset="0"/>
                <a:cs typeface="Arial" pitchFamily="34" charset="0"/>
              </a:rPr>
              <a:t>A cura di Antonella Ninci e Oriana Calabresi </a:t>
            </a:r>
            <a:endParaRPr lang="it-IT" sz="1200" i="1" dirty="0">
              <a:solidFill>
                <a:schemeClr val="tx1"/>
              </a:solidFill>
              <a:latin typeface="Arial" pitchFamily="34" charset="0"/>
              <a:cs typeface="Arial" pitchFamily="34" charset="0"/>
            </a:endParaRPr>
          </a:p>
        </p:txBody>
      </p:sp>
      <p:sp>
        <p:nvSpPr>
          <p:cNvPr id="8" name="Segnaposto numero diapositiva 7"/>
          <p:cNvSpPr>
            <a:spLocks noGrp="1"/>
          </p:cNvSpPr>
          <p:nvPr>
            <p:ph type="sldNum" sz="quarter" idx="12"/>
          </p:nvPr>
        </p:nvSpPr>
        <p:spPr/>
        <p:txBody>
          <a:bodyPr/>
          <a:lstStyle/>
          <a:p>
            <a:fld id="{5926AA3A-F696-FA46-A0AC-26545BB53119}" type="slidenum">
              <a:rPr lang="it-IT" smtClean="0"/>
              <a:pPr/>
              <a:t>6</a:t>
            </a:fld>
            <a:endParaRPr lang="it-IT"/>
          </a:p>
        </p:txBody>
      </p:sp>
      <p:sp>
        <p:nvSpPr>
          <p:cNvPr id="7" name="CasellaDiTesto 6"/>
          <p:cNvSpPr txBox="1"/>
          <p:nvPr/>
        </p:nvSpPr>
        <p:spPr>
          <a:xfrm>
            <a:off x="2504844" y="5054978"/>
            <a:ext cx="6287344" cy="923330"/>
          </a:xfrm>
          <a:prstGeom prst="rect">
            <a:avLst/>
          </a:prstGeom>
          <a:solidFill>
            <a:schemeClr val="tx2">
              <a:lumMod val="60000"/>
              <a:lumOff val="40000"/>
            </a:schemeClr>
          </a:solidFill>
          <a:effectLst>
            <a:outerShdw blurRad="50800" dist="38100" dir="18900000" algn="bl"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wrap="square" rtlCol="0">
            <a:spAutoFit/>
          </a:bodyPr>
          <a:lstStyle/>
          <a:p>
            <a:pPr algn="just"/>
            <a:r>
              <a:rPr lang="it-IT" b="1" dirty="0">
                <a:solidFill>
                  <a:schemeClr val="bg1"/>
                </a:solidFill>
              </a:rPr>
              <a:t>I</a:t>
            </a:r>
            <a:r>
              <a:rPr lang="it-IT" b="1" dirty="0" smtClean="0">
                <a:solidFill>
                  <a:schemeClr val="bg1"/>
                </a:solidFill>
              </a:rPr>
              <a:t>l mancato parere del CUG è una mancata occasione o anche un elemento mancante nel procedimento amministrativo nelle materie di competenza?</a:t>
            </a:r>
            <a:endParaRPr lang="it-IT" b="1" dirty="0">
              <a:solidFill>
                <a:schemeClr val="bg1"/>
              </a:solidFill>
            </a:endParaRPr>
          </a:p>
        </p:txBody>
      </p:sp>
    </p:spTree>
    <p:extLst>
      <p:ext uri="{BB962C8B-B14F-4D97-AF65-F5344CB8AC3E}">
        <p14:creationId xmlns:p14="http://schemas.microsoft.com/office/powerpoint/2010/main" val="151026359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Line 4"/>
          <p:cNvSpPr>
            <a:spLocks noChangeShapeType="1"/>
          </p:cNvSpPr>
          <p:nvPr/>
        </p:nvSpPr>
        <p:spPr bwMode="auto">
          <a:xfrm flipV="1">
            <a:off x="0" y="1196975"/>
            <a:ext cx="9144000" cy="0"/>
          </a:xfrm>
          <a:prstGeom prst="line">
            <a:avLst/>
          </a:prstGeom>
          <a:noFill/>
          <a:ln w="76200">
            <a:solidFill>
              <a:srgbClr val="FF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315" name="Line 5"/>
          <p:cNvSpPr>
            <a:spLocks noChangeShapeType="1"/>
          </p:cNvSpPr>
          <p:nvPr/>
        </p:nvSpPr>
        <p:spPr bwMode="auto">
          <a:xfrm>
            <a:off x="0" y="5876925"/>
            <a:ext cx="9144000"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52229" name="Rectangle 4"/>
          <p:cNvSpPr>
            <a:spLocks noChangeArrowheads="1"/>
          </p:cNvSpPr>
          <p:nvPr/>
        </p:nvSpPr>
        <p:spPr bwMode="auto">
          <a:xfrm>
            <a:off x="2411413" y="142875"/>
            <a:ext cx="4681537" cy="738664"/>
          </a:xfrm>
          <a:prstGeom prst="rect">
            <a:avLst/>
          </a:prstGeom>
          <a:noFill/>
          <a:ln w="9525">
            <a:noFill/>
            <a:miter lim="800000"/>
            <a:headEnd/>
            <a:tailEnd/>
          </a:ln>
        </p:spPr>
        <p:txBody>
          <a:bodyPr>
            <a:spAutoFit/>
          </a:bodyPr>
          <a:lstStyle/>
          <a:p>
            <a:pPr algn="ctr">
              <a:tabLst>
                <a:tab pos="3949700" algn="l"/>
              </a:tabLst>
            </a:pPr>
            <a:endParaRPr lang="it-IT" b="1" dirty="0">
              <a:effectLst>
                <a:outerShdw blurRad="38100" dist="38100" dir="2700000" algn="tl">
                  <a:srgbClr val="04617B"/>
                </a:outerShdw>
              </a:effectLst>
              <a:latin typeface="Calibri" charset="0"/>
            </a:endParaRPr>
          </a:p>
          <a:p>
            <a:pPr algn="ctr">
              <a:tabLst>
                <a:tab pos="3949700" algn="l"/>
              </a:tabLst>
            </a:pPr>
            <a:r>
              <a:rPr lang="it-IT" sz="2400" b="1" dirty="0">
                <a:solidFill>
                  <a:srgbClr val="FF0000"/>
                </a:solidFill>
                <a:effectLst>
                  <a:outerShdw blurRad="38100" dist="38100" dir="2700000" algn="tl">
                    <a:srgbClr val="FFFFFF"/>
                  </a:outerShdw>
                </a:effectLst>
                <a:latin typeface="Garamond" charset="0"/>
              </a:rPr>
              <a:t>COMPITI </a:t>
            </a:r>
            <a:r>
              <a:rPr lang="it-IT" sz="2400" b="1" dirty="0" err="1">
                <a:solidFill>
                  <a:srgbClr val="FF0000"/>
                </a:solidFill>
                <a:effectLst>
                  <a:outerShdw blurRad="38100" dist="38100" dir="2700000" algn="tl">
                    <a:srgbClr val="FFFFFF"/>
                  </a:outerShdw>
                </a:effectLst>
                <a:latin typeface="Garamond" charset="0"/>
              </a:rPr>
              <a:t>DI</a:t>
            </a:r>
            <a:r>
              <a:rPr lang="it-IT" sz="2400" b="1" dirty="0">
                <a:solidFill>
                  <a:srgbClr val="FF0000"/>
                </a:solidFill>
                <a:effectLst>
                  <a:outerShdw blurRad="38100" dist="38100" dir="2700000" algn="tl">
                    <a:srgbClr val="FFFFFF"/>
                  </a:outerShdw>
                </a:effectLst>
                <a:latin typeface="Garamond" charset="0"/>
              </a:rPr>
              <a:t> VERIFICA</a:t>
            </a:r>
          </a:p>
        </p:txBody>
      </p:sp>
      <p:sp>
        <p:nvSpPr>
          <p:cNvPr id="13318" name="Text Box 42"/>
          <p:cNvSpPr txBox="1">
            <a:spLocks noChangeArrowheads="1"/>
          </p:cNvSpPr>
          <p:nvPr/>
        </p:nvSpPr>
        <p:spPr bwMode="auto">
          <a:xfrm>
            <a:off x="323528" y="1773238"/>
            <a:ext cx="8064823" cy="43550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just" eaLnBrk="1" hangingPunct="1">
              <a:lnSpc>
                <a:spcPct val="150000"/>
              </a:lnSpc>
              <a:buFontTx/>
              <a:buAutoNum type="arabicPeriod"/>
            </a:pPr>
            <a:r>
              <a:rPr lang="it-IT" sz="1800" b="1" dirty="0">
                <a:latin typeface="Garamond" pitchFamily="18" charset="0"/>
              </a:rPr>
              <a:t>Sui risultati delle azioni positive, dei progetti e delle buone pratiche in materia di pari opportunità</a:t>
            </a:r>
          </a:p>
          <a:p>
            <a:pPr algn="just" eaLnBrk="1" hangingPunct="1">
              <a:lnSpc>
                <a:spcPct val="150000"/>
              </a:lnSpc>
              <a:buFontTx/>
              <a:buAutoNum type="arabicPeriod"/>
            </a:pPr>
            <a:r>
              <a:rPr lang="it-IT" sz="1800" dirty="0">
                <a:latin typeface="Garamond" pitchFamily="18" charset="0"/>
              </a:rPr>
              <a:t>Esiti delle azioni di promozione del benessere organizzativo e prevenzione del disagio lavorativo</a:t>
            </a:r>
          </a:p>
          <a:p>
            <a:pPr algn="just" eaLnBrk="1" hangingPunct="1">
              <a:lnSpc>
                <a:spcPct val="150000"/>
              </a:lnSpc>
              <a:buFontTx/>
              <a:buAutoNum type="arabicPeriod"/>
            </a:pPr>
            <a:r>
              <a:rPr lang="it-IT" sz="1800" b="1" dirty="0">
                <a:latin typeface="Garamond" pitchFamily="18" charset="0"/>
              </a:rPr>
              <a:t>Esiti delle azioni di contrasto alle violenze morali e psicologiche nei luoghi di lavoro –mobbing</a:t>
            </a:r>
          </a:p>
          <a:p>
            <a:pPr algn="just" eaLnBrk="1" hangingPunct="1">
              <a:lnSpc>
                <a:spcPct val="150000"/>
              </a:lnSpc>
              <a:buFontTx/>
              <a:buAutoNum type="arabicPeriod"/>
            </a:pPr>
            <a:r>
              <a:rPr lang="it-IT" sz="1800" dirty="0">
                <a:latin typeface="Garamond" pitchFamily="18" charset="0"/>
              </a:rPr>
              <a:t>Assenza di ogni forma di discriminazione, diretta e indiretta, relativa al genere, </a:t>
            </a:r>
            <a:r>
              <a:rPr lang="it-IT" sz="1800" dirty="0" err="1">
                <a:latin typeface="Garamond" pitchFamily="18" charset="0"/>
              </a:rPr>
              <a:t>all</a:t>
            </a:r>
            <a:r>
              <a:rPr lang="ja-JP" altLang="it-IT" sz="1800" dirty="0">
                <a:latin typeface="Garamond" pitchFamily="18" charset="0"/>
              </a:rPr>
              <a:t>’</a:t>
            </a:r>
            <a:r>
              <a:rPr lang="it-IT" altLang="ja-JP" sz="1800" dirty="0">
                <a:latin typeface="Garamond" pitchFamily="18" charset="0"/>
              </a:rPr>
              <a:t>età, </a:t>
            </a:r>
            <a:r>
              <a:rPr lang="it-IT" altLang="ja-JP" sz="1800" dirty="0" err="1">
                <a:latin typeface="Garamond" pitchFamily="18" charset="0"/>
              </a:rPr>
              <a:t>nell</a:t>
            </a:r>
            <a:r>
              <a:rPr lang="ja-JP" altLang="it-IT" sz="1800" dirty="0">
                <a:latin typeface="Garamond" pitchFamily="18" charset="0"/>
              </a:rPr>
              <a:t>’</a:t>
            </a:r>
            <a:r>
              <a:rPr lang="it-IT" altLang="ja-JP" sz="1800" dirty="0">
                <a:latin typeface="Garamond" pitchFamily="18" charset="0"/>
              </a:rPr>
              <a:t>accesso, nel trattamento e nelle condizioni di lavoro, nella formazione professionale, promozione negli avanzamenti di carriera e sicurezza del lavoro</a:t>
            </a:r>
          </a:p>
          <a:p>
            <a:pPr algn="just" eaLnBrk="1" hangingPunct="1">
              <a:buFontTx/>
              <a:buAutoNum type="arabicPeriod"/>
            </a:pPr>
            <a:endParaRPr lang="it-IT" sz="2000" dirty="0">
              <a:solidFill>
                <a:srgbClr val="003399"/>
              </a:solidFill>
              <a:latin typeface="Garamond" pitchFamily="18" charset="0"/>
            </a:endParaRPr>
          </a:p>
          <a:p>
            <a:pPr eaLnBrk="1" hangingPunct="1"/>
            <a:endParaRPr lang="it-IT" sz="1400" dirty="0"/>
          </a:p>
        </p:txBody>
      </p:sp>
      <p:sp>
        <p:nvSpPr>
          <p:cNvPr id="6" name="Segnaposto piè di pagina 5"/>
          <p:cNvSpPr>
            <a:spLocks noGrp="1"/>
          </p:cNvSpPr>
          <p:nvPr>
            <p:ph type="ftr" sz="quarter" idx="11"/>
          </p:nvPr>
        </p:nvSpPr>
        <p:spPr>
          <a:xfrm>
            <a:off x="609599" y="6406488"/>
            <a:ext cx="4622973" cy="158088"/>
          </a:xfrm>
        </p:spPr>
        <p:txBody>
          <a:bodyPr/>
          <a:lstStyle/>
          <a:p>
            <a:r>
              <a:rPr lang="it-IT" sz="1200" i="1" dirty="0" smtClean="0">
                <a:solidFill>
                  <a:schemeClr val="tx1"/>
                </a:solidFill>
                <a:latin typeface="Arial" pitchFamily="34" charset="0"/>
                <a:cs typeface="Arial" pitchFamily="34" charset="0"/>
              </a:rPr>
              <a:t>A cura di Antonella </a:t>
            </a:r>
            <a:r>
              <a:rPr lang="it-IT" sz="1200" i="1" dirty="0" err="1" smtClean="0">
                <a:solidFill>
                  <a:schemeClr val="tx1"/>
                </a:solidFill>
                <a:latin typeface="Arial" pitchFamily="34" charset="0"/>
                <a:cs typeface="Arial" pitchFamily="34" charset="0"/>
              </a:rPr>
              <a:t>Ninci</a:t>
            </a:r>
            <a:r>
              <a:rPr lang="it-IT" sz="1200" i="1" dirty="0" smtClean="0">
                <a:solidFill>
                  <a:schemeClr val="tx1"/>
                </a:solidFill>
                <a:latin typeface="Arial" pitchFamily="34" charset="0"/>
                <a:cs typeface="Arial" pitchFamily="34" charset="0"/>
              </a:rPr>
              <a:t> e Oriana Calabresi </a:t>
            </a:r>
            <a:endParaRPr lang="it-IT" sz="1200" i="1" dirty="0">
              <a:solidFill>
                <a:schemeClr val="tx1"/>
              </a:solidFill>
              <a:latin typeface="Arial" pitchFamily="34" charset="0"/>
              <a:cs typeface="Arial" pitchFamily="34" charset="0"/>
            </a:endParaRPr>
          </a:p>
        </p:txBody>
      </p:sp>
      <p:sp>
        <p:nvSpPr>
          <p:cNvPr id="7" name="Segnaposto numero diapositiva 6"/>
          <p:cNvSpPr>
            <a:spLocks noGrp="1"/>
          </p:cNvSpPr>
          <p:nvPr>
            <p:ph type="sldNum" sz="quarter" idx="12"/>
          </p:nvPr>
        </p:nvSpPr>
        <p:spPr/>
        <p:txBody>
          <a:bodyPr/>
          <a:lstStyle/>
          <a:p>
            <a:fld id="{5926AA3A-F696-FA46-A0AC-26545BB53119}" type="slidenum">
              <a:rPr lang="it-IT" smtClean="0"/>
              <a:pPr/>
              <a:t>7</a:t>
            </a:fld>
            <a:endParaRPr lang="it-IT"/>
          </a:p>
        </p:txBody>
      </p:sp>
      <p:pic>
        <p:nvPicPr>
          <p:cNvPr id="8" name="Immagin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175"/>
            <a:ext cx="1937413" cy="179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3197910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fld id="{5926AA3A-F696-FA46-A0AC-26545BB53119}" type="slidenum">
              <a:rPr lang="it-IT" smtClean="0"/>
              <a:pPr/>
              <a:t>8</a:t>
            </a:fld>
            <a:endParaRPr lang="it-IT"/>
          </a:p>
        </p:txBody>
      </p:sp>
      <p:sp>
        <p:nvSpPr>
          <p:cNvPr id="5" name="Segnaposto piè di pagina 5"/>
          <p:cNvSpPr txBox="1">
            <a:spLocks/>
          </p:cNvSpPr>
          <p:nvPr/>
        </p:nvSpPr>
        <p:spPr>
          <a:xfrm>
            <a:off x="609599" y="6406488"/>
            <a:ext cx="4622973" cy="158088"/>
          </a:xfrm>
          <a:prstGeom prst="rect">
            <a:avLst/>
          </a:prstGeom>
        </p:spPr>
        <p:txBody>
          <a:bodyPr vert="horz" lIns="91440" tIns="45720" rIns="91440" bIns="4572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200" b="0" i="1" u="none" strike="noStrike" kern="1200" cap="none" spc="0" normalizeH="0" baseline="0" noProof="0" smtClean="0">
                <a:ln>
                  <a:noFill/>
                </a:ln>
                <a:solidFill>
                  <a:schemeClr val="tx1"/>
                </a:solidFill>
                <a:effectLst/>
                <a:uLnTx/>
                <a:uFillTx/>
                <a:latin typeface="Arial" pitchFamily="34" charset="0"/>
                <a:ea typeface="+mn-ea"/>
                <a:cs typeface="Arial" pitchFamily="34" charset="0"/>
              </a:rPr>
              <a:t>A cura di Antonella Ninci e Oriana Calabresi </a:t>
            </a:r>
            <a:endParaRPr kumimoji="0" lang="it-IT" sz="1200" b="0" i="1"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
        <p:nvSpPr>
          <p:cNvPr id="8" name="Rettangolo 7"/>
          <p:cNvSpPr/>
          <p:nvPr/>
        </p:nvSpPr>
        <p:spPr>
          <a:xfrm>
            <a:off x="1443875" y="1978729"/>
            <a:ext cx="6256250" cy="3299662"/>
          </a:xfrm>
          <a:prstGeom prst="rect">
            <a:avLst/>
          </a:prstGeom>
          <a:scene3d>
            <a:camera prst="orthographicFront"/>
            <a:lightRig rig="chilly" dir="t"/>
          </a:scene3d>
          <a:sp3d/>
        </p:spPr>
        <p:style>
          <a:lnRef idx="0">
            <a:scrgbClr r="0" g="0" b="0"/>
          </a:lnRef>
          <a:fillRef idx="0">
            <a:scrgbClr r="0" g="0" b="0"/>
          </a:fillRef>
          <a:effectRef idx="0">
            <a:scrgbClr r="0" g="0" b="0"/>
          </a:effectRef>
          <a:fontRef idx="minor">
            <a:schemeClr val="lt1"/>
          </a:fontRef>
        </p:style>
        <p:txBody>
          <a:bodyPr spcFirstLastPara="0" vert="horz" wrap="square" lIns="86360" tIns="86360" rIns="86360" bIns="86360" numCol="1" spcCol="1270" anchor="ctr" anchorCtr="0">
            <a:noAutofit/>
          </a:bodyPr>
          <a:lstStyle/>
          <a:p>
            <a:pPr lvl="0" algn="ctr" defTabSz="1511300" rtl="0">
              <a:lnSpc>
                <a:spcPct val="90000"/>
              </a:lnSpc>
              <a:spcBef>
                <a:spcPct val="0"/>
              </a:spcBef>
              <a:spcAft>
                <a:spcPct val="35000"/>
              </a:spcAft>
            </a:pPr>
            <a:endParaRPr lang="it-IT" sz="2800" kern="1200" dirty="0">
              <a:solidFill>
                <a:srgbClr val="000090"/>
              </a:solidFill>
            </a:endParaRPr>
          </a:p>
        </p:txBody>
      </p:sp>
      <p:grpSp>
        <p:nvGrpSpPr>
          <p:cNvPr id="9" name="Gruppo 8"/>
          <p:cNvGrpSpPr/>
          <p:nvPr/>
        </p:nvGrpSpPr>
        <p:grpSpPr>
          <a:xfrm>
            <a:off x="1245888" y="1800225"/>
            <a:ext cx="6652224" cy="3656669"/>
            <a:chOff x="2304535" y="0"/>
            <a:chExt cx="6652224" cy="4055789"/>
          </a:xfrm>
          <a:solidFill>
            <a:schemeClr val="accent1">
              <a:lumMod val="40000"/>
              <a:lumOff val="60000"/>
            </a:schemeClr>
          </a:solidFill>
          <a:scene3d>
            <a:camera prst="orthographicFront"/>
            <a:lightRig rig="chilly" dir="t"/>
          </a:scene3d>
        </p:grpSpPr>
        <p:sp>
          <p:nvSpPr>
            <p:cNvPr id="10" name="Rettangolo arrotondato 9"/>
            <p:cNvSpPr/>
            <p:nvPr/>
          </p:nvSpPr>
          <p:spPr>
            <a:xfrm>
              <a:off x="2304535" y="0"/>
              <a:ext cx="6652224" cy="4055789"/>
            </a:xfrm>
            <a:prstGeom prst="roundRect">
              <a:avLst/>
            </a:prstGeom>
            <a:grpFill/>
            <a:sp3d prstMaterial="translucentPowder">
              <a:bevelT w="127000" h="25400" prst="softRound"/>
            </a:sp3d>
          </p:spPr>
          <p:style>
            <a:lnRef idx="0">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ctr"/>
              <a:endParaRPr lang="it-IT" sz="3600" dirty="0" smtClean="0"/>
            </a:p>
            <a:p>
              <a:pPr algn="ctr"/>
              <a:endParaRPr lang="it-IT" sz="3600" dirty="0" smtClean="0"/>
            </a:p>
            <a:p>
              <a:pPr algn="ctr"/>
              <a:r>
                <a:rPr lang="it-IT" sz="2800" dirty="0" smtClean="0"/>
                <a:t>IL FORUM DEI COMITATI UNICI </a:t>
              </a:r>
              <a:r>
                <a:rPr lang="it-IT" sz="2800" dirty="0" err="1" smtClean="0"/>
                <a:t>DI</a:t>
              </a:r>
              <a:r>
                <a:rPr lang="it-IT" sz="2800" dirty="0" smtClean="0"/>
                <a:t> GARANZIA</a:t>
              </a:r>
            </a:p>
            <a:p>
              <a:pPr algn="ctr"/>
              <a:endParaRPr lang="it-IT" sz="3600" dirty="0" smtClean="0"/>
            </a:p>
            <a:p>
              <a:pPr algn="ctr"/>
              <a:endParaRPr lang="it-IT" sz="3600" dirty="0"/>
            </a:p>
          </p:txBody>
        </p:sp>
        <p:sp>
          <p:nvSpPr>
            <p:cNvPr id="11" name="Rettangolo 10"/>
            <p:cNvSpPr/>
            <p:nvPr/>
          </p:nvSpPr>
          <p:spPr>
            <a:xfrm>
              <a:off x="2502522" y="197987"/>
              <a:ext cx="6256250" cy="3659815"/>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86360" tIns="86360" rIns="86360" bIns="86360" numCol="1" spcCol="1270" anchor="ctr" anchorCtr="0">
              <a:noAutofit/>
            </a:bodyPr>
            <a:lstStyle/>
            <a:p>
              <a:pPr lvl="0" algn="ctr" defTabSz="1511300" rtl="0">
                <a:lnSpc>
                  <a:spcPct val="90000"/>
                </a:lnSpc>
                <a:spcBef>
                  <a:spcPct val="0"/>
                </a:spcBef>
                <a:spcAft>
                  <a:spcPct val="35000"/>
                </a:spcAft>
              </a:pPr>
              <a:endParaRPr lang="it-IT" sz="3200" kern="1200" dirty="0">
                <a:solidFill>
                  <a:srgbClr val="000090"/>
                </a:solidFill>
              </a:endParaRPr>
            </a:p>
          </p:txBody>
        </p:sp>
      </p:grpSp>
      <p:pic>
        <p:nvPicPr>
          <p:cNvPr id="12" name="Immagin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175"/>
            <a:ext cx="1937413" cy="179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Freccia a destra 13"/>
          <p:cNvSpPr/>
          <p:nvPr/>
        </p:nvSpPr>
        <p:spPr>
          <a:xfrm>
            <a:off x="6096000" y="622935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fld id="{5926AA3A-F696-FA46-A0AC-26545BB53119}" type="slidenum">
              <a:rPr lang="it-IT" smtClean="0"/>
              <a:pPr/>
              <a:t>9</a:t>
            </a:fld>
            <a:endParaRPr lang="it-IT"/>
          </a:p>
        </p:txBody>
      </p:sp>
      <p:sp>
        <p:nvSpPr>
          <p:cNvPr id="4" name="Rettangolo 3"/>
          <p:cNvSpPr/>
          <p:nvPr/>
        </p:nvSpPr>
        <p:spPr>
          <a:xfrm>
            <a:off x="2114550" y="390525"/>
            <a:ext cx="4743450" cy="369332"/>
          </a:xfrm>
          <a:prstGeom prst="rect">
            <a:avLst/>
          </a:prstGeom>
        </p:spPr>
        <p:txBody>
          <a:bodyPr wrap="square">
            <a:spAutoFit/>
          </a:bodyPr>
          <a:lstStyle/>
          <a:p>
            <a:pPr algn="ctr"/>
            <a:r>
              <a:rPr lang="it-IT" b="1" dirty="0" smtClean="0">
                <a:solidFill>
                  <a:srgbClr val="FF0000"/>
                </a:solidFill>
                <a:latin typeface="Verdana"/>
                <a:cs typeface="Verdana"/>
              </a:rPr>
              <a:t>Il FORUM DEI CUG</a:t>
            </a:r>
            <a:endParaRPr lang="it-IT" b="1" dirty="0">
              <a:solidFill>
                <a:srgbClr val="FF0000"/>
              </a:solidFill>
              <a:latin typeface="Verdana"/>
              <a:cs typeface="Verdana"/>
            </a:endParaRPr>
          </a:p>
        </p:txBody>
      </p:sp>
      <p:sp>
        <p:nvSpPr>
          <p:cNvPr id="5" name="Rettangolo 4"/>
          <p:cNvSpPr/>
          <p:nvPr/>
        </p:nvSpPr>
        <p:spPr>
          <a:xfrm>
            <a:off x="419101" y="1628775"/>
            <a:ext cx="8562974" cy="4708981"/>
          </a:xfrm>
          <a:prstGeom prst="rect">
            <a:avLst/>
          </a:prstGeom>
          <a:solidFill>
            <a:schemeClr val="accent6">
              <a:lumMod val="20000"/>
              <a:lumOff val="80000"/>
            </a:schemeClr>
          </a:solidFill>
        </p:spPr>
        <p:txBody>
          <a:bodyPr wrap="square">
            <a:spAutoFit/>
          </a:bodyPr>
          <a:lstStyle/>
          <a:p>
            <a:pPr algn="just">
              <a:buFont typeface="Arial" pitchFamily="34" charset="0"/>
              <a:buChar char="•"/>
            </a:pPr>
            <a:r>
              <a:rPr lang="it-IT" sz="2000" b="1" dirty="0" smtClean="0">
                <a:solidFill>
                  <a:srgbClr val="000090"/>
                </a:solidFill>
                <a:cs typeface="Verdana"/>
              </a:rPr>
              <a:t>Il Forum, nato come azione positiva e presentato  in un convegno alla Camera dei deputati il 16 giugno 2015 ha,  i seguenti obiettivi :</a:t>
            </a:r>
          </a:p>
          <a:p>
            <a:pPr algn="just">
              <a:buFont typeface="Arial" pitchFamily="34" charset="0"/>
              <a:buChar char="•"/>
            </a:pPr>
            <a:endParaRPr lang="it-IT" sz="2000" b="1" dirty="0" smtClean="0">
              <a:solidFill>
                <a:srgbClr val="000090"/>
              </a:solidFill>
              <a:cs typeface="Verdana"/>
            </a:endParaRPr>
          </a:p>
          <a:p>
            <a:pPr algn="just">
              <a:buFont typeface="Arial" pitchFamily="34" charset="0"/>
              <a:buChar char="•"/>
            </a:pPr>
            <a:r>
              <a:rPr lang="it-IT" sz="2000" b="1" dirty="0" smtClean="0">
                <a:solidFill>
                  <a:srgbClr val="000090"/>
                </a:solidFill>
                <a:cs typeface="Verdana"/>
              </a:rPr>
              <a:t>Assicurare</a:t>
            </a:r>
            <a:r>
              <a:rPr lang="it-IT" sz="2000" dirty="0" smtClean="0">
                <a:solidFill>
                  <a:srgbClr val="000090"/>
                </a:solidFill>
                <a:cs typeface="Verdana"/>
              </a:rPr>
              <a:t> alle persone pari dignità sul lavoro e </a:t>
            </a:r>
            <a:r>
              <a:rPr lang="it-IT" sz="2000" b="1" dirty="0" smtClean="0">
                <a:solidFill>
                  <a:srgbClr val="000090"/>
                </a:solidFill>
                <a:cs typeface="Verdana"/>
              </a:rPr>
              <a:t>realizzare</a:t>
            </a:r>
            <a:r>
              <a:rPr lang="it-IT" sz="2000" dirty="0" smtClean="0">
                <a:solidFill>
                  <a:srgbClr val="000090"/>
                </a:solidFill>
                <a:cs typeface="Verdana"/>
              </a:rPr>
              <a:t> azioni positive di sostegno</a:t>
            </a:r>
          </a:p>
          <a:p>
            <a:pPr algn="just">
              <a:buFont typeface="Arial" pitchFamily="34" charset="0"/>
              <a:buChar char="•"/>
            </a:pPr>
            <a:endParaRPr lang="it-IT" sz="2000" dirty="0" smtClean="0">
              <a:solidFill>
                <a:srgbClr val="000090"/>
              </a:solidFill>
              <a:cs typeface="Verdana"/>
            </a:endParaRPr>
          </a:p>
          <a:p>
            <a:pPr algn="just">
              <a:buFont typeface="Arial" pitchFamily="34" charset="0"/>
              <a:buChar char="•"/>
            </a:pPr>
            <a:r>
              <a:rPr lang="it-IT" sz="2000" b="1" dirty="0" smtClean="0">
                <a:solidFill>
                  <a:srgbClr val="000090"/>
                </a:solidFill>
                <a:cs typeface="Verdana"/>
              </a:rPr>
              <a:t>Promuovere</a:t>
            </a:r>
            <a:r>
              <a:rPr lang="it-IT" sz="2000" dirty="0" smtClean="0">
                <a:solidFill>
                  <a:srgbClr val="000090"/>
                </a:solidFill>
                <a:cs typeface="Verdana"/>
              </a:rPr>
              <a:t> e/o potenziare le iniziative attuative delle politiche di conciliazione</a:t>
            </a:r>
          </a:p>
          <a:p>
            <a:pPr algn="just">
              <a:buFont typeface="Arial" pitchFamily="34" charset="0"/>
              <a:buChar char="•"/>
            </a:pPr>
            <a:endParaRPr lang="it-IT" sz="2000" dirty="0" smtClean="0">
              <a:solidFill>
                <a:srgbClr val="000090"/>
              </a:solidFill>
              <a:cs typeface="Verdana"/>
            </a:endParaRPr>
          </a:p>
          <a:p>
            <a:pPr algn="just">
              <a:buFont typeface="Arial" pitchFamily="34" charset="0"/>
              <a:buChar char="•"/>
            </a:pPr>
            <a:r>
              <a:rPr lang="it-IT" sz="2000" b="1" dirty="0" smtClean="0">
                <a:solidFill>
                  <a:srgbClr val="000090"/>
                </a:solidFill>
                <a:cs typeface="Verdana"/>
              </a:rPr>
              <a:t>Innovare</a:t>
            </a:r>
            <a:r>
              <a:rPr lang="it-IT" sz="2000" dirty="0" smtClean="0">
                <a:solidFill>
                  <a:srgbClr val="000090"/>
                </a:solidFill>
                <a:cs typeface="Verdana"/>
              </a:rPr>
              <a:t>, </a:t>
            </a:r>
            <a:r>
              <a:rPr lang="it-IT" sz="2000" b="1" dirty="0" smtClean="0">
                <a:solidFill>
                  <a:srgbClr val="000090"/>
                </a:solidFill>
                <a:cs typeface="Verdana"/>
              </a:rPr>
              <a:t>razionalizzare</a:t>
            </a:r>
            <a:r>
              <a:rPr lang="it-IT" sz="2000" dirty="0" smtClean="0">
                <a:solidFill>
                  <a:srgbClr val="000090"/>
                </a:solidFill>
                <a:cs typeface="Verdana"/>
              </a:rPr>
              <a:t> e </a:t>
            </a:r>
            <a:r>
              <a:rPr lang="it-IT" sz="2000" b="1" dirty="0" smtClean="0">
                <a:solidFill>
                  <a:srgbClr val="000090"/>
                </a:solidFill>
                <a:cs typeface="Verdana"/>
              </a:rPr>
              <a:t>rendere efficiente ed efficace</a:t>
            </a:r>
            <a:r>
              <a:rPr lang="it-IT" sz="2000" dirty="0" smtClean="0">
                <a:solidFill>
                  <a:srgbClr val="000090"/>
                </a:solidFill>
                <a:cs typeface="Verdana"/>
              </a:rPr>
              <a:t> l’organizzazione, anche in materia di pari opportunità, ottimizzando la produttività del lavoro pubblico con relativo riconoscimento del merito</a:t>
            </a:r>
          </a:p>
          <a:p>
            <a:pPr algn="just">
              <a:buFont typeface="Arial" pitchFamily="34" charset="0"/>
              <a:buChar char="•"/>
            </a:pPr>
            <a:endParaRPr lang="it-IT" sz="2000" dirty="0" smtClean="0">
              <a:solidFill>
                <a:srgbClr val="000090"/>
              </a:solidFill>
              <a:cs typeface="Verdana"/>
            </a:endParaRPr>
          </a:p>
          <a:p>
            <a:pPr algn="just">
              <a:buFont typeface="Arial" pitchFamily="34" charset="0"/>
              <a:buChar char="•"/>
            </a:pPr>
            <a:r>
              <a:rPr lang="it-IT" sz="2000" b="1" dirty="0" smtClean="0">
                <a:solidFill>
                  <a:srgbClr val="000090"/>
                </a:solidFill>
                <a:cs typeface="Verdana"/>
              </a:rPr>
              <a:t>Eliminare</a:t>
            </a:r>
            <a:r>
              <a:rPr lang="it-IT" sz="2000" dirty="0" smtClean="0">
                <a:solidFill>
                  <a:srgbClr val="000090"/>
                </a:solidFill>
                <a:cs typeface="Verdana"/>
              </a:rPr>
              <a:t> ogni forma di violenza morale e psicologica tramite azioni di contrasto alle violenze nei luoghi di lavoro (</a:t>
            </a:r>
            <a:r>
              <a:rPr lang="it-IT" sz="2000" i="1" dirty="0" smtClean="0">
                <a:solidFill>
                  <a:srgbClr val="000090"/>
                </a:solidFill>
                <a:cs typeface="Verdana"/>
              </a:rPr>
              <a:t>mobbing</a:t>
            </a:r>
          </a:p>
          <a:p>
            <a:pPr algn="just">
              <a:buFont typeface="Arial" pitchFamily="34" charset="0"/>
              <a:buChar char="•"/>
            </a:pPr>
            <a:endParaRPr lang="it-IT" sz="2000" i="1" dirty="0" smtClean="0">
              <a:solidFill>
                <a:srgbClr val="000090"/>
              </a:solidFill>
              <a:cs typeface="Verdana"/>
            </a:endParaRPr>
          </a:p>
        </p:txBody>
      </p:sp>
      <p:sp>
        <p:nvSpPr>
          <p:cNvPr id="6" name="Segnaposto piè di pagina 5"/>
          <p:cNvSpPr>
            <a:spLocks noGrp="1"/>
          </p:cNvSpPr>
          <p:nvPr>
            <p:ph type="ftr" sz="quarter" idx="11"/>
          </p:nvPr>
        </p:nvSpPr>
        <p:spPr>
          <a:xfrm>
            <a:off x="933450" y="6356350"/>
            <a:ext cx="4067175" cy="365124"/>
          </a:xfrm>
        </p:spPr>
        <p:txBody>
          <a:bodyPr/>
          <a:lstStyle/>
          <a:p>
            <a:r>
              <a:rPr lang="it-IT" sz="1200" i="1" dirty="0" smtClean="0">
                <a:solidFill>
                  <a:schemeClr val="tx1"/>
                </a:solidFill>
                <a:latin typeface="Arial" pitchFamily="34" charset="0"/>
                <a:cs typeface="Arial" pitchFamily="34" charset="0"/>
              </a:rPr>
              <a:t>A cura di Antonella </a:t>
            </a:r>
            <a:r>
              <a:rPr lang="it-IT" sz="1200" i="1" dirty="0" err="1" smtClean="0">
                <a:solidFill>
                  <a:schemeClr val="tx1"/>
                </a:solidFill>
                <a:latin typeface="Arial" pitchFamily="34" charset="0"/>
                <a:cs typeface="Arial" pitchFamily="34" charset="0"/>
              </a:rPr>
              <a:t>Ninci</a:t>
            </a:r>
            <a:r>
              <a:rPr lang="it-IT" sz="1200" i="1" dirty="0" smtClean="0">
                <a:solidFill>
                  <a:schemeClr val="tx1"/>
                </a:solidFill>
                <a:latin typeface="Arial" pitchFamily="34" charset="0"/>
                <a:cs typeface="Arial" pitchFamily="34" charset="0"/>
              </a:rPr>
              <a:t> e Oriana Calabresi </a:t>
            </a:r>
            <a:endParaRPr lang="it-IT" sz="1200" i="1" dirty="0">
              <a:solidFill>
                <a:schemeClr val="tx1"/>
              </a:solidFill>
              <a:latin typeface="Arial" pitchFamily="34" charset="0"/>
              <a:cs typeface="Arial" pitchFamily="34" charset="0"/>
            </a:endParaRPr>
          </a:p>
        </p:txBody>
      </p:sp>
      <p:pic>
        <p:nvPicPr>
          <p:cNvPr id="7" name="Immagin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175"/>
            <a:ext cx="1937413" cy="179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Freccia a destra 7"/>
          <p:cNvSpPr/>
          <p:nvPr/>
        </p:nvSpPr>
        <p:spPr>
          <a:xfrm>
            <a:off x="6096000" y="622935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1241</TotalTime>
  <Words>3178</Words>
  <Application>Microsoft Macintosh PowerPoint</Application>
  <PresentationFormat>Presentazione su schermo (4:3)</PresentationFormat>
  <Paragraphs>319</Paragraphs>
  <Slides>40</Slides>
  <Notes>2</Notes>
  <HiddenSlides>0</HiddenSlides>
  <MMClips>0</MMClips>
  <ScaleCrop>false</ScaleCrop>
  <HeadingPairs>
    <vt:vector size="4" baseType="variant">
      <vt:variant>
        <vt:lpstr>Tema</vt:lpstr>
      </vt:variant>
      <vt:variant>
        <vt:i4>1</vt:i4>
      </vt:variant>
      <vt:variant>
        <vt:lpstr>Titoli diapositive</vt:lpstr>
      </vt:variant>
      <vt:variant>
        <vt:i4>40</vt:i4>
      </vt:variant>
    </vt:vector>
  </HeadingPairs>
  <TitlesOfParts>
    <vt:vector size="41" baseType="lpstr">
      <vt:lpstr>Tema di Office</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 I Piani delle azioni positive  </vt:lpstr>
      <vt:lpstr>Presentazione di PowerPoint</vt:lpstr>
      <vt:lpstr>Presentazione di PowerPoint</vt:lpstr>
      <vt:lpstr> I Piani  delle azioni positive</vt:lpstr>
      <vt:lpstr>Piano triennale azioni positive</vt:lpstr>
      <vt:lpstr>Piano triennale azioni positive</vt:lpstr>
      <vt:lpstr>Piano triennale azioni positive</vt:lpstr>
      <vt:lpstr>Piano triennale azioni positive</vt:lpstr>
      <vt:lpstr>Piano triennale azioni positive</vt:lpstr>
      <vt:lpstr>Piano triennale azioni positive</vt:lpstr>
      <vt:lpstr>La normativa italiana ha diversificato i modelli di azioni positive a seconda che si tratti di realizzarle nel settore privato, ovvero nella Pubblica Amministrazione</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linee guida sul lavoro agile e sul ruolo del CUG</vt:lpstr>
      <vt:lpstr>linee guida sul lavoro agile e sul ruolo del CUG</vt:lpstr>
      <vt:lpstr>linee guida sul lavoro agile e sul ruolo del CUG</vt:lpstr>
      <vt:lpstr>Presentazione di PowerPoint</vt:lpstr>
      <vt:lpstr>Presentazione di PowerPoint</vt:lpstr>
      <vt:lpstr>Presentazione di PowerPoint</vt:lpstr>
      <vt:lpstr>Presentazione di PowerPoint</vt:lpstr>
      <vt:lpstr>Presentazione di PowerPoint</vt:lpstr>
      <vt:lpstr>               Ruolo del CUG nella Direttiva</vt:lpstr>
      <vt:lpstr>               Ruolo del CUG nella Direttiva</vt:lpstr>
      <vt:lpstr>Presentazione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Antonella Ninci</dc:creator>
  <cp:lastModifiedBy>Antonella Ninci</cp:lastModifiedBy>
  <cp:revision>110</cp:revision>
  <dcterms:created xsi:type="dcterms:W3CDTF">2017-05-12T13:18:38Z</dcterms:created>
  <dcterms:modified xsi:type="dcterms:W3CDTF">2017-06-07T11:23:50Z</dcterms:modified>
</cp:coreProperties>
</file>