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92" r:id="rId3"/>
    <p:sldId id="273" r:id="rId4"/>
    <p:sldId id="277" r:id="rId5"/>
    <p:sldId id="288" r:id="rId6"/>
    <p:sldId id="289" r:id="rId7"/>
    <p:sldId id="290" r:id="rId8"/>
    <p:sldId id="278" r:id="rId9"/>
    <p:sldId id="279" r:id="rId10"/>
    <p:sldId id="280" r:id="rId11"/>
    <p:sldId id="281" r:id="rId12"/>
    <p:sldId id="291" r:id="rId13"/>
    <p:sldId id="259" r:id="rId14"/>
    <p:sldId id="260" r:id="rId15"/>
    <p:sldId id="264" r:id="rId16"/>
    <p:sldId id="261" r:id="rId17"/>
    <p:sldId id="262" r:id="rId18"/>
    <p:sldId id="263" r:id="rId19"/>
    <p:sldId id="266" r:id="rId20"/>
    <p:sldId id="282" r:id="rId21"/>
    <p:sldId id="283" r:id="rId22"/>
    <p:sldId id="268" r:id="rId23"/>
    <p:sldId id="270" r:id="rId24"/>
    <p:sldId id="286" r:id="rId25"/>
    <p:sldId id="271" r:id="rId26"/>
    <p:sldId id="272" r:id="rId27"/>
    <p:sldId id="287" r:id="rId28"/>
    <p:sldId id="257" r:id="rId29"/>
    <p:sldId id="285" r:id="rId30"/>
    <p:sldId id="284" r:id="rId31"/>
    <p:sldId id="269" r:id="rId32"/>
    <p:sldId id="26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61" d="100"/>
          <a:sy n="61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38681-C6F3-4A89-BC65-FD2D76CB4FE9}" type="datetimeFigureOut">
              <a:rPr lang="it-IT" smtClean="0"/>
              <a:t>07/06/2017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561C-35C4-41A9-AE58-A95CAE82C7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3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6/7/2017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comitato_etico@lists.infn.i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chiara.federici@presid.infn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40664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</a:t>
            </a:r>
            <a:r>
              <a:rPr lang="it-IT" dirty="0" smtClean="0"/>
              <a:t>revenzione delle Discriminazioni</a:t>
            </a:r>
            <a:br>
              <a:rPr lang="it-IT" dirty="0" smtClean="0"/>
            </a:br>
            <a:r>
              <a:rPr lang="it-IT" dirty="0" smtClean="0"/>
              <a:t> e</a:t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/>
              <a:t>ruolo dei </a:t>
            </a:r>
            <a:r>
              <a:rPr lang="it-IT" dirty="0" smtClean="0"/>
              <a:t>Codici Etici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406640" cy="280831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dirty="0" smtClean="0"/>
              <a:t>Roma</a:t>
            </a:r>
          </a:p>
          <a:p>
            <a:pPr algn="ctr"/>
            <a:r>
              <a:rPr lang="it-IT" dirty="0" smtClean="0"/>
              <a:t>7 giugno 2017</a:t>
            </a: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 smtClean="0"/>
              <a:t>Avv. Chiara Federici</a:t>
            </a:r>
          </a:p>
          <a:p>
            <a:pPr algn="ctr"/>
            <a:r>
              <a:rPr lang="it-IT" dirty="0" smtClean="0"/>
              <a:t>Consigliera di Fiducia INFN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862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"/>
          <p:cNvSpPr>
            <a:spLocks noGrp="1" noChangeArrowheads="1"/>
          </p:cNvSpPr>
          <p:nvPr>
            <p:ph idx="1"/>
          </p:nvPr>
        </p:nvSpPr>
        <p:spPr bwMode="auto">
          <a:xfrm>
            <a:off x="1187624" y="548680"/>
            <a:ext cx="749808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 smtClean="0">
                <a:latin typeface="+mj-lt"/>
              </a:rPr>
              <a:t>Il codice:</a:t>
            </a: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1)Atto volontario e di </a:t>
            </a:r>
            <a:r>
              <a:rPr lang="it-IT" altLang="it-IT" sz="2400" b="0" dirty="0" err="1">
                <a:latin typeface="+mj-lt"/>
              </a:rPr>
              <a:t>autonormazione</a:t>
            </a:r>
            <a:r>
              <a:rPr lang="it-IT" altLang="it-IT" sz="2400" b="0" dirty="0">
                <a:latin typeface="+mj-lt"/>
              </a:rPr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2) Integra, supporta e affianca le norme contenute nei contratti collettivi e nelle leggi.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3) Non può porsi in contrasto con normativa europea, legge costituzionali, ordinarie, contratti collettivi e contratti individuali.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4) Può essere partecipato (ad es. con </a:t>
            </a:r>
            <a:r>
              <a:rPr lang="it-IT" altLang="it-IT" sz="2400" b="0" dirty="0" smtClean="0">
                <a:latin typeface="+mj-lt"/>
              </a:rPr>
              <a:t>C.U.G</a:t>
            </a:r>
            <a:r>
              <a:rPr lang="it-IT" altLang="it-IT" sz="2400" b="0" dirty="0">
                <a:latin typeface="+mj-lt"/>
              </a:rPr>
              <a:t>.). </a:t>
            </a:r>
            <a:endParaRPr lang="it-IT" alt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491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1"/>
          <p:cNvSpPr>
            <a:spLocks noGrp="1" noChangeArrowheads="1"/>
          </p:cNvSpPr>
          <p:nvPr>
            <p:ph idx="1"/>
          </p:nvPr>
        </p:nvSpPr>
        <p:spPr bwMode="auto">
          <a:xfrm>
            <a:off x="1331640" y="404664"/>
            <a:ext cx="749808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 smtClean="0">
                <a:latin typeface="+mj-lt"/>
              </a:rPr>
              <a:t>•</a:t>
            </a:r>
            <a:r>
              <a:rPr lang="it-IT" altLang="it-IT" sz="2400" b="0" dirty="0">
                <a:latin typeface="+mj-lt"/>
              </a:rPr>
              <a:t>Le “prime generazioni” di Codici di Condotta, ispirate dai documenti europei di soft law, si sono concentrate su </a:t>
            </a:r>
            <a:r>
              <a:rPr lang="it-IT" altLang="it-IT" sz="2400" dirty="0">
                <a:latin typeface="+mj-lt"/>
              </a:rPr>
              <a:t>molestie </a:t>
            </a:r>
            <a:r>
              <a:rPr lang="it-IT" altLang="it-IT" sz="2400" b="0" dirty="0">
                <a:latin typeface="+mj-lt"/>
              </a:rPr>
              <a:t>(non solo </a:t>
            </a:r>
            <a:r>
              <a:rPr lang="it-IT" altLang="it-IT" sz="2400" dirty="0">
                <a:latin typeface="+mj-lt"/>
              </a:rPr>
              <a:t>sessuali</a:t>
            </a:r>
            <a:r>
              <a:rPr lang="it-IT" altLang="it-IT" sz="2400" b="0" dirty="0">
                <a:latin typeface="+mj-lt"/>
              </a:rPr>
              <a:t>) sul luogo di lavoro e sul </a:t>
            </a:r>
            <a:r>
              <a:rPr lang="it-IT" altLang="it-IT" sz="2400" dirty="0">
                <a:latin typeface="+mj-lt"/>
              </a:rPr>
              <a:t>mobbing. </a:t>
            </a:r>
            <a:r>
              <a:rPr lang="it-IT" altLang="it-IT" sz="2400" b="0" dirty="0">
                <a:latin typeface="+mj-lt"/>
              </a:rPr>
              <a:t>Poi, il linguaggio </a:t>
            </a:r>
            <a:r>
              <a:rPr lang="it-IT" altLang="it-IT" sz="2400" b="0" dirty="0" smtClean="0">
                <a:latin typeface="+mj-lt"/>
              </a:rPr>
              <a:t>è cambiato </a:t>
            </a:r>
            <a:r>
              <a:rPr lang="it-IT" altLang="it-IT" sz="2400" b="0" dirty="0">
                <a:latin typeface="+mj-lt"/>
              </a:rPr>
              <a:t>e si </a:t>
            </a:r>
            <a:r>
              <a:rPr lang="it-IT" altLang="it-IT" sz="2400" b="0" dirty="0" smtClean="0">
                <a:latin typeface="+mj-lt"/>
              </a:rPr>
              <a:t>è passati </a:t>
            </a:r>
            <a:r>
              <a:rPr lang="it-IT" altLang="it-IT" sz="2400" b="0" dirty="0">
                <a:latin typeface="+mj-lt"/>
              </a:rPr>
              <a:t>allo stress-lavoro correlato, al benessere, al </a:t>
            </a:r>
            <a:r>
              <a:rPr lang="it-IT" altLang="it-IT" sz="2400" b="0" dirty="0" smtClean="0">
                <a:latin typeface="+mj-lt"/>
              </a:rPr>
              <a:t>dialogo</a:t>
            </a: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 b="0" dirty="0"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•Contenuto tipico: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•1) Prevenzione di varie fattispecie (ad es. mobbing e molestie sessuali).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•2) Creazione di procedure, formali e informali, per soluzione dei casi.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•3) Previsione del/la Consigliere/a di </a:t>
            </a:r>
            <a:r>
              <a:rPr lang="it-IT" altLang="it-IT" sz="2400" b="0" dirty="0" smtClean="0">
                <a:latin typeface="+mj-lt"/>
              </a:rPr>
              <a:t>Fiducia/Organi di Garanzia </a:t>
            </a:r>
            <a:r>
              <a:rPr lang="it-IT" altLang="it-IT" sz="2400" b="0" dirty="0">
                <a:latin typeface="+mj-lt"/>
              </a:rPr>
              <a:t>e modalità di nomina e funzioni.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0" dirty="0">
                <a:latin typeface="+mj-lt"/>
              </a:rPr>
              <a:t>•4) Previsione di informazione e formazione adeguata ai lavoratori. </a:t>
            </a:r>
          </a:p>
        </p:txBody>
      </p:sp>
    </p:spTree>
    <p:extLst>
      <p:ext uri="{BB962C8B-B14F-4D97-AF65-F5344CB8AC3E}">
        <p14:creationId xmlns:p14="http://schemas.microsoft.com/office/powerpoint/2010/main" val="77031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CODICI IN INFN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it-IT" sz="4400" dirty="0" smtClean="0"/>
              <a:t>CODICE DI COMPORTAMENTO</a:t>
            </a:r>
          </a:p>
          <a:p>
            <a:pPr marL="82296" indent="0" algn="ctr">
              <a:buNone/>
            </a:pPr>
            <a:endParaRPr lang="it-IT" sz="4400" dirty="0" smtClean="0"/>
          </a:p>
          <a:p>
            <a:pPr marL="82296" indent="0" algn="r">
              <a:buNone/>
            </a:pPr>
            <a:r>
              <a:rPr lang="it-IT" sz="4400" dirty="0" smtClean="0"/>
              <a:t>Consigliera </a:t>
            </a:r>
            <a:r>
              <a:rPr lang="it-IT" sz="4400" dirty="0"/>
              <a:t>di Fiducia </a:t>
            </a:r>
          </a:p>
          <a:p>
            <a:pPr marL="82296" indent="0" algn="ctr">
              <a:buNone/>
            </a:pPr>
            <a:endParaRPr lang="it-IT" sz="4400" dirty="0" smtClean="0"/>
          </a:p>
          <a:p>
            <a:pPr marL="82296" indent="0">
              <a:buNone/>
            </a:pPr>
            <a:r>
              <a:rPr lang="it-IT" sz="4400" dirty="0" smtClean="0"/>
              <a:t>CODICE ETICO                 </a:t>
            </a:r>
            <a:r>
              <a:rPr lang="it-IT" sz="4400" dirty="0" smtClean="0">
                <a:solidFill>
                  <a:srgbClr val="00B050"/>
                </a:solidFill>
              </a:rPr>
              <a:t>CUG</a:t>
            </a:r>
          </a:p>
          <a:p>
            <a:pPr marL="82296" indent="0" algn="r">
              <a:buNone/>
            </a:pPr>
            <a:endParaRPr lang="it-IT" sz="4400" dirty="0" smtClean="0"/>
          </a:p>
          <a:p>
            <a:pPr marL="82296" indent="0" algn="r">
              <a:buNone/>
            </a:pPr>
            <a:r>
              <a:rPr lang="it-IT" sz="4400" dirty="0" smtClean="0"/>
              <a:t>Comitato Garante del Codice Etico</a:t>
            </a:r>
            <a:endParaRPr lang="it-IT" sz="4400" dirty="0"/>
          </a:p>
        </p:txBody>
      </p:sp>
      <p:cxnSp>
        <p:nvCxnSpPr>
          <p:cNvPr id="7" name="Connettore 4 6"/>
          <p:cNvCxnSpPr/>
          <p:nvPr/>
        </p:nvCxnSpPr>
        <p:spPr>
          <a:xfrm>
            <a:off x="2987824" y="2060848"/>
            <a:ext cx="1512168" cy="9361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4 8"/>
          <p:cNvCxnSpPr/>
          <p:nvPr/>
        </p:nvCxnSpPr>
        <p:spPr>
          <a:xfrm rot="16200000" flipH="1">
            <a:off x="4653487" y="4473116"/>
            <a:ext cx="648072" cy="4320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4 12"/>
          <p:cNvCxnSpPr/>
          <p:nvPr/>
        </p:nvCxnSpPr>
        <p:spPr>
          <a:xfrm rot="5400000" flipH="1" flipV="1">
            <a:off x="4457199" y="3327777"/>
            <a:ext cx="707132" cy="3335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7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41277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CODICE DI COMPORTAMENTO PER LA TUTELA DELLA DIGNITA’ DELLE PERSONE CHE LAVORANO E OPERANO IN INFN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3501008"/>
            <a:ext cx="7498080" cy="4800600"/>
          </a:xfrm>
        </p:spPr>
        <p:txBody>
          <a:bodyPr/>
          <a:lstStyle/>
          <a:p>
            <a:r>
              <a:rPr lang="it-IT" dirty="0" smtClean="0"/>
              <a:t>Si applica a tutto il personale che a qualsiasi titolo opera in INFN</a:t>
            </a:r>
          </a:p>
          <a:p>
            <a:pPr marL="82296" indent="0">
              <a:buNone/>
            </a:pPr>
            <a:endParaRPr lang="it-IT" dirty="0" smtClean="0"/>
          </a:p>
          <a:p>
            <a:r>
              <a:rPr lang="it-IT" dirty="0" smtClean="0"/>
              <a:t>A protezione dei diritti fondamentali (dignità, libertà, uguaglianza e salute) degli uomini e delle donne</a:t>
            </a:r>
          </a:p>
          <a:p>
            <a:pPr marL="82296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387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it-IT" dirty="0" smtClean="0"/>
              <a:t>OBIETTIVO</a:t>
            </a:r>
          </a:p>
          <a:p>
            <a:pPr marL="82296" indent="0">
              <a:buNone/>
            </a:pPr>
            <a:r>
              <a:rPr lang="it-IT" dirty="0" smtClean="0"/>
              <a:t>- prevenire (o tutelare contro) gli atti e i comportamenti prevaricatori </a:t>
            </a:r>
            <a:r>
              <a:rPr lang="it-IT" dirty="0"/>
              <a:t>e/o persecutori</a:t>
            </a:r>
            <a:r>
              <a:rPr lang="it-IT" dirty="0" smtClean="0"/>
              <a:t>, ivi incluse le molestie e le molestie sessuali, la violenza morale o psichica, le discriminazioni, il mobbing, e comunque tutti quegli atti e comportamenti che ledono la dignità de* </a:t>
            </a:r>
            <a:r>
              <a:rPr lang="it-IT" dirty="0" err="1" smtClean="0"/>
              <a:t>lavorat</a:t>
            </a:r>
            <a:r>
              <a:rPr lang="it-IT" dirty="0" smtClean="0"/>
              <a:t>*</a:t>
            </a:r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r>
              <a:rPr lang="it-IT" dirty="0" smtClean="0"/>
              <a:t>- Favorire il benessere lavorativo di uomini e donne e prevenire nei luoghi di lavoro rischi per la sicurezza e la salute de* </a:t>
            </a:r>
            <a:r>
              <a:rPr lang="it-IT" dirty="0" err="1" smtClean="0"/>
              <a:t>lavorat</a:t>
            </a:r>
            <a:r>
              <a:rPr lang="it-IT" dirty="0" smtClean="0"/>
              <a:t>*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CODICE  __ segue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8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58F19-2D5A-4393-8EA7-05EDC618AC1B}" type="slidenum">
              <a:rPr lang="en-US" altLang="it-IT"/>
              <a:pPr/>
              <a:t>15</a:t>
            </a:fld>
            <a:endParaRPr lang="en-US" altLang="it-IT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dirty="0" smtClean="0"/>
              <a:t>CONSIGLIERA DI FIDUCIA</a:t>
            </a:r>
            <a:br>
              <a:rPr lang="it-IT" altLang="it-IT" dirty="0" smtClean="0"/>
            </a:br>
            <a:r>
              <a:rPr lang="it-IT" altLang="it-IT" dirty="0" smtClean="0"/>
              <a:t>Requisiti</a:t>
            </a:r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/>
          </a:p>
        </p:txBody>
      </p:sp>
      <p:sp>
        <p:nvSpPr>
          <p:cNvPr id="2" name="Segnaposto contenuto 1"/>
          <p:cNvSpPr>
            <a:spLocks noGrp="1"/>
          </p:cNvSpPr>
          <p:nvPr>
            <p:ph sz="half" idx="2"/>
          </p:nvPr>
        </p:nvSpPr>
        <p:spPr>
          <a:xfrm>
            <a:off x="1475656" y="1916832"/>
            <a:ext cx="7458032" cy="4663440"/>
          </a:xfrm>
        </p:spPr>
        <p:txBody>
          <a:bodyPr/>
          <a:lstStyle/>
          <a:p>
            <a:r>
              <a:rPr lang="it-IT" dirty="0" smtClean="0"/>
              <a:t>Indipendenza di giudizio</a:t>
            </a:r>
          </a:p>
          <a:p>
            <a:r>
              <a:rPr lang="it-IT" dirty="0" smtClean="0"/>
              <a:t>Terzietà</a:t>
            </a:r>
          </a:p>
          <a:p>
            <a:r>
              <a:rPr lang="it-IT" dirty="0"/>
              <a:t>A</a:t>
            </a:r>
            <a:r>
              <a:rPr lang="it-IT" dirty="0" smtClean="0"/>
              <a:t>utonomia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5157192"/>
            <a:ext cx="7312856" cy="1030248"/>
          </a:xfrm>
        </p:spPr>
        <p:txBody>
          <a:bodyPr/>
          <a:lstStyle/>
          <a:p>
            <a:pPr marL="82296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300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CONSIGLIERA DI FIDUCIA</a:t>
            </a:r>
            <a:br>
              <a:rPr lang="it-IT" dirty="0" smtClean="0"/>
            </a:br>
            <a:r>
              <a:rPr lang="it-IT" dirty="0" smtClean="0"/>
              <a:t>Funzioni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844824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dirty="0" smtClean="0"/>
              <a:t>CONSULENZA e ASSISTENZA a* dipendenti oggetto dei comportamenti di cui al Codice di Comportamento</a:t>
            </a:r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2089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Funzioni Consigliera </a:t>
            </a:r>
            <a:r>
              <a:rPr lang="it-IT" dirty="0" smtClean="0"/>
              <a:t>__CONSULENZA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98080" cy="48006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algn="ctr"/>
            <a:r>
              <a:rPr lang="it-IT" dirty="0" smtClean="0"/>
              <a:t>Attività di ASCOLTO</a:t>
            </a:r>
          </a:p>
          <a:p>
            <a:endParaRPr lang="it-IT" dirty="0"/>
          </a:p>
          <a:p>
            <a:pPr marL="82296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60561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Funzioni Consigliera </a:t>
            </a:r>
            <a:r>
              <a:rPr lang="it-IT" dirty="0" smtClean="0"/>
              <a:t>__ASSISTENZA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98080" cy="48006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algn="ctr"/>
            <a:r>
              <a:rPr lang="it-IT" dirty="0" smtClean="0"/>
              <a:t>Attività di TUTELA</a:t>
            </a:r>
          </a:p>
          <a:p>
            <a:endParaRPr lang="it-IT" dirty="0"/>
          </a:p>
          <a:p>
            <a:pPr marL="82296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959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Funzioni Consigliera </a:t>
            </a:r>
            <a:r>
              <a:rPr lang="it-IT" dirty="0" smtClean="0"/>
              <a:t>__ASSISTENZA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98080" cy="4800600"/>
          </a:xfrm>
        </p:spPr>
        <p:txBody>
          <a:bodyPr>
            <a:normAutofit/>
          </a:bodyPr>
          <a:lstStyle/>
          <a:p>
            <a:r>
              <a:rPr lang="it-IT" dirty="0" smtClean="0"/>
              <a:t>Procedura INFORMALE _Art. 6</a:t>
            </a:r>
          </a:p>
          <a:p>
            <a:endParaRPr lang="it-IT" dirty="0" smtClean="0"/>
          </a:p>
          <a:p>
            <a:r>
              <a:rPr lang="it-IT" dirty="0" smtClean="0"/>
              <a:t>Procedura FORMALE _ Art. 7</a:t>
            </a:r>
          </a:p>
          <a:p>
            <a:endParaRPr lang="it-IT" dirty="0" smtClean="0"/>
          </a:p>
          <a:p>
            <a:endParaRPr lang="it-IT" dirty="0"/>
          </a:p>
          <a:p>
            <a:pPr marL="82296" indent="0" algn="ctr">
              <a:buNone/>
            </a:pPr>
            <a:r>
              <a:rPr lang="it-IT" b="1" dirty="0" smtClean="0"/>
              <a:t>OBBLIGO DI RISERVATEZZA</a:t>
            </a:r>
          </a:p>
          <a:p>
            <a:endParaRPr lang="it-IT" dirty="0"/>
          </a:p>
          <a:p>
            <a:pPr marL="82296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874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01845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Partiamo </a:t>
            </a:r>
            <a:br>
              <a:rPr lang="it-IT" dirty="0" smtClean="0"/>
            </a:br>
            <a:r>
              <a:rPr lang="it-IT" dirty="0" smtClean="0"/>
              <a:t>dalla nozione di 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DISCRIMINAZIONE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559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casistica del I anno di mandato</a:t>
            </a:r>
            <a:endParaRPr lang="it-IT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6738273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6881640" cy="284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01742"/>
            <a:ext cx="72675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</a:t>
            </a:r>
            <a:r>
              <a:rPr lang="it-IT" dirty="0" err="1" smtClean="0"/>
              <a:t>Consigliera_Promozione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Suggerisce azioni opportune volte a promuovere un clima organizzativo idoneo ad assicurare la pari dignità e libertà delle persone e partecipa alle iniziative di informazione e formazione promosse dall’Istituto sui temi di cui al presente Codice, in collaborazione con il CUG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96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it-IT" dirty="0" smtClean="0"/>
              <a:t>I CIRCOLI DI ASCOLTO ORGANIZZATIVO</a:t>
            </a:r>
          </a:p>
          <a:p>
            <a:pPr marL="82296" indent="0" algn="just">
              <a:buNone/>
            </a:pPr>
            <a:r>
              <a:rPr lang="it-IT" dirty="0" smtClean="0"/>
              <a:t>Obiettivo: sperimentazione di una metodologia partecipata che consenta, attraverso un percorso di coinvolgimento di gruppi di lavoratori e lavoratrici e occasioni di ascolto periodiche e strutturate, di raccogliere criticità concrete che emergono nel lavoro quotidiano, approfondendole e suggerendo al management concrete azioni di miglioramento</a:t>
            </a:r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</a:t>
            </a:r>
            <a:r>
              <a:rPr lang="it-IT" dirty="0" err="1" smtClean="0"/>
              <a:t>Consigliera_Promozione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253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t-IT" dirty="0" smtClean="0"/>
              <a:t>Il progetto dei Circoli è gestito da un gruppo c.d. di pilotaggio composto da</a:t>
            </a:r>
          </a:p>
          <a:p>
            <a:pPr marL="82296" indent="0">
              <a:buNone/>
            </a:pPr>
            <a:r>
              <a:rPr lang="it-IT" dirty="0" smtClean="0"/>
              <a:t>- Consigliera di Fiducia</a:t>
            </a:r>
          </a:p>
          <a:p>
            <a:pPr marL="82296" indent="0">
              <a:buNone/>
            </a:pPr>
            <a:r>
              <a:rPr lang="it-IT" dirty="0" smtClean="0"/>
              <a:t>- Rappresentanti CUG (</a:t>
            </a:r>
            <a:r>
              <a:rPr lang="it-IT" dirty="0" err="1" smtClean="0"/>
              <a:t>Iaia</a:t>
            </a:r>
            <a:r>
              <a:rPr lang="it-IT" dirty="0" smtClean="0"/>
              <a:t> Masullo e Marino Nicoletto)</a:t>
            </a:r>
          </a:p>
          <a:p>
            <a:pPr marL="82296" indent="0">
              <a:buNone/>
            </a:pPr>
            <a:r>
              <a:rPr lang="it-IT" dirty="0" smtClean="0"/>
              <a:t>- Consulente Esterno, Francesco Minchillo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4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it-IT" dirty="0" smtClean="0"/>
              <a:t>I CIRCOLI DI ASCOLTO ORGANIZZATIVO</a:t>
            </a:r>
          </a:p>
          <a:p>
            <a:pPr marL="82296" indent="0" algn="just">
              <a:buNone/>
            </a:pPr>
            <a:endParaRPr lang="it-IT" dirty="0"/>
          </a:p>
          <a:p>
            <a:pPr marL="82296" indent="0" algn="ctr">
              <a:buNone/>
            </a:pPr>
            <a:r>
              <a:rPr lang="it-IT" dirty="0" smtClean="0"/>
              <a:t>PRIMA SPERIMENTAZIONE (2015-2016)</a:t>
            </a:r>
          </a:p>
          <a:p>
            <a:pPr marL="82296" indent="0" algn="ctr">
              <a:buNone/>
            </a:pPr>
            <a:r>
              <a:rPr lang="it-IT" dirty="0" smtClean="0"/>
              <a:t>Sezione di Torino</a:t>
            </a:r>
          </a:p>
          <a:p>
            <a:pPr marL="82296" indent="0" algn="ctr">
              <a:buNone/>
            </a:pPr>
            <a:r>
              <a:rPr lang="it-IT" dirty="0" smtClean="0"/>
              <a:t>CNAF</a:t>
            </a:r>
          </a:p>
          <a:p>
            <a:pPr marL="82296" indent="0" algn="ctr">
              <a:buNone/>
            </a:pPr>
            <a:r>
              <a:rPr lang="it-IT" dirty="0" smtClean="0"/>
              <a:t>Laboratorio del Gran Sasso</a:t>
            </a:r>
          </a:p>
          <a:p>
            <a:pPr marL="82296" indent="0" algn="ctr">
              <a:buNone/>
            </a:pPr>
            <a:r>
              <a:rPr lang="it-IT" dirty="0" smtClean="0"/>
              <a:t>Sezione di Napoli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</a:t>
            </a:r>
            <a:r>
              <a:rPr lang="it-IT" dirty="0" err="1" smtClean="0"/>
              <a:t>Consigliera_Promozione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620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it-IT" dirty="0" smtClean="0"/>
              <a:t>I CIRCOLI DI ASCOLTO ORGANIZZATIVO</a:t>
            </a:r>
          </a:p>
          <a:p>
            <a:pPr marL="82296" indent="0" algn="just">
              <a:buNone/>
            </a:pPr>
            <a:endParaRPr lang="it-IT" dirty="0"/>
          </a:p>
          <a:p>
            <a:pPr marL="82296" indent="0" algn="ctr">
              <a:buNone/>
            </a:pPr>
            <a:r>
              <a:rPr lang="it-IT" dirty="0" smtClean="0"/>
              <a:t>ANNO 2017</a:t>
            </a:r>
          </a:p>
          <a:p>
            <a:pPr marL="82296" indent="0" algn="ctr">
              <a:buNone/>
            </a:pPr>
            <a:r>
              <a:rPr lang="it-IT" dirty="0" smtClean="0"/>
              <a:t>Laboratori di Legnaro</a:t>
            </a:r>
          </a:p>
          <a:p>
            <a:pPr marL="82296" indent="0" algn="ctr">
              <a:buNone/>
            </a:pPr>
            <a:r>
              <a:rPr lang="it-IT" dirty="0" smtClean="0"/>
              <a:t>Sezione di Genova</a:t>
            </a:r>
          </a:p>
          <a:p>
            <a:pPr marL="82296" indent="0" algn="ctr">
              <a:buNone/>
            </a:pPr>
            <a:r>
              <a:rPr lang="it-IT" dirty="0" smtClean="0"/>
              <a:t>Sezione </a:t>
            </a:r>
            <a:r>
              <a:rPr lang="it-IT" dirty="0"/>
              <a:t>di Firenze</a:t>
            </a:r>
          </a:p>
          <a:p>
            <a:pPr marL="82296" indent="0" algn="ctr">
              <a:buNone/>
            </a:pPr>
            <a:r>
              <a:rPr lang="it-IT" dirty="0" smtClean="0"/>
              <a:t>Sezione di Roma Tor Vergata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</a:t>
            </a:r>
            <a:r>
              <a:rPr lang="it-IT" dirty="0" err="1" smtClean="0"/>
              <a:t>Consigliera_Promozione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964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it-IT" dirty="0" smtClean="0"/>
              <a:t>Le fasi della seconda sperimentazione</a:t>
            </a:r>
          </a:p>
          <a:p>
            <a:pPr algn="just">
              <a:buFontTx/>
              <a:buChar char="-"/>
            </a:pPr>
            <a:r>
              <a:rPr lang="it-IT" dirty="0" smtClean="0"/>
              <a:t>Luglio 2017: incontro facilitatori (vecchi e nuovi)</a:t>
            </a:r>
          </a:p>
          <a:p>
            <a:pPr algn="just">
              <a:buFontTx/>
              <a:buChar char="-"/>
            </a:pPr>
            <a:r>
              <a:rPr lang="it-IT" dirty="0" smtClean="0"/>
              <a:t>Settembre 2017: formazione facilitatori</a:t>
            </a:r>
          </a:p>
          <a:p>
            <a:pPr algn="just">
              <a:buFontTx/>
              <a:buChar char="-"/>
            </a:pPr>
            <a:r>
              <a:rPr lang="it-IT" dirty="0" smtClean="0"/>
              <a:t>Ottobre – dicembre 2017: circoli</a:t>
            </a:r>
          </a:p>
          <a:p>
            <a:pPr algn="just">
              <a:buFontTx/>
              <a:buChar char="-"/>
            </a:pPr>
            <a:r>
              <a:rPr lang="it-IT" dirty="0" smtClean="0"/>
              <a:t>Gennaio – febbraio 2018: restituzione</a:t>
            </a:r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Funzioni </a:t>
            </a:r>
            <a:r>
              <a:rPr lang="it-IT" dirty="0" err="1" smtClean="0"/>
              <a:t>Consigliera_Promozione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3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Consigliera &amp; Codice 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412776"/>
            <a:ext cx="7704856" cy="504056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it-IT" dirty="0" smtClean="0"/>
              <a:t>Il Codice </a:t>
            </a:r>
            <a:r>
              <a:rPr lang="it-IT" dirty="0"/>
              <a:t>Etico di INFN </a:t>
            </a:r>
            <a:r>
              <a:rPr lang="it-IT" dirty="0" smtClean="0"/>
              <a:t>delinea </a:t>
            </a:r>
            <a:r>
              <a:rPr lang="it-IT" dirty="0"/>
              <a:t>i principi, di rilevanza costituzionale, ai quali INFN ispira il proprio ordinamento e informa la propria azione (dignità e promozione della persona; equità e giustizia; eguaglianza; valorizzazione delle differenze; libertà nell’ambito dell’attività di ricerca scientifica e di formazione; orientamento delle attività di ricerca al bene dell’umanità e all’ampliamento delle frontiere della conoscenza scientifica; valorizzazione del merito; trasparenza ; rispetto e tutela dell’ambiente, della salubrità e della sicurezza dei luoghi di lavoro e di vita; buona amministrazione; promozione del dialogo con le istituzioni; libertà di espressione e di critica) e disciplina le regole di condotta a cui il personale dell’Istituto, sia esso dipendente che associato, è tenuto a conformarsi nello svolgimento della propria attività lavorativa.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88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regole di Condotta del C.E.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Abuso di potere</a:t>
            </a:r>
          </a:p>
          <a:p>
            <a:r>
              <a:rPr lang="it-IT" dirty="0"/>
              <a:t>Abusi, molestie sessuali e condotte lesive (rinvio al Codice di Comportamento)</a:t>
            </a:r>
          </a:p>
          <a:p>
            <a:r>
              <a:rPr lang="it-IT" dirty="0"/>
              <a:t>Trasparenza, integrità e imparzialità</a:t>
            </a:r>
          </a:p>
          <a:p>
            <a:r>
              <a:rPr lang="it-IT" dirty="0"/>
              <a:t>Nepotismo e favoritismo</a:t>
            </a:r>
          </a:p>
          <a:p>
            <a:r>
              <a:rPr lang="it-IT" dirty="0"/>
              <a:t>Conflitto di interessi (rinvio al Cod. di </a:t>
            </a:r>
            <a:r>
              <a:rPr lang="it-IT" dirty="0" err="1"/>
              <a:t>Comport</a:t>
            </a:r>
            <a:r>
              <a:rPr lang="it-IT" dirty="0"/>
              <a:t>. in materia di anticorruzione)</a:t>
            </a:r>
          </a:p>
          <a:p>
            <a:r>
              <a:rPr lang="it-IT" dirty="0"/>
              <a:t>Libertà di ricerca</a:t>
            </a:r>
          </a:p>
          <a:p>
            <a:r>
              <a:rPr lang="it-IT" dirty="0"/>
              <a:t>Tutela della proprietà intellettuale e valorizzazione dei prodotti di ricerca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16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403648" y="620688"/>
            <a:ext cx="7056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 smtClean="0"/>
              <a:t>DISCRIMINAZIONE </a:t>
            </a:r>
          </a:p>
          <a:p>
            <a:pPr algn="just"/>
            <a:endParaRPr lang="it-IT" sz="3600" dirty="0" smtClean="0"/>
          </a:p>
          <a:p>
            <a:pPr algn="just"/>
            <a:r>
              <a:rPr lang="it-IT" sz="3600" dirty="0" smtClean="0"/>
              <a:t>Tr</a:t>
            </a:r>
            <a:r>
              <a:rPr lang="it-IT" sz="3600" dirty="0" smtClean="0"/>
              <a:t>attamento </a:t>
            </a:r>
            <a:r>
              <a:rPr lang="it-IT" sz="3600" dirty="0"/>
              <a:t>non paritario attuato nei confronti di un individuo o di un gruppo di individui in virtù dell’appartenenza ad una particolare categoria</a:t>
            </a:r>
            <a:r>
              <a:rPr lang="it-IT" sz="3600" dirty="0" smtClean="0"/>
              <a:t>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9980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97666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it-IT" dirty="0"/>
              <a:t>Il Comitato Garante del Codice Etico è istituito ai sensi dell’art. 10 del </a:t>
            </a:r>
            <a:r>
              <a:rPr lang="it-IT" dirty="0" smtClean="0"/>
              <a:t>Il </a:t>
            </a:r>
            <a:r>
              <a:rPr lang="it-IT" dirty="0"/>
              <a:t>Comitato Garante del Codice Etico è un </a:t>
            </a:r>
            <a:r>
              <a:rPr lang="it-IT" b="1" dirty="0"/>
              <a:t>Organo collegiale preposto a svolgere compiti di informazione, divulgazione, analisi, indagine e verifica in relazione alle regole di condotta disciplinate dal Codice </a:t>
            </a:r>
            <a:r>
              <a:rPr lang="it-IT" b="1" dirty="0" smtClean="0"/>
              <a:t>Etico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63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404664"/>
            <a:ext cx="7498080" cy="583264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it-IT" dirty="0" smtClean="0"/>
              <a:t>L’attuale </a:t>
            </a:r>
            <a:r>
              <a:rPr lang="it-IT" dirty="0"/>
              <a:t>Comitato Garante del Codice Etico è stato costituito con disposizione n. 18717/2017 ed è composto da:</a:t>
            </a:r>
          </a:p>
          <a:p>
            <a:r>
              <a:rPr lang="it-IT" dirty="0"/>
              <a:t>- </a:t>
            </a:r>
            <a:r>
              <a:rPr lang="it-IT" b="1" dirty="0"/>
              <a:t>Chiara Federici</a:t>
            </a:r>
            <a:r>
              <a:rPr lang="it-IT" dirty="0"/>
              <a:t> (Presidentessa del Comitato), Consigliera di Fiducia</a:t>
            </a:r>
          </a:p>
          <a:p>
            <a:r>
              <a:rPr lang="it-IT" dirty="0"/>
              <a:t>- </a:t>
            </a:r>
            <a:r>
              <a:rPr lang="it-IT" b="1" dirty="0"/>
              <a:t>Maria Rosaria Masullo</a:t>
            </a:r>
            <a:r>
              <a:rPr lang="it-IT" dirty="0"/>
              <a:t> (Vicepresidentessa del Comitato), Rappresentante del Comitato Unico di Garanzia (CUG)</a:t>
            </a:r>
          </a:p>
          <a:p>
            <a:r>
              <a:rPr lang="it-IT" dirty="0"/>
              <a:t>- </a:t>
            </a:r>
            <a:r>
              <a:rPr lang="it-IT" b="1" dirty="0"/>
              <a:t>Antonio Passeri,</a:t>
            </a:r>
            <a:r>
              <a:rPr lang="it-IT" dirty="0"/>
              <a:t> Rappresentante dei Ricercatori in Consiglio Direttivo</a:t>
            </a:r>
          </a:p>
          <a:p>
            <a:r>
              <a:rPr lang="it-IT" dirty="0"/>
              <a:t>- </a:t>
            </a:r>
            <a:r>
              <a:rPr lang="it-IT" b="1" dirty="0"/>
              <a:t>Roberto </a:t>
            </a:r>
            <a:r>
              <a:rPr lang="it-IT" b="1" dirty="0" err="1"/>
              <a:t>Gomezel</a:t>
            </a:r>
            <a:r>
              <a:rPr lang="it-IT" dirty="0"/>
              <a:t>, Rappresentante dei Tecnologi e del personale Tecnico-Amministrativo in Consiglio Direttivo</a:t>
            </a:r>
          </a:p>
          <a:p>
            <a:r>
              <a:rPr lang="it-IT" dirty="0"/>
              <a:t>- </a:t>
            </a:r>
            <a:r>
              <a:rPr lang="it-IT" b="1" dirty="0"/>
              <a:t>Luca Gennaro </a:t>
            </a:r>
            <a:r>
              <a:rPr lang="it-IT" b="1" dirty="0" err="1"/>
              <a:t>Foggetta</a:t>
            </a:r>
            <a:r>
              <a:rPr lang="it-IT" dirty="0"/>
              <a:t>, Rappresentante del personale della ricerca diverso dai ricercatori e tecnologi dipendenti titolare di contratto a tempo </a:t>
            </a:r>
            <a:r>
              <a:rPr lang="it-IT" dirty="0" smtClean="0"/>
              <a:t>determinato</a:t>
            </a:r>
            <a:endParaRPr lang="it-IT" dirty="0"/>
          </a:p>
          <a:p>
            <a:endParaRPr lang="it-IT" dirty="0" smtClean="0"/>
          </a:p>
          <a:p>
            <a:pPr marL="82296" indent="0">
              <a:buNone/>
            </a:pPr>
            <a:r>
              <a:rPr lang="it-IT" b="1" dirty="0"/>
              <a:t>contatti</a:t>
            </a:r>
            <a:r>
              <a:rPr lang="it-IT" b="1" dirty="0">
                <a:hlinkClick r:id="rId2"/>
              </a:rPr>
              <a:t> comitato_etico@lists.infn.it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488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484784"/>
            <a:ext cx="7498080" cy="48006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82296" indent="0" algn="ctr">
              <a:buNone/>
            </a:pPr>
            <a:r>
              <a:rPr lang="it-IT" b="1" i="1" dirty="0"/>
              <a:t>email: </a:t>
            </a:r>
            <a:r>
              <a:rPr lang="it-IT" i="1" u="sng" dirty="0" smtClean="0">
                <a:hlinkClick r:id="rId2"/>
              </a:rPr>
              <a:t>chiara.federici@presid.infn.it</a:t>
            </a:r>
            <a:endParaRPr lang="it-IT" i="1" u="sng" dirty="0" smtClean="0"/>
          </a:p>
          <a:p>
            <a:pPr marL="82296" indent="0" algn="ctr">
              <a:buNone/>
            </a:pPr>
            <a:endParaRPr lang="it-IT" i="1" u="sng" dirty="0"/>
          </a:p>
          <a:p>
            <a:pPr marL="82296" indent="0" algn="ctr">
              <a:buNone/>
            </a:pPr>
            <a:r>
              <a:rPr lang="it-IT" i="1" dirty="0" smtClean="0"/>
              <a:t>Telefono</a:t>
            </a:r>
          </a:p>
          <a:p>
            <a:pPr marL="82296" indent="0" algn="ctr">
              <a:buNone/>
            </a:pPr>
            <a:r>
              <a:rPr lang="it-IT" smtClean="0"/>
              <a:t>050.577290</a:t>
            </a:r>
            <a:endParaRPr lang="it-IT" dirty="0"/>
          </a:p>
          <a:p>
            <a:pPr marL="82296" indent="0">
              <a:buNone/>
            </a:pPr>
            <a:endParaRPr lang="it-IT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3837" y="775381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altLang="it-IT" dirty="0" smtClean="0"/>
              <a:t>CONSIGLIERA DI FIDUCIA</a:t>
            </a:r>
            <a:br>
              <a:rPr lang="it-IT" altLang="it-IT" dirty="0" smtClean="0"/>
            </a:br>
            <a:r>
              <a:rPr lang="it-IT" altLang="it-IT" dirty="0" smtClean="0"/>
              <a:t>Contatti</a:t>
            </a:r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5874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discriminazioni vietate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Genere </a:t>
            </a:r>
            <a:r>
              <a:rPr lang="it-IT" sz="1800" dirty="0" smtClean="0"/>
              <a:t>(art. 3 </a:t>
            </a:r>
            <a:r>
              <a:rPr lang="it-IT" sz="1800" dirty="0" err="1" smtClean="0"/>
              <a:t>cost</a:t>
            </a:r>
            <a:r>
              <a:rPr lang="it-IT" sz="1800" dirty="0" smtClean="0"/>
              <a:t>., art. 15 Stat. Lav., D. </a:t>
            </a:r>
            <a:r>
              <a:rPr lang="it-IT" sz="1800" dirty="0" err="1" smtClean="0"/>
              <a:t>Lgs</a:t>
            </a:r>
            <a:r>
              <a:rPr lang="it-IT" sz="1800" dirty="0" smtClean="0"/>
              <a:t>. 198/2006)</a:t>
            </a:r>
          </a:p>
          <a:p>
            <a:r>
              <a:rPr lang="it-IT" dirty="0" smtClean="0"/>
              <a:t>Opinioni personali </a:t>
            </a:r>
            <a:r>
              <a:rPr lang="it-IT" sz="1800" dirty="0" smtClean="0"/>
              <a:t>(art. 3 </a:t>
            </a:r>
            <a:r>
              <a:rPr lang="it-IT" sz="1800" dirty="0" err="1" smtClean="0"/>
              <a:t>Cost</a:t>
            </a:r>
            <a:r>
              <a:rPr lang="it-IT" sz="1800" dirty="0" smtClean="0"/>
              <a:t>., art. 15 Stat. Lav., D. </a:t>
            </a:r>
            <a:r>
              <a:rPr lang="it-IT" sz="1800" dirty="0" err="1" smtClean="0"/>
              <a:t>Lgs</a:t>
            </a:r>
            <a:r>
              <a:rPr lang="it-IT" sz="1800" dirty="0" smtClean="0"/>
              <a:t>. 216/2003)</a:t>
            </a:r>
          </a:p>
          <a:p>
            <a:r>
              <a:rPr lang="it-IT" dirty="0" smtClean="0"/>
              <a:t>Razza e Origine Etnica </a:t>
            </a:r>
            <a:r>
              <a:rPr lang="it-IT" sz="1800" dirty="0"/>
              <a:t>(art. 3 </a:t>
            </a:r>
            <a:r>
              <a:rPr lang="it-IT" sz="1800" dirty="0" err="1"/>
              <a:t>Cost</a:t>
            </a:r>
            <a:r>
              <a:rPr lang="it-IT" sz="1800" dirty="0"/>
              <a:t>., art. 15 Stat. Lav., </a:t>
            </a:r>
            <a:r>
              <a:rPr lang="it-IT" sz="1800" dirty="0" smtClean="0"/>
              <a:t>T.U. </a:t>
            </a:r>
            <a:r>
              <a:rPr lang="it-IT" sz="1800" dirty="0" err="1" smtClean="0"/>
              <a:t>Imm</a:t>
            </a:r>
            <a:r>
              <a:rPr lang="it-IT" sz="1800" dirty="0" smtClean="0"/>
              <a:t>., D</a:t>
            </a:r>
            <a:r>
              <a:rPr lang="it-IT" sz="1800" dirty="0"/>
              <a:t>. </a:t>
            </a:r>
            <a:r>
              <a:rPr lang="it-IT" sz="1800" dirty="0" err="1"/>
              <a:t>Lgs</a:t>
            </a:r>
            <a:r>
              <a:rPr lang="it-IT" sz="1800" dirty="0"/>
              <a:t>. </a:t>
            </a:r>
            <a:r>
              <a:rPr lang="it-IT" sz="1800" dirty="0" smtClean="0"/>
              <a:t>215/2003)</a:t>
            </a:r>
          </a:p>
          <a:p>
            <a:r>
              <a:rPr lang="it-IT" dirty="0" smtClean="0"/>
              <a:t>Disabilità</a:t>
            </a:r>
            <a:r>
              <a:rPr lang="it-IT" sz="1800" dirty="0" smtClean="0"/>
              <a:t> </a:t>
            </a:r>
            <a:r>
              <a:rPr lang="it-IT" sz="1800" dirty="0"/>
              <a:t>(art. 3 </a:t>
            </a:r>
            <a:r>
              <a:rPr lang="it-IT" sz="1800" dirty="0" err="1"/>
              <a:t>Cost</a:t>
            </a:r>
            <a:r>
              <a:rPr lang="it-IT" sz="1800" dirty="0"/>
              <a:t>., art. 15 Stat. Lav., </a:t>
            </a:r>
            <a:r>
              <a:rPr lang="it-IT" sz="1800" dirty="0" smtClean="0"/>
              <a:t>L. 68/99, D</a:t>
            </a:r>
            <a:r>
              <a:rPr lang="it-IT" sz="1800" dirty="0"/>
              <a:t>. </a:t>
            </a:r>
            <a:r>
              <a:rPr lang="it-IT" sz="1800" dirty="0" err="1"/>
              <a:t>Lgs</a:t>
            </a:r>
            <a:r>
              <a:rPr lang="it-IT" sz="1800" dirty="0"/>
              <a:t>. </a:t>
            </a:r>
            <a:r>
              <a:rPr lang="it-IT" sz="1800" dirty="0" smtClean="0"/>
              <a:t>216/2003, L. 67/2006)</a:t>
            </a:r>
          </a:p>
          <a:p>
            <a:r>
              <a:rPr lang="it-IT" dirty="0" smtClean="0"/>
              <a:t>Età</a:t>
            </a:r>
            <a:r>
              <a:rPr lang="it-IT" sz="1800" dirty="0" smtClean="0"/>
              <a:t> </a:t>
            </a:r>
            <a:r>
              <a:rPr lang="it-IT" sz="1800" dirty="0"/>
              <a:t>(art. 3 </a:t>
            </a:r>
            <a:r>
              <a:rPr lang="it-IT" sz="1800" dirty="0" err="1"/>
              <a:t>Cost</a:t>
            </a:r>
            <a:r>
              <a:rPr lang="it-IT" sz="1800" dirty="0"/>
              <a:t>., art. 15 Stat. Lav., D. </a:t>
            </a:r>
            <a:r>
              <a:rPr lang="it-IT" sz="1800" dirty="0" err="1"/>
              <a:t>Lgs</a:t>
            </a:r>
            <a:r>
              <a:rPr lang="it-IT" sz="1800" dirty="0"/>
              <a:t>. 216/2003</a:t>
            </a:r>
            <a:r>
              <a:rPr lang="it-IT" sz="1800" dirty="0" smtClean="0"/>
              <a:t>)</a:t>
            </a:r>
          </a:p>
          <a:p>
            <a:r>
              <a:rPr lang="it-IT" dirty="0" smtClean="0"/>
              <a:t>Credo religioso </a:t>
            </a:r>
            <a:r>
              <a:rPr lang="it-IT" sz="1800" dirty="0"/>
              <a:t>(art. 3 </a:t>
            </a:r>
            <a:r>
              <a:rPr lang="it-IT" sz="1800" dirty="0" err="1"/>
              <a:t>Cost</a:t>
            </a:r>
            <a:r>
              <a:rPr lang="it-IT" sz="1800" dirty="0"/>
              <a:t>., art. 15 Stat. Lav., D. </a:t>
            </a:r>
            <a:r>
              <a:rPr lang="it-IT" sz="1800" dirty="0" err="1"/>
              <a:t>Lgs</a:t>
            </a:r>
            <a:r>
              <a:rPr lang="it-IT" sz="1800" dirty="0"/>
              <a:t>. 216/2003</a:t>
            </a:r>
            <a:r>
              <a:rPr lang="it-IT" sz="1800" dirty="0" smtClean="0"/>
              <a:t>)</a:t>
            </a:r>
          </a:p>
          <a:p>
            <a:r>
              <a:rPr lang="it-IT" dirty="0" smtClean="0"/>
              <a:t>Orientamento sessuale </a:t>
            </a:r>
            <a:r>
              <a:rPr lang="it-IT" sz="1800" dirty="0"/>
              <a:t>(art. 3 </a:t>
            </a:r>
            <a:r>
              <a:rPr lang="it-IT" sz="1800" dirty="0" err="1"/>
              <a:t>Cost</a:t>
            </a:r>
            <a:r>
              <a:rPr lang="it-IT" sz="1800" dirty="0"/>
              <a:t>., art. 15 Stat. Lav., D. </a:t>
            </a:r>
            <a:r>
              <a:rPr lang="it-IT" sz="1800" dirty="0" err="1"/>
              <a:t>Lgs</a:t>
            </a:r>
            <a:r>
              <a:rPr lang="it-IT" sz="1800" dirty="0"/>
              <a:t>. 216/2003)</a:t>
            </a:r>
            <a:endParaRPr lang="it-IT" sz="1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11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/>
          <a:lstStyle/>
          <a:p>
            <a:pPr marL="82296" indent="0">
              <a:buNone/>
            </a:pP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Limitatamente al </a:t>
            </a:r>
            <a:r>
              <a:rPr lang="it-IT" altLang="it-IT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genere </a:t>
            </a: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 </a:t>
            </a:r>
            <a:r>
              <a:rPr lang="it-IT" altLang="it-IT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all’ambito lavorativo</a:t>
            </a: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2296" indent="0">
              <a:buNone/>
            </a:pPr>
            <a:endParaRPr lang="it-IT" altLang="it-IT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>
              <a:buNone/>
            </a:pP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Sotto 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 profilo normativo, su sollecitazione di direttive e di giurisprudenza europea, a definire la discriminazione è l’</a:t>
            </a:r>
            <a:r>
              <a:rPr lang="it-IT" alt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art. 25 del Codice delle pari opportunità 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(D.lgs. 11 aprile 2006, n. 198) che distingue tra </a:t>
            </a:r>
            <a:r>
              <a:rPr lang="it-IT" alt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discriminazioni dirette 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e </a:t>
            </a:r>
            <a:r>
              <a:rPr lang="it-IT" altLang="it-IT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discriminazioni indirette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754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DISCRIMINAZIONE DIRETTA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it-IT" altLang="it-IT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 algn="just">
              <a:buNone/>
            </a:pP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Quando 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persona (lavoratore o lavoratrice), in base al genere, è trattata meno favorevolmente di quanto lo sarebbe stata un’altra in una situazione analoga.</a:t>
            </a:r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  <a:p>
            <a:pPr marL="82296" indent="0" algn="r">
              <a:buNone/>
            </a:pPr>
            <a:r>
              <a:rPr lang="it-IT" i="1" dirty="0" smtClean="0"/>
              <a:t>Es. trasferimenti o </a:t>
            </a:r>
            <a:r>
              <a:rPr lang="it-IT" i="1" dirty="0" err="1" smtClean="0"/>
              <a:t>demansionamento</a:t>
            </a:r>
            <a:r>
              <a:rPr lang="it-IT" i="1" dirty="0" smtClean="0"/>
              <a:t>  a seguito dell’esercizio di diritti connessi alla maternità e/o alla paternità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704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DISCRIMINAZIONE INDIRETTA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Quando una disposizione, un criterio o una prassi apparentemente neutri possono mettere in una situazione di particolare svantaggio le persone di un determinato sesso rispetto a persone dell’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  <a:ea typeface="ヒラギノ角ゴ ProN W3"/>
                <a:cs typeface="ヒラギノ角ゴ ProN W3"/>
              </a:rPr>
              <a:t>a</a:t>
            </a:r>
            <a:r>
              <a:rPr lang="it-IT" alt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ltro, a meno che tale disposizione, criterio o prassi siano oggettivamente giustificati da una finalità legittima e i mezzi impiegati per il conseguimento della finalità stessa siano appropriati e necessari</a:t>
            </a:r>
            <a:r>
              <a:rPr lang="it-IT" alt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</a:t>
            </a:r>
          </a:p>
          <a:p>
            <a:pPr marL="82296" indent="0">
              <a:buNone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 algn="r">
              <a:buNone/>
            </a:pPr>
            <a:r>
              <a:rPr lang="it-IT" altLang="it-IT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Ad esempio: </a:t>
            </a:r>
          </a:p>
          <a:p>
            <a:pPr marL="82296" indent="0" algn="r">
              <a:buNone/>
            </a:pPr>
            <a:r>
              <a:rPr lang="it-IT" altLang="it-IT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1) la </a:t>
            </a:r>
            <a:r>
              <a:rPr lang="it-IT" altLang="it-IT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previsione di una particolare indennità solo per dipendenti che abbiano sempre optato per il full-time; </a:t>
            </a:r>
            <a:endParaRPr lang="it-IT" altLang="it-IT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 algn="r">
              <a:buNone/>
            </a:pPr>
            <a:r>
              <a:rPr lang="it-IT" altLang="it-IT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2) clausola CCNL o Contratti integrativi che, ad esempio, non equipara il congedo di maternità ad ore di lavoro effettivo (ai fini di premi aziendali o graduatorie per trasferimenti collettivi)</a:t>
            </a:r>
          </a:p>
          <a:p>
            <a:pPr marL="82296" indent="0">
              <a:buNone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>
              <a:buNone/>
            </a:pPr>
            <a:endParaRPr lang="it-IT" altLang="it-IT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>
              <a:buNone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>
              <a:buNone/>
            </a:pPr>
            <a:endParaRPr lang="it-IT" alt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2296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6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Sono equiparate alle discriminazioni  di genere le MOLESTIE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it-IT" altLang="it-IT" sz="2400" dirty="0">
              <a:solidFill>
                <a:srgbClr val="000000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•Molestie: situazione nella quale si verifica un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comportamento indesiderato </a:t>
            </a:r>
            <a:r>
              <a:rPr lang="it-IT" altLang="it-IT" sz="2400" i="1" dirty="0">
                <a:solidFill>
                  <a:srgbClr val="000000"/>
                </a:solidFill>
                <a:latin typeface="+mj-lt"/>
              </a:rPr>
              <a:t>connesso al sesso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di una persona avente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lo scopo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l’effetto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di violare la dignità di tale persona e di creare un clima intimidatorio, ostile degradante, umiliante o offensivo.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it-IT" altLang="it-IT" sz="2400" dirty="0">
              <a:solidFill>
                <a:srgbClr val="000000"/>
              </a:solidFill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•Molestie sessuali: situazione nella quale si verifica un comportamento indesiderato </a:t>
            </a:r>
            <a:r>
              <a:rPr lang="it-IT" altLang="it-IT" sz="2400" i="1" dirty="0">
                <a:solidFill>
                  <a:srgbClr val="000000"/>
                </a:solidFill>
                <a:latin typeface="+mj-lt"/>
              </a:rPr>
              <a:t>a connotazione sessuale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, espresso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in forma verbale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non verbale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fisica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, avente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lo scopo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o </a:t>
            </a:r>
            <a:r>
              <a:rPr lang="it-IT" altLang="it-IT" sz="2400" b="1" dirty="0">
                <a:solidFill>
                  <a:srgbClr val="000000"/>
                </a:solidFill>
                <a:latin typeface="+mj-lt"/>
              </a:rPr>
              <a:t>l’effetto </a:t>
            </a:r>
            <a:r>
              <a:rPr lang="it-IT" altLang="it-IT" sz="2400" dirty="0">
                <a:solidFill>
                  <a:srgbClr val="000000"/>
                </a:solidFill>
                <a:latin typeface="+mj-lt"/>
              </a:rPr>
              <a:t>di violare la dignità di una persona, in particolare attraverso la creazione di un clima intimidatorio, ostile, degradante, umiliante o offensivo. </a:t>
            </a:r>
          </a:p>
          <a:p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349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Dal diritto antidiscriminatorio ai Codici di Condotta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None/>
            </a:pPr>
            <a:r>
              <a:rPr lang="it-IT" altLang="it-IT" dirty="0" smtClean="0"/>
              <a:t> </a:t>
            </a:r>
          </a:p>
          <a:p>
            <a:pPr algn="just">
              <a:spcBef>
                <a:spcPct val="0"/>
              </a:spcBef>
              <a:buNone/>
            </a:pPr>
            <a:r>
              <a:rPr lang="it-IT" altLang="it-IT" dirty="0" smtClean="0"/>
              <a:t>Negli </a:t>
            </a:r>
            <a:r>
              <a:rPr lang="it-IT" altLang="it-IT" dirty="0" smtClean="0"/>
              <a:t>anni, dopo la «lievitazione» del </a:t>
            </a:r>
            <a:r>
              <a:rPr lang="it-IT" altLang="it-IT" dirty="0" smtClean="0"/>
              <a:t>diritto antidiscriminatorio, stimolo all’introduzione </a:t>
            </a:r>
            <a:r>
              <a:rPr lang="it-IT" altLang="it-IT" dirty="0"/>
              <a:t>di </a:t>
            </a:r>
            <a:r>
              <a:rPr lang="it-IT" altLang="it-IT" i="1" dirty="0"/>
              <a:t>soft </a:t>
            </a:r>
            <a:r>
              <a:rPr lang="it-IT" altLang="it-IT" i="1" dirty="0" smtClean="0"/>
              <a:t>law </a:t>
            </a:r>
            <a:r>
              <a:rPr lang="it-IT" altLang="it-IT" dirty="0" smtClean="0"/>
              <a:t>(</a:t>
            </a:r>
            <a:r>
              <a:rPr lang="it-IT" altLang="it-IT" dirty="0"/>
              <a:t>codici etici/condotta, </a:t>
            </a:r>
            <a:r>
              <a:rPr lang="it-IT" altLang="it-IT" dirty="0" smtClean="0"/>
              <a:t>certificazioni di qualità…)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dirty="0"/>
          </a:p>
          <a:p>
            <a:pPr algn="ctr">
              <a:spcBef>
                <a:spcPct val="0"/>
              </a:spcBef>
              <a:buNone/>
            </a:pPr>
            <a:r>
              <a:rPr lang="it-IT" altLang="it-IT" dirty="0" smtClean="0"/>
              <a:t>Perché?</a:t>
            </a:r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52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444</TotalTime>
  <Words>1450</Words>
  <Application>Microsoft Office PowerPoint</Application>
  <PresentationFormat>Presentazione su schermo (4:3)</PresentationFormat>
  <Paragraphs>160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9" baseType="lpstr">
      <vt:lpstr>Arial</vt:lpstr>
      <vt:lpstr>Calibri</vt:lpstr>
      <vt:lpstr>Gill Sans MT</vt:lpstr>
      <vt:lpstr>Verdana</vt:lpstr>
      <vt:lpstr>Wingdings 2</vt:lpstr>
      <vt:lpstr>ヒラギノ角ゴ ProN W3</vt:lpstr>
      <vt:lpstr>Solstice</vt:lpstr>
      <vt:lpstr>Prevenzione delle Discriminazioni  e  ruolo dei Codici Etici</vt:lpstr>
      <vt:lpstr>Partiamo  dalla nozione di   DISCRIMINAZIONE</vt:lpstr>
      <vt:lpstr>Presentazione standard di PowerPoint</vt:lpstr>
      <vt:lpstr>Le discriminazioni vietate</vt:lpstr>
      <vt:lpstr>Presentazione standard di PowerPoint</vt:lpstr>
      <vt:lpstr>DISCRIMINAZIONE DIRETTA</vt:lpstr>
      <vt:lpstr>DISCRIMINAZIONE INDIRETTA</vt:lpstr>
      <vt:lpstr>Sono equiparate alle discriminazioni  di genere le MOLESTIE</vt:lpstr>
      <vt:lpstr>Dal diritto antidiscriminatorio ai Codici di Condotta</vt:lpstr>
      <vt:lpstr>Presentazione standard di PowerPoint</vt:lpstr>
      <vt:lpstr>Presentazione standard di PowerPoint</vt:lpstr>
      <vt:lpstr>I CODICI IN INFN</vt:lpstr>
      <vt:lpstr>CODICE DI COMPORTAMENTO PER LA TUTELA DELLA DIGNITA’ DELLE PERSONE CHE LAVORANO E OPERANO IN INFN </vt:lpstr>
      <vt:lpstr>CODICE  __ segue</vt:lpstr>
      <vt:lpstr>CONSIGLIERA DI FIDUCIA Requisiti </vt:lpstr>
      <vt:lpstr>CONSIGLIERA DI FIDUCIA Funzioni</vt:lpstr>
      <vt:lpstr>Funzioni Consigliera __CONSULENZA</vt:lpstr>
      <vt:lpstr>Funzioni Consigliera __ASSISTENZA</vt:lpstr>
      <vt:lpstr>Funzioni Consigliera __ASSISTENZA</vt:lpstr>
      <vt:lpstr>La casistica del I anno di mandato</vt:lpstr>
      <vt:lpstr>Presentazione standard di PowerPoint</vt:lpstr>
      <vt:lpstr>Funzioni Consigliera_Promozione</vt:lpstr>
      <vt:lpstr>Funzioni Consigliera_Promozione</vt:lpstr>
      <vt:lpstr>Presentazione standard di PowerPoint</vt:lpstr>
      <vt:lpstr>Funzioni Consigliera_Promozione</vt:lpstr>
      <vt:lpstr>Funzioni Consigliera_Promozione</vt:lpstr>
      <vt:lpstr>Funzioni Consigliera_Promozione</vt:lpstr>
      <vt:lpstr>Consigliera &amp; Codice Etico</vt:lpstr>
      <vt:lpstr>Le regole di Condotta del C.E. </vt:lpstr>
      <vt:lpstr>Presentazione standard di PowerPoint</vt:lpstr>
      <vt:lpstr>Presentazione standard di PowerPoint</vt:lpstr>
      <vt:lpstr>CONSIGLIERA DI FIDUCIA Contatti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della Consigliera di Fiducia all’Assemblea del Personale TTA di INFN</dc:title>
  <dc:creator>Chiara</dc:creator>
  <cp:lastModifiedBy>Chiara</cp:lastModifiedBy>
  <cp:revision>28</cp:revision>
  <dcterms:created xsi:type="dcterms:W3CDTF">2016-09-26T12:37:36Z</dcterms:created>
  <dcterms:modified xsi:type="dcterms:W3CDTF">2017-06-07T07:51:46Z</dcterms:modified>
</cp:coreProperties>
</file>